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4"/>
  </p:notesMasterIdLst>
  <p:sldIdLst>
    <p:sldId id="256" r:id="rId2"/>
    <p:sldId id="257" r:id="rId3"/>
    <p:sldId id="258" r:id="rId4"/>
    <p:sldId id="263" r:id="rId5"/>
    <p:sldId id="264" r:id="rId6"/>
    <p:sldId id="281" r:id="rId7"/>
    <p:sldId id="265" r:id="rId8"/>
    <p:sldId id="293" r:id="rId9"/>
    <p:sldId id="294" r:id="rId10"/>
    <p:sldId id="295" r:id="rId11"/>
    <p:sldId id="266" r:id="rId12"/>
    <p:sldId id="268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5" r:id="rId21"/>
    <p:sldId id="259" r:id="rId22"/>
    <p:sldId id="296" r:id="rId23"/>
    <p:sldId id="297" r:id="rId24"/>
    <p:sldId id="262" r:id="rId25"/>
    <p:sldId id="270" r:id="rId26"/>
    <p:sldId id="271" r:id="rId27"/>
    <p:sldId id="288" r:id="rId28"/>
    <p:sldId id="291" r:id="rId29"/>
    <p:sldId id="298" r:id="rId30"/>
    <p:sldId id="289" r:id="rId31"/>
    <p:sldId id="272" r:id="rId32"/>
    <p:sldId id="292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9933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2574" y="-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4F231-41AB-4A9A-B961-8A673E690659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25ED9A-A44D-4530-8A2D-F771EDA8B0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990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ные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5ED9A-A44D-4530-8A2D-F771EDA8B05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872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5ED9A-A44D-4530-8A2D-F771EDA8B05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062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8034714-F5D6-4C0C-B16D-19B98A80B01F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269771-C6EF-4ADA-B3E6-C0321CB5B0C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Муниципальное бюджетное дошкольное образовательное учреждение детский сад №4 «Солнышко» </a:t>
            </a:r>
            <a:br>
              <a:rPr lang="ru-RU" sz="2000" dirty="0" smtClean="0"/>
            </a:br>
            <a:r>
              <a:rPr lang="ru-RU" sz="2000" dirty="0" smtClean="0"/>
              <a:t>муниципального образования </a:t>
            </a:r>
            <a:r>
              <a:rPr lang="ru-RU" sz="2000" dirty="0" err="1" smtClean="0"/>
              <a:t>г.Обь</a:t>
            </a:r>
            <a:r>
              <a:rPr lang="ru-RU" sz="2000" dirty="0" smtClean="0"/>
              <a:t> Новосибирской области</a:t>
            </a:r>
            <a:endParaRPr lang="ru-RU" sz="2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41168"/>
          </a:xfrm>
        </p:spPr>
        <p:txBody>
          <a:bodyPr>
            <a:normAutofit fontScale="62500" lnSpcReduction="20000"/>
          </a:bodyPr>
          <a:lstStyle/>
          <a:p>
            <a:pPr marL="137160" indent="0">
              <a:buNone/>
            </a:pPr>
            <a:endParaRPr lang="ru-RU" dirty="0" smtClean="0">
              <a:solidFill>
                <a:srgbClr val="CC3300"/>
              </a:solidFill>
            </a:endParaRPr>
          </a:p>
          <a:p>
            <a:pPr marL="137160" indent="0" algn="ctr">
              <a:buNone/>
            </a:pPr>
            <a:r>
              <a:rPr lang="ru-RU" sz="5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Компоненты педагогического мониторинга по формированию математической грамотности дошкольников</a:t>
            </a:r>
          </a:p>
          <a:p>
            <a:pPr marL="137160" indent="0" algn="ctr">
              <a:buNone/>
            </a:pPr>
            <a:endParaRPr lang="ru-RU" sz="58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37160" indent="0" algn="ctr">
              <a:buNone/>
            </a:pPr>
            <a:endParaRPr lang="ru-RU" sz="32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37160" indent="0">
              <a:buNone/>
            </a:pPr>
            <a:endParaRPr lang="ru-RU" sz="32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37160" indent="0" algn="ctr">
              <a:buNone/>
            </a:pPr>
            <a:endParaRPr lang="en-US" sz="32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37160" indent="0" algn="r">
              <a:buNone/>
            </a:pPr>
            <a:r>
              <a:rPr lang="ru-RU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Составила: ст. воспитатель</a:t>
            </a:r>
          </a:p>
          <a:p>
            <a:pPr marL="137160" indent="0" algn="r">
              <a:buNone/>
            </a:pPr>
            <a:r>
              <a:rPr lang="ru-RU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Дерябина Е.В.</a:t>
            </a:r>
            <a:endParaRPr lang="ru-RU" sz="26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37160" indent="0" algn="ctr">
              <a:buNone/>
            </a:pPr>
            <a:endParaRPr lang="ru-RU" sz="26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37160" indent="0" algn="ctr">
              <a:buNone/>
            </a:pPr>
            <a:endParaRPr lang="ru-RU" sz="32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137160" indent="0" algn="ctr">
              <a:buNone/>
            </a:pP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Обь</a:t>
            </a:r>
          </a:p>
          <a:p>
            <a:pPr marL="137160" indent="0" algn="ctr">
              <a:buNone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2022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SADIK\Desktop\scale_1200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82180"/>
            <a:ext cx="3672407" cy="2414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50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443568"/>
            <a:ext cx="828092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ru-RU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</a:t>
            </a:r>
            <a:r>
              <a:rPr lang="ru-RU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Мониторинг</a:t>
            </a:r>
            <a:r>
              <a:rPr lang="ru-RU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определяется как специально организованное, систематическое наблюдение за состоянием объектов, явлений, процессов с помощью относительно стабильного ограниченного числа стандартизированных показателей, отображающих приоритетную причинную зависимость, с целью оценки, контроля, прогноза, предупреждения нежелательных тенденций развития (</a:t>
            </a:r>
            <a:r>
              <a:rPr lang="ru-RU" sz="2400" b="1" dirty="0">
                <a:solidFill>
                  <a:srgbClr val="000000"/>
                </a:solidFill>
              </a:rPr>
              <a:t>М. М. Поташник, А. А. Шаталов, В. В. Афанасьев, И. В. Афанасьева, Е. А. Гвоздева</a:t>
            </a:r>
            <a:r>
              <a:rPr lang="ru-RU" sz="2400" dirty="0">
                <a:solidFill>
                  <a:srgbClr val="000000"/>
                </a:solidFill>
              </a:rPr>
              <a:t>). </a:t>
            </a:r>
            <a:endParaRPr lang="ru-RU" sz="2400" dirty="0" smtClean="0">
              <a:solidFill>
                <a:srgbClr val="000000"/>
              </a:solidFill>
            </a:endParaRPr>
          </a:p>
          <a:p>
            <a:r>
              <a:rPr lang="ru-RU" sz="2400" dirty="0" smtClean="0">
                <a:solidFill>
                  <a:srgbClr val="000000"/>
                </a:solidFill>
              </a:rPr>
              <a:t>   Мониторинг </a:t>
            </a:r>
            <a:r>
              <a:rPr lang="ru-RU" sz="2400" dirty="0">
                <a:solidFill>
                  <a:srgbClr val="000000"/>
                </a:solidFill>
              </a:rPr>
              <a:t>включает сбор информации, осуществляемый по стандартному набору показателей с помощью стандартных процедур, и на выходе дает оценку ситуаций и состояния объектов также в стандартной форме. Применяется мониторинг к конкретным объектам для решения четко очерченного круга задач.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2692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12844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</a:rPr>
              <a:t>   Мониторинг </a:t>
            </a:r>
            <a:r>
              <a:rPr lang="ru-RU" sz="2400" dirty="0">
                <a:solidFill>
                  <a:srgbClr val="000000"/>
                </a:solidFill>
              </a:rPr>
              <a:t>детского развития 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осуществляется педагогами, психологами дошкольного учреждения и медицинскими работниками. </a:t>
            </a:r>
            <a:endParaRPr lang="ru-RU" sz="2400" dirty="0" smtClean="0">
              <a:solidFill>
                <a:srgbClr val="000000"/>
              </a:solidFill>
            </a:endParaRPr>
          </a:p>
          <a:p>
            <a:r>
              <a:rPr lang="ru-RU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Основная </a:t>
            </a:r>
            <a:r>
              <a:rPr lang="ru-RU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задача этого вида мониторинга - выявить индивидуальные особенности развития каждого ребенка и наметить при необходимости индивидуальный маршрут образовательной работы для максимального раскрытия потенциала детской личности</a:t>
            </a:r>
            <a:r>
              <a:rPr lang="ru-RU" sz="2400" dirty="0">
                <a:solidFill>
                  <a:srgbClr val="000000"/>
                </a:solidFill>
              </a:rPr>
              <a:t>. 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 Мониторинг </a:t>
            </a:r>
            <a:r>
              <a:rPr lang="ru-RU" sz="2400" dirty="0">
                <a:solidFill>
                  <a:srgbClr val="000000"/>
                </a:solidFill>
              </a:rPr>
              <a:t>детского развития включает в себя оценку физического развития ребенка, состояния его здоровья, а так же развития общих способностей: познавательных, коммуникативных и регуляторных. 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 Диагностика </a:t>
            </a:r>
            <a:r>
              <a:rPr lang="ru-RU" sz="2400" dirty="0">
                <a:solidFill>
                  <a:srgbClr val="000000"/>
                </a:solidFill>
              </a:rPr>
              <a:t>познавательных способностей включает диагностику перцептивного развития, интеллектуального развития и творческих способностей детей. </a:t>
            </a:r>
            <a:r>
              <a:rPr lang="ru-RU" sz="2400" dirty="0" smtClean="0">
                <a:solidFill>
                  <a:srgbClr val="000000"/>
                </a:solidFill>
              </a:rPr>
              <a:t>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6707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Основополагающие функции мониторинга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3888432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Контрольно диагностическая;</a:t>
            </a:r>
          </a:p>
          <a:p>
            <a:pPr marL="137160" indent="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Информационная;</a:t>
            </a:r>
          </a:p>
          <a:p>
            <a:pPr marL="137160" indent="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Рефлексивная;</a:t>
            </a:r>
          </a:p>
          <a:p>
            <a:pPr marL="137160" indent="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Интегративная;</a:t>
            </a:r>
          </a:p>
          <a:p>
            <a:pPr>
              <a:buFont typeface="Wingdings" pitchFamily="2" charset="2"/>
              <a:buChar char="v"/>
            </a:pPr>
            <a:endParaRPr lang="ru-RU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chemeClr val="bg1"/>
                </a:solidFill>
              </a:rPr>
              <a:t>П</a:t>
            </a:r>
            <a:r>
              <a:rPr lang="ru-RU" dirty="0" smtClean="0">
                <a:solidFill>
                  <a:schemeClr val="bg1"/>
                </a:solidFill>
              </a:rPr>
              <a:t>рогностическая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3851920" y="1600200"/>
            <a:ext cx="504056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Выявление и оценивание результативности педагогических действий, соотнесение с целью.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Получение информации по предмету мониторинга;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Обратная связь ДОО с социальными партнерами.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Результаты отражают целостную картину работы педагогической системы ДОО;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Сопоставление результата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730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мониторинга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32258" y="1556792"/>
            <a:ext cx="4038600" cy="514116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Беседа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Наблюдение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Экспертная оценка</a:t>
            </a:r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 marL="137160" indent="0">
              <a:buNone/>
            </a:pPr>
            <a:endParaRPr lang="ru-RU" dirty="0" smtClean="0"/>
          </a:p>
          <a:p>
            <a:pPr marL="137160" indent="0">
              <a:buNone/>
            </a:pPr>
            <a:r>
              <a:rPr lang="ru-RU" dirty="0" smtClean="0"/>
              <a:t>низко формализованные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355976" y="1600200"/>
            <a:ext cx="4330824" cy="5141167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err="1" smtClean="0"/>
              <a:t>Критериально</a:t>
            </a:r>
            <a:r>
              <a:rPr lang="ru-RU" dirty="0" smtClean="0"/>
              <a:t> ориентированное тестирование</a:t>
            </a:r>
          </a:p>
          <a:p>
            <a:pPr>
              <a:buFont typeface="Wingdings" pitchFamily="2" charset="2"/>
              <a:buChar char="v"/>
            </a:pPr>
            <a:r>
              <a:rPr lang="ru-RU" dirty="0" err="1" smtClean="0"/>
              <a:t>Критериально</a:t>
            </a:r>
            <a:r>
              <a:rPr lang="ru-RU" dirty="0" smtClean="0"/>
              <a:t> ориентированные методики </a:t>
            </a:r>
            <a:r>
              <a:rPr lang="ru-RU" dirty="0" err="1" smtClean="0"/>
              <a:t>нетестового</a:t>
            </a:r>
            <a:r>
              <a:rPr lang="ru-RU" dirty="0" smtClean="0"/>
              <a:t> типа</a:t>
            </a:r>
          </a:p>
          <a:p>
            <a:pPr>
              <a:buFont typeface="Wingdings" pitchFamily="2" charset="2"/>
              <a:buChar char="v"/>
            </a:pPr>
            <a:r>
              <a:rPr lang="ru-RU" dirty="0" err="1" smtClean="0"/>
              <a:t>Скрининговые</a:t>
            </a:r>
            <a:r>
              <a:rPr lang="ru-RU" dirty="0" smtClean="0"/>
              <a:t> тесты</a:t>
            </a:r>
          </a:p>
          <a:p>
            <a:pPr marL="137160" indent="0">
              <a:buNone/>
            </a:pPr>
            <a:endParaRPr lang="ru-RU" dirty="0" smtClean="0"/>
          </a:p>
          <a:p>
            <a:pPr marL="137160" indent="0">
              <a:buNone/>
            </a:pPr>
            <a:endParaRPr lang="ru-RU" dirty="0"/>
          </a:p>
          <a:p>
            <a:pPr marL="137160" indent="0">
              <a:buNone/>
            </a:pPr>
            <a:endParaRPr lang="ru-RU" dirty="0"/>
          </a:p>
          <a:p>
            <a:pPr marL="137160" indent="0">
              <a:buNone/>
            </a:pPr>
            <a:r>
              <a:rPr lang="ru-RU" dirty="0" smtClean="0"/>
              <a:t>высоко формализованные</a:t>
            </a:r>
            <a:endParaRPr lang="ru-RU" dirty="0"/>
          </a:p>
        </p:txBody>
      </p:sp>
      <p:sp>
        <p:nvSpPr>
          <p:cNvPr id="5" name="Стрелка вверх 4"/>
          <p:cNvSpPr/>
          <p:nvPr/>
        </p:nvSpPr>
        <p:spPr>
          <a:xfrm>
            <a:off x="1907704" y="5153922"/>
            <a:ext cx="608273" cy="7217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верх 6"/>
          <p:cNvSpPr/>
          <p:nvPr/>
        </p:nvSpPr>
        <p:spPr>
          <a:xfrm>
            <a:off x="6444208" y="5155557"/>
            <a:ext cx="484632" cy="72008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600" dirty="0" smtClean="0"/>
              <a:t>Алгоритм разработки и реализации системы мониторинга</a:t>
            </a:r>
            <a:endParaRPr lang="ru-RU" sz="2600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497097" y="1298470"/>
            <a:ext cx="2976744" cy="868208"/>
            <a:chOff x="-2649972" y="-1233345"/>
            <a:chExt cx="2976744" cy="86820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-2649972" y="-1233345"/>
              <a:ext cx="2962656" cy="868208"/>
            </a:xfrm>
            <a:prstGeom prst="roundRect">
              <a:avLst/>
            </a:prstGeom>
            <a:grpFill/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EA157A">
                  <a:hueOff val="0"/>
                  <a:satOff val="0"/>
                  <a:lumOff val="0"/>
                  <a:alphaOff val="0"/>
                  <a:satMod val="300000"/>
                </a:srgbClr>
              </a:contourClr>
            </a:sp3d>
          </p:spPr>
        </p:sp>
        <p:sp>
          <p:nvSpPr>
            <p:cNvPr id="8" name="Скругленный прямоугольник 4"/>
            <p:cNvSpPr/>
            <p:nvPr/>
          </p:nvSpPr>
          <p:spPr>
            <a:xfrm>
              <a:off x="-2551120" y="-1148581"/>
              <a:ext cx="2877892" cy="78344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ucida Sans Unicode"/>
                  <a:ea typeface="+mn-ea"/>
                  <a:cs typeface="+mn-cs"/>
                </a:rPr>
                <a:t>Что оценивать?</a:t>
              </a:r>
              <a:endPara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sp>
        <p:nvSpPr>
          <p:cNvPr id="17" name="Скругленный прямоугольник 4"/>
          <p:cNvSpPr/>
          <p:nvPr/>
        </p:nvSpPr>
        <p:spPr>
          <a:xfrm>
            <a:off x="4210746" y="4478539"/>
            <a:ext cx="2877892" cy="7834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2390" tIns="36195" rIns="72390" bIns="36195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900" kern="1200" dirty="0" smtClean="0"/>
              <a:t>Что оценивать?</a:t>
            </a:r>
            <a:endParaRPr lang="ru-RU" sz="1900" kern="1200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485963" y="4076716"/>
            <a:ext cx="2973790" cy="868208"/>
            <a:chOff x="-133266" y="4329"/>
            <a:chExt cx="3053540" cy="868208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-133266" y="4329"/>
              <a:ext cx="3005038" cy="868208"/>
            </a:xfrm>
            <a:prstGeom prst="roundRect">
              <a:avLst/>
            </a:prstGeom>
            <a:gradFill rotWithShape="1">
              <a:gsLst>
                <a:gs pos="0">
                  <a:srgbClr val="EA157A">
                    <a:hueOff val="0"/>
                    <a:satOff val="0"/>
                    <a:lumOff val="0"/>
                    <a:alphaOff val="0"/>
                    <a:shade val="15000"/>
                    <a:satMod val="180000"/>
                  </a:srgbClr>
                </a:gs>
                <a:gs pos="50000">
                  <a:srgbClr val="EA157A">
                    <a:hueOff val="0"/>
                    <a:satOff val="0"/>
                    <a:lumOff val="0"/>
                    <a:alphaOff val="0"/>
                    <a:shade val="45000"/>
                    <a:satMod val="170000"/>
                  </a:srgbClr>
                </a:gs>
                <a:gs pos="70000">
                  <a:srgbClr val="EA157A">
                    <a:hueOff val="0"/>
                    <a:satOff val="0"/>
                    <a:lumOff val="0"/>
                    <a:alphaOff val="0"/>
                    <a:tint val="99000"/>
                    <a:shade val="65000"/>
                    <a:satMod val="155000"/>
                  </a:srgbClr>
                </a:gs>
                <a:gs pos="100000">
                  <a:srgbClr val="EA157A">
                    <a:hueOff val="0"/>
                    <a:satOff val="0"/>
                    <a:lumOff val="0"/>
                    <a:alphaOff val="0"/>
                    <a:tint val="95500"/>
                    <a:shade val="100000"/>
                    <a:satMod val="15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EA157A">
                  <a:hueOff val="0"/>
                  <a:satOff val="0"/>
                  <a:lumOff val="0"/>
                  <a:alphaOff val="0"/>
                  <a:satMod val="300000"/>
                </a:srgbClr>
              </a:contourClr>
            </a:sp3d>
          </p:spPr>
        </p:sp>
        <p:sp>
          <p:nvSpPr>
            <p:cNvPr id="20" name="Скругленный прямоугольник 4"/>
            <p:cNvSpPr/>
            <p:nvPr/>
          </p:nvSpPr>
          <p:spPr>
            <a:xfrm>
              <a:off x="-133266" y="4329"/>
              <a:ext cx="3053540" cy="86820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900" dirty="0" smtClean="0">
                  <a:solidFill>
                    <a:schemeClr val="bg1"/>
                  </a:solidFill>
                  <a:latin typeface="Lucida Sans Unicode"/>
                </a:rPr>
                <a:t>Когда оценивает?</a:t>
              </a:r>
              <a:endPara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</a:endParaRP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497097" y="3208508"/>
            <a:ext cx="2951522" cy="868208"/>
            <a:chOff x="0" y="1491"/>
            <a:chExt cx="2962656" cy="868208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0" y="1491"/>
              <a:ext cx="2962656" cy="868208"/>
            </a:xfrm>
            <a:prstGeom prst="roundRect">
              <a:avLst/>
            </a:prstGeom>
            <a:gradFill rotWithShape="1">
              <a:gsLst>
                <a:gs pos="0">
                  <a:srgbClr val="EA157A">
                    <a:hueOff val="0"/>
                    <a:satOff val="0"/>
                    <a:lumOff val="0"/>
                    <a:alphaOff val="0"/>
                    <a:shade val="15000"/>
                    <a:satMod val="180000"/>
                  </a:srgbClr>
                </a:gs>
                <a:gs pos="50000">
                  <a:srgbClr val="EA157A">
                    <a:hueOff val="0"/>
                    <a:satOff val="0"/>
                    <a:lumOff val="0"/>
                    <a:alphaOff val="0"/>
                    <a:shade val="45000"/>
                    <a:satMod val="170000"/>
                  </a:srgbClr>
                </a:gs>
                <a:gs pos="70000">
                  <a:srgbClr val="EA157A">
                    <a:hueOff val="0"/>
                    <a:satOff val="0"/>
                    <a:lumOff val="0"/>
                    <a:alphaOff val="0"/>
                    <a:tint val="99000"/>
                    <a:shade val="65000"/>
                    <a:satMod val="155000"/>
                  </a:srgbClr>
                </a:gs>
                <a:gs pos="100000">
                  <a:srgbClr val="EA157A">
                    <a:hueOff val="0"/>
                    <a:satOff val="0"/>
                    <a:lumOff val="0"/>
                    <a:alphaOff val="0"/>
                    <a:tint val="95500"/>
                    <a:shade val="100000"/>
                    <a:satMod val="15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EA157A">
                  <a:hueOff val="0"/>
                  <a:satOff val="0"/>
                  <a:lumOff val="0"/>
                  <a:alphaOff val="0"/>
                  <a:satMod val="300000"/>
                </a:srgbClr>
              </a:contourClr>
            </a:sp3d>
          </p:spPr>
        </p:sp>
        <p:sp>
          <p:nvSpPr>
            <p:cNvPr id="23" name="Скругленный прямоугольник 4"/>
            <p:cNvSpPr/>
            <p:nvPr/>
          </p:nvSpPr>
          <p:spPr>
            <a:xfrm>
              <a:off x="0" y="1491"/>
              <a:ext cx="2962656" cy="86820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900" dirty="0" smtClean="0">
                  <a:solidFill>
                    <a:schemeClr val="bg1"/>
                  </a:solidFill>
                  <a:latin typeface="Lucida Sans Unicode"/>
                </a:rPr>
                <a:t>Кто оценивает?</a:t>
              </a:r>
              <a:endPara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497097" y="5813132"/>
            <a:ext cx="3034772" cy="868208"/>
            <a:chOff x="-72116" y="1491"/>
            <a:chExt cx="3034772" cy="868208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0" y="1491"/>
              <a:ext cx="2962656" cy="868208"/>
            </a:xfrm>
            <a:prstGeom prst="roundRect">
              <a:avLst/>
            </a:prstGeom>
            <a:gradFill rotWithShape="1">
              <a:gsLst>
                <a:gs pos="0">
                  <a:srgbClr val="EA157A">
                    <a:hueOff val="0"/>
                    <a:satOff val="0"/>
                    <a:lumOff val="0"/>
                    <a:alphaOff val="0"/>
                    <a:shade val="15000"/>
                    <a:satMod val="180000"/>
                  </a:srgbClr>
                </a:gs>
                <a:gs pos="50000">
                  <a:srgbClr val="EA157A">
                    <a:hueOff val="0"/>
                    <a:satOff val="0"/>
                    <a:lumOff val="0"/>
                    <a:alphaOff val="0"/>
                    <a:shade val="45000"/>
                    <a:satMod val="170000"/>
                  </a:srgbClr>
                </a:gs>
                <a:gs pos="70000">
                  <a:srgbClr val="EA157A">
                    <a:hueOff val="0"/>
                    <a:satOff val="0"/>
                    <a:lumOff val="0"/>
                    <a:alphaOff val="0"/>
                    <a:tint val="99000"/>
                    <a:shade val="65000"/>
                    <a:satMod val="155000"/>
                  </a:srgbClr>
                </a:gs>
                <a:gs pos="100000">
                  <a:srgbClr val="EA157A">
                    <a:hueOff val="0"/>
                    <a:satOff val="0"/>
                    <a:lumOff val="0"/>
                    <a:alphaOff val="0"/>
                    <a:tint val="95500"/>
                    <a:shade val="100000"/>
                    <a:satMod val="15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EA157A">
                  <a:hueOff val="0"/>
                  <a:satOff val="0"/>
                  <a:lumOff val="0"/>
                  <a:alphaOff val="0"/>
                  <a:satMod val="300000"/>
                </a:srgbClr>
              </a:contourClr>
            </a:sp3d>
          </p:spPr>
        </p:sp>
        <p:sp>
          <p:nvSpPr>
            <p:cNvPr id="26" name="Скругленный прямоугольник 4"/>
            <p:cNvSpPr/>
            <p:nvPr/>
          </p:nvSpPr>
          <p:spPr>
            <a:xfrm>
              <a:off x="-72116" y="1491"/>
              <a:ext cx="3034772" cy="86820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900" dirty="0" smtClean="0">
                  <a:solidFill>
                    <a:schemeClr val="bg1"/>
                  </a:solidFill>
                  <a:latin typeface="Lucida Sans Unicode"/>
                </a:rPr>
                <a:t>Зачем оценивать</a:t>
              </a:r>
              <a:r>
                <a:rPr kumimoji="0" lang="ru-RU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ucida Sans Unicode"/>
                  <a:ea typeface="+mn-ea"/>
                  <a:cs typeface="+mn-cs"/>
                </a:rPr>
                <a:t>?</a:t>
              </a:r>
              <a:endPara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485963" y="2220679"/>
            <a:ext cx="2987878" cy="908403"/>
            <a:chOff x="0" y="1491"/>
            <a:chExt cx="2987878" cy="908403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0" y="1491"/>
              <a:ext cx="2962656" cy="868208"/>
            </a:xfrm>
            <a:prstGeom prst="roundRect">
              <a:avLst/>
            </a:prstGeom>
            <a:gradFill rotWithShape="1">
              <a:gsLst>
                <a:gs pos="0">
                  <a:srgbClr val="EA157A">
                    <a:hueOff val="0"/>
                    <a:satOff val="0"/>
                    <a:lumOff val="0"/>
                    <a:alphaOff val="0"/>
                    <a:shade val="15000"/>
                    <a:satMod val="180000"/>
                  </a:srgbClr>
                </a:gs>
                <a:gs pos="50000">
                  <a:srgbClr val="EA157A">
                    <a:hueOff val="0"/>
                    <a:satOff val="0"/>
                    <a:lumOff val="0"/>
                    <a:alphaOff val="0"/>
                    <a:shade val="45000"/>
                    <a:satMod val="170000"/>
                  </a:srgbClr>
                </a:gs>
                <a:gs pos="70000">
                  <a:srgbClr val="EA157A">
                    <a:hueOff val="0"/>
                    <a:satOff val="0"/>
                    <a:lumOff val="0"/>
                    <a:alphaOff val="0"/>
                    <a:tint val="99000"/>
                    <a:shade val="65000"/>
                    <a:satMod val="155000"/>
                  </a:srgbClr>
                </a:gs>
                <a:gs pos="100000">
                  <a:srgbClr val="EA157A">
                    <a:hueOff val="0"/>
                    <a:satOff val="0"/>
                    <a:lumOff val="0"/>
                    <a:alphaOff val="0"/>
                    <a:tint val="95500"/>
                    <a:shade val="100000"/>
                    <a:satMod val="15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EA157A">
                  <a:hueOff val="0"/>
                  <a:satOff val="0"/>
                  <a:lumOff val="0"/>
                  <a:alphaOff val="0"/>
                  <a:satMod val="300000"/>
                </a:srgbClr>
              </a:contourClr>
            </a:sp3d>
          </p:spPr>
        </p:sp>
        <p:sp>
          <p:nvSpPr>
            <p:cNvPr id="29" name="Скругленный прямоугольник 4"/>
            <p:cNvSpPr/>
            <p:nvPr/>
          </p:nvSpPr>
          <p:spPr>
            <a:xfrm>
              <a:off x="0" y="1492"/>
              <a:ext cx="2987878" cy="90840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900" dirty="0" smtClean="0">
                  <a:solidFill>
                    <a:schemeClr val="bg1"/>
                  </a:solidFill>
                  <a:latin typeface="Lucida Sans Unicode"/>
                </a:rPr>
                <a:t>Как</a:t>
              </a:r>
              <a:r>
                <a:rPr kumimoji="0" lang="ru-RU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ucida Sans Unicode"/>
                  <a:ea typeface="+mn-ea"/>
                  <a:cs typeface="+mn-cs"/>
                </a:rPr>
                <a:t> оценивать?</a:t>
              </a:r>
              <a:endPara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485963" y="4944924"/>
            <a:ext cx="3045905" cy="868208"/>
            <a:chOff x="0" y="1491"/>
            <a:chExt cx="2962656" cy="86820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1" name="Скругленный прямоугольник 30"/>
            <p:cNvSpPr/>
            <p:nvPr/>
          </p:nvSpPr>
          <p:spPr>
            <a:xfrm>
              <a:off x="0" y="1491"/>
              <a:ext cx="2962656" cy="868208"/>
            </a:xfrm>
            <a:prstGeom prst="roundRect">
              <a:avLst/>
            </a:prstGeom>
            <a:grpFill/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EA157A">
                  <a:hueOff val="0"/>
                  <a:satOff val="0"/>
                  <a:lumOff val="0"/>
                  <a:alphaOff val="0"/>
                  <a:satMod val="300000"/>
                </a:srgbClr>
              </a:contourClr>
            </a:sp3d>
          </p:spPr>
        </p:sp>
        <p:sp>
          <p:nvSpPr>
            <p:cNvPr id="32" name="Скругленный прямоугольник 4"/>
            <p:cNvSpPr/>
            <p:nvPr/>
          </p:nvSpPr>
          <p:spPr>
            <a:xfrm>
              <a:off x="42382" y="43873"/>
              <a:ext cx="2877892" cy="78344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72390" tIns="36195" rIns="72390" bIns="36195" numCol="1" spcCol="1270" anchor="ctr" anchorCtr="0">
              <a:noAutofit/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900" dirty="0" smtClean="0">
                  <a:solidFill>
                    <a:schemeClr val="bg1"/>
                  </a:solidFill>
                  <a:latin typeface="Lucida Sans Unicode"/>
                </a:rPr>
                <a:t>Где фиксировать результаты</a:t>
              </a:r>
              <a:r>
                <a:rPr kumimoji="0" lang="ru-RU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ucida Sans Unicode"/>
                  <a:ea typeface="+mn-ea"/>
                  <a:cs typeface="+mn-cs"/>
                </a:rPr>
                <a:t>?</a:t>
              </a:r>
              <a:endParaRPr kumimoji="0" lang="ru-RU" sz="19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3569598" y="1472110"/>
            <a:ext cx="5266944" cy="694567"/>
            <a:chOff x="2962656" y="88312"/>
            <a:chExt cx="5266944" cy="694567"/>
          </a:xfrm>
        </p:grpSpPr>
        <p:sp>
          <p:nvSpPr>
            <p:cNvPr id="34" name="Прямоугольник с двумя скругленными соседними углами 33"/>
            <p:cNvSpPr/>
            <p:nvPr/>
          </p:nvSpPr>
          <p:spPr>
            <a:xfrm rot="5400000">
              <a:off x="5248844" y="-2197876"/>
              <a:ext cx="694567" cy="5266944"/>
            </a:xfrm>
            <a:prstGeom prst="round2SameRect">
              <a:avLst/>
            </a:prstGeom>
            <a:solidFill>
              <a:srgbClr val="EA157A">
                <a:tint val="40000"/>
                <a:alpha val="90000"/>
                <a:hueOff val="0"/>
                <a:satOff val="0"/>
                <a:lumOff val="0"/>
                <a:alphaOff val="0"/>
              </a:srgbClr>
            </a:solidFill>
            <a:ln w="9525" cap="flat" cmpd="sng" algn="ctr">
              <a:solidFill>
                <a:srgbClr val="EA157A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p:spPr>
        </p:sp>
        <p:sp>
          <p:nvSpPr>
            <p:cNvPr id="35" name="Прямоугольник 34"/>
            <p:cNvSpPr/>
            <p:nvPr/>
          </p:nvSpPr>
          <p:spPr>
            <a:xfrm>
              <a:off x="2962656" y="122218"/>
              <a:ext cx="5233038" cy="62675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marL="114300" marR="0" lvl="1" indent="-114300" algn="l" defTabSz="622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ru-RU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effectLst/>
                  <a:uLnTx/>
                  <a:uFillTx/>
                  <a:latin typeface="Lucida Sans Unicode"/>
                  <a:ea typeface="+mn-ea"/>
                  <a:cs typeface="+mn-cs"/>
                </a:rPr>
                <a:t>Цель, объект мониторинга, критерии</a:t>
              </a: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3607944" y="3977932"/>
            <a:ext cx="5311343" cy="694567"/>
            <a:chOff x="2884351" y="88313"/>
            <a:chExt cx="5311343" cy="694567"/>
          </a:xfrm>
        </p:grpSpPr>
        <p:sp>
          <p:nvSpPr>
            <p:cNvPr id="37" name="Прямоугольник с двумя скругленными соседними углами 36"/>
            <p:cNvSpPr/>
            <p:nvPr/>
          </p:nvSpPr>
          <p:spPr>
            <a:xfrm rot="5400000">
              <a:off x="5170539" y="-2197875"/>
              <a:ext cx="694567" cy="5266944"/>
            </a:xfrm>
            <a:prstGeom prst="round2SameRect">
              <a:avLst/>
            </a:prstGeom>
            <a:solidFill>
              <a:srgbClr val="EA157A">
                <a:tint val="40000"/>
                <a:alpha val="90000"/>
                <a:hueOff val="0"/>
                <a:satOff val="0"/>
                <a:lumOff val="0"/>
                <a:alphaOff val="0"/>
              </a:srgbClr>
            </a:solidFill>
            <a:ln w="9525" cap="flat" cmpd="sng" algn="ctr">
              <a:solidFill>
                <a:srgbClr val="EA157A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p:spPr>
        </p:sp>
        <p:sp>
          <p:nvSpPr>
            <p:cNvPr id="38" name="Прямоугольник 37"/>
            <p:cNvSpPr/>
            <p:nvPr/>
          </p:nvSpPr>
          <p:spPr>
            <a:xfrm>
              <a:off x="2962656" y="122218"/>
              <a:ext cx="5233038" cy="62675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marL="114300" marR="0" lvl="1" indent="-114300" algn="l" defTabSz="622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ru-RU" sz="1400" dirty="0" smtClean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Lucida Sans Unicode"/>
                </a:rPr>
                <a:t>Периодичность (частота)</a:t>
              </a: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3586911" y="3101029"/>
            <a:ext cx="5293224" cy="737949"/>
            <a:chOff x="2962656" y="44930"/>
            <a:chExt cx="5293224" cy="737949"/>
          </a:xfrm>
        </p:grpSpPr>
        <p:sp>
          <p:nvSpPr>
            <p:cNvPr id="40" name="Прямоугольник с двумя скругленными соседними углами 39"/>
            <p:cNvSpPr/>
            <p:nvPr/>
          </p:nvSpPr>
          <p:spPr>
            <a:xfrm rot="5400000">
              <a:off x="5248844" y="-2197876"/>
              <a:ext cx="694567" cy="5266944"/>
            </a:xfrm>
            <a:prstGeom prst="round2SameRect">
              <a:avLst/>
            </a:prstGeom>
            <a:solidFill>
              <a:srgbClr val="EA157A">
                <a:tint val="40000"/>
                <a:alpha val="90000"/>
                <a:hueOff val="0"/>
                <a:satOff val="0"/>
                <a:lumOff val="0"/>
                <a:alphaOff val="0"/>
              </a:srgbClr>
            </a:solidFill>
            <a:ln w="9525" cap="flat" cmpd="sng" algn="ctr">
              <a:solidFill>
                <a:srgbClr val="EA157A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p:spPr>
        </p:sp>
        <p:sp>
          <p:nvSpPr>
            <p:cNvPr id="41" name="Прямоугольник 40"/>
            <p:cNvSpPr/>
            <p:nvPr/>
          </p:nvSpPr>
          <p:spPr>
            <a:xfrm>
              <a:off x="3022842" y="44930"/>
              <a:ext cx="5233038" cy="62675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marL="114300" marR="0" lvl="1" indent="-114300" algn="l" defTabSz="622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ru-RU" sz="1400" dirty="0" smtClean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Lucida Sans Unicode"/>
                </a:rPr>
                <a:t>Педагог +психолог + специалисты</a:t>
              </a: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3575578" y="2293692"/>
            <a:ext cx="5289608" cy="694567"/>
            <a:chOff x="2962656" y="54406"/>
            <a:chExt cx="5289608" cy="694567"/>
          </a:xfrm>
        </p:grpSpPr>
        <p:sp>
          <p:nvSpPr>
            <p:cNvPr id="43" name="Прямоугольник с двумя скругленными соседними углами 42"/>
            <p:cNvSpPr/>
            <p:nvPr/>
          </p:nvSpPr>
          <p:spPr>
            <a:xfrm rot="5400000">
              <a:off x="5271508" y="-2231782"/>
              <a:ext cx="694567" cy="5266944"/>
            </a:xfrm>
            <a:prstGeom prst="round2SameRect">
              <a:avLst/>
            </a:prstGeom>
            <a:solidFill>
              <a:srgbClr val="EA157A">
                <a:tint val="40000"/>
                <a:alpha val="90000"/>
                <a:hueOff val="0"/>
                <a:satOff val="0"/>
                <a:lumOff val="0"/>
                <a:alphaOff val="0"/>
              </a:srgbClr>
            </a:solidFill>
            <a:ln w="9525" cap="flat" cmpd="sng" algn="ctr">
              <a:solidFill>
                <a:srgbClr val="EA157A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p:spPr>
        </p:sp>
        <p:sp>
          <p:nvSpPr>
            <p:cNvPr id="44" name="Прямоугольник 43"/>
            <p:cNvSpPr/>
            <p:nvPr/>
          </p:nvSpPr>
          <p:spPr>
            <a:xfrm>
              <a:off x="2962656" y="122218"/>
              <a:ext cx="5233038" cy="62675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marL="114300" marR="0" lvl="1" indent="-114300" algn="l" defTabSz="622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ru-RU" sz="1400" dirty="0" smtClean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Lucida Sans Unicode"/>
                </a:rPr>
                <a:t>Диагностический инструментарий</a:t>
              </a: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3630144" y="5729993"/>
            <a:ext cx="5266944" cy="694567"/>
            <a:chOff x="2962656" y="88312"/>
            <a:chExt cx="5266944" cy="694567"/>
          </a:xfrm>
        </p:grpSpPr>
        <p:sp>
          <p:nvSpPr>
            <p:cNvPr id="46" name="Прямоугольник с двумя скругленными соседними углами 45"/>
            <p:cNvSpPr/>
            <p:nvPr/>
          </p:nvSpPr>
          <p:spPr>
            <a:xfrm rot="5400000">
              <a:off x="5248844" y="-2197876"/>
              <a:ext cx="694567" cy="5266944"/>
            </a:xfrm>
            <a:prstGeom prst="round2SameRect">
              <a:avLst/>
            </a:prstGeom>
            <a:solidFill>
              <a:srgbClr val="EA157A">
                <a:tint val="40000"/>
                <a:alpha val="90000"/>
                <a:hueOff val="0"/>
                <a:satOff val="0"/>
                <a:lumOff val="0"/>
                <a:alphaOff val="0"/>
              </a:srgbClr>
            </a:solidFill>
            <a:ln w="9525" cap="flat" cmpd="sng" algn="ctr">
              <a:solidFill>
                <a:srgbClr val="EA157A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p:spPr>
        </p:sp>
        <p:sp>
          <p:nvSpPr>
            <p:cNvPr id="47" name="Прямоугольник 46"/>
            <p:cNvSpPr/>
            <p:nvPr/>
          </p:nvSpPr>
          <p:spPr>
            <a:xfrm>
              <a:off x="2962656" y="122218"/>
              <a:ext cx="5233038" cy="62675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marL="114300" marR="0" lvl="1" indent="-114300" algn="l" defTabSz="622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ru-RU" sz="1400" dirty="0" smtClean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Lucida Sans Unicode"/>
                </a:rPr>
                <a:t>Оптимальное построение образовательной работы с дошкольниками</a:t>
              </a: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3630144" y="4827879"/>
            <a:ext cx="5266944" cy="694567"/>
            <a:chOff x="2962656" y="88312"/>
            <a:chExt cx="5266944" cy="694567"/>
          </a:xfrm>
        </p:grpSpPr>
        <p:sp>
          <p:nvSpPr>
            <p:cNvPr id="49" name="Прямоугольник с двумя скругленными соседними углами 48"/>
            <p:cNvSpPr/>
            <p:nvPr/>
          </p:nvSpPr>
          <p:spPr>
            <a:xfrm rot="5400000">
              <a:off x="5248844" y="-2197876"/>
              <a:ext cx="694567" cy="5266944"/>
            </a:xfrm>
            <a:prstGeom prst="round2SameRect">
              <a:avLst/>
            </a:prstGeom>
            <a:solidFill>
              <a:srgbClr val="EA157A">
                <a:tint val="40000"/>
                <a:alpha val="90000"/>
                <a:hueOff val="0"/>
                <a:satOff val="0"/>
                <a:lumOff val="0"/>
                <a:alphaOff val="0"/>
              </a:srgbClr>
            </a:solidFill>
            <a:ln w="9525" cap="flat" cmpd="sng" algn="ctr">
              <a:solidFill>
                <a:srgbClr val="EA157A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prstDash val="solid"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</p:spPr>
        </p:sp>
        <p:sp>
          <p:nvSpPr>
            <p:cNvPr id="50" name="Прямоугольник 49"/>
            <p:cNvSpPr/>
            <p:nvPr/>
          </p:nvSpPr>
          <p:spPr>
            <a:xfrm>
              <a:off x="2962656" y="122218"/>
              <a:ext cx="5233038" cy="62675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marL="114300" marR="0" lvl="1" indent="-114300" algn="l" defTabSz="622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ru-RU" sz="1400" dirty="0" smtClean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  <a:latin typeface="Lucida Sans Unicode"/>
                </a:rPr>
                <a:t>Протоколы (карты)</a:t>
              </a: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effectLst/>
                <a:uLnTx/>
                <a:uFillTx/>
                <a:latin typeface="Lucida Sans Unicode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920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Формы оценки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3200" dirty="0" smtClean="0">
                <a:solidFill>
                  <a:schemeClr val="bg1"/>
                </a:solidFill>
              </a:rPr>
              <a:t>Дневник достижений</a:t>
            </a:r>
          </a:p>
          <a:p>
            <a:pPr algn="ctr">
              <a:buFont typeface="Wingdings" pitchFamily="2" charset="2"/>
              <a:buChar char="v"/>
            </a:pPr>
            <a:r>
              <a:rPr lang="ru-RU" sz="3200" dirty="0" smtClean="0">
                <a:solidFill>
                  <a:schemeClr val="bg1"/>
                </a:solidFill>
              </a:rPr>
              <a:t>Технология портфолио</a:t>
            </a:r>
          </a:p>
          <a:p>
            <a:pPr algn="ctr">
              <a:buFont typeface="Wingdings" pitchFamily="2" charset="2"/>
              <a:buChar char="v"/>
            </a:pPr>
            <a:r>
              <a:rPr lang="ru-RU" sz="3200" dirty="0" smtClean="0">
                <a:solidFill>
                  <a:schemeClr val="bg1"/>
                </a:solidFill>
              </a:rPr>
              <a:t>Диагностическая карта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83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Дневник достижений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611560" y="1628800"/>
            <a:ext cx="4038600" cy="4525963"/>
          </a:xfrm>
        </p:spPr>
        <p:txBody>
          <a:bodyPr>
            <a:normAutofit fontScale="40000" lnSpcReduction="20000"/>
          </a:bodyPr>
          <a:lstStyle/>
          <a:p>
            <a:pPr marL="137160" indent="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sz="4500" dirty="0" smtClean="0">
                <a:solidFill>
                  <a:schemeClr val="bg1"/>
                </a:solidFill>
              </a:rPr>
              <a:t>Фамилия</a:t>
            </a:r>
            <a:endParaRPr lang="ru-RU" sz="4500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Имя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Отчество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Дата рождения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Информация об образовательных учреждениях, которые посещал ребенок: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1. Наименование ОУ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Дата поступления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Дата отчисления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2. Наименование ОУ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Дата поступления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Дата отчисления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3. Наименование ОУ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Дата поступления</a:t>
            </a:r>
          </a:p>
          <a:p>
            <a:pPr marL="137160" indent="0">
              <a:buNone/>
            </a:pPr>
            <a:r>
              <a:rPr lang="ru-RU" sz="4500" dirty="0">
                <a:solidFill>
                  <a:schemeClr val="bg1"/>
                </a:solidFill>
              </a:rPr>
              <a:t>Дата отчисления</a:t>
            </a:r>
          </a:p>
          <a:p>
            <a:endParaRPr lang="ru-RU" sz="45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870684"/>
            <a:ext cx="5040560" cy="3780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872208" cy="2496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58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Портфолио</a:t>
            </a:r>
            <a:endParaRPr lang="ru-RU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3239765" cy="323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5168257" cy="3624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49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Диагностическая карта</a:t>
            </a:r>
            <a:endParaRPr lang="ru-RU" sz="3200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0901411"/>
              </p:ext>
            </p:extLst>
          </p:nvPr>
        </p:nvGraphicFramePr>
        <p:xfrm>
          <a:off x="323528" y="3356992"/>
          <a:ext cx="8424936" cy="3406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048"/>
                <a:gridCol w="1572598"/>
                <a:gridCol w="1371600"/>
                <a:gridCol w="1160585"/>
                <a:gridCol w="1055077"/>
                <a:gridCol w="1371600"/>
                <a:gridCol w="1461428"/>
              </a:tblGrid>
              <a:tr h="4853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п/п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Имя ребенка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Количество и счет</a:t>
                      </a:r>
                      <a:endParaRPr lang="ru-RU" sz="12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Величина</a:t>
                      </a:r>
                      <a:endParaRPr lang="ru-RU" sz="12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Форма</a:t>
                      </a:r>
                      <a:endParaRPr lang="ru-RU" sz="12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Ориентировка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в пространстве,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времени</a:t>
                      </a:r>
                      <a:endParaRPr lang="ru-RU" sz="12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Общее число баллов</a:t>
                      </a:r>
                      <a:endParaRPr lang="ru-RU" sz="1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5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9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11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12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Итого 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349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0 баллов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1 балл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</a:rPr>
                        <a:t> </a:t>
                      </a:r>
                      <a:endParaRPr lang="ru-RU" sz="10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</a:rPr>
                        <a:t> </a:t>
                      </a:r>
                      <a:endParaRPr lang="ru-RU" sz="10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  <a:tr h="1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 балл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305" marR="63305" marT="0" marB="0"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57200" y="1567815"/>
            <a:ext cx="7887096" cy="196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Диагностическая таблица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Уровень усвоения умений и навыков по образовательной области 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Познавательное развитие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(Формирование элементарных математических представлений)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Дата проведения  диагностики:________________20___г.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подгруппа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Воспитатель: Ильина Наталья Анатольевна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Вывод:_______________________________________________________________________________________________________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</a:t>
            </a:r>
            <a:endParaRPr kumimoji="0" lang="ru-RU" altLang="ru-RU" sz="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60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Мониторинг в соответствии с ФГОС ДО.</a:t>
            </a:r>
            <a:br>
              <a:rPr lang="ru-RU" sz="2800" dirty="0" smtClean="0"/>
            </a:br>
            <a:r>
              <a:rPr lang="ru-RU" sz="2800" dirty="0" smtClean="0"/>
              <a:t>Требования к психолого педагогическим условиям реализации ООП ДО (п. 3.2.3)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709160"/>
          </a:xfrm>
        </p:spPr>
        <p:txBody>
          <a:bodyPr>
            <a:noAutofit/>
          </a:bodyPr>
          <a:lstStyle/>
          <a:p>
            <a:r>
              <a:rPr lang="ru-RU" sz="1600" dirty="0">
                <a:solidFill>
                  <a:schemeClr val="bg1"/>
                </a:solidFill>
              </a:rPr>
              <a:t>При реализации Программы может проводиться оценка индивидуального развития детей. Такая оценка производится педагогическим работником в рамках педагогической диагностики (оценки индивидуального развития детей дошкольного возраста, связанной с оценкой эффективности педагогических действий и лежащей в основе их дальнейшего планирования). </a:t>
            </a:r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b="1" i="1" u="sng" dirty="0" smtClean="0">
                <a:solidFill>
                  <a:schemeClr val="bg1"/>
                </a:solidFill>
              </a:rPr>
              <a:t>Результаты </a:t>
            </a:r>
            <a:r>
              <a:rPr lang="ru-RU" sz="1600" b="1" i="1" u="sng" dirty="0">
                <a:solidFill>
                  <a:schemeClr val="bg1"/>
                </a:solidFill>
              </a:rPr>
              <a:t>педагогической диагностики (мониторинга) могут использоваться исключительно для решения следующих образовательных задач</a:t>
            </a:r>
            <a:r>
              <a:rPr lang="ru-RU" sz="1600" b="1" i="1" u="sng" dirty="0" smtClean="0">
                <a:solidFill>
                  <a:schemeClr val="bg1"/>
                </a:solidFill>
              </a:rPr>
              <a:t>: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>
                <a:solidFill>
                  <a:schemeClr val="bg1"/>
                </a:solidFill>
              </a:rPr>
              <a:t>1) индивидуализации образования (в том числе поддержки ребенка, построения </a:t>
            </a:r>
            <a:r>
              <a:rPr lang="ru-RU" sz="1600" dirty="0" smtClean="0">
                <a:solidFill>
                  <a:schemeClr val="bg1"/>
                </a:solidFill>
              </a:rPr>
              <a:t>его образовательной </a:t>
            </a:r>
            <a:r>
              <a:rPr lang="ru-RU" sz="1600" dirty="0">
                <a:solidFill>
                  <a:schemeClr val="bg1"/>
                </a:solidFill>
              </a:rPr>
              <a:t>траектории или профессиональной коррекции особенностей его развития); </a:t>
            </a:r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2</a:t>
            </a:r>
            <a:r>
              <a:rPr lang="ru-RU" sz="1600" dirty="0">
                <a:solidFill>
                  <a:schemeClr val="bg1"/>
                </a:solidFill>
              </a:rPr>
              <a:t>) оптимизации работы с группой детей. </a:t>
            </a:r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При </a:t>
            </a:r>
            <a:r>
              <a:rPr lang="ru-RU" sz="1600" dirty="0">
                <a:solidFill>
                  <a:schemeClr val="bg1"/>
                </a:solidFill>
              </a:rPr>
              <a:t>необходимости используется психологическая диагностика развития детей (выявление и изучение индивидуально-психологических особенностей детей), которую проводят квалифицированные специалисты (педагоги-психологи, психологи). Участие ребенка в психологической диагностике допускается только с согласия его родителей (законных представителей</a:t>
            </a:r>
            <a:r>
              <a:rPr lang="ru-RU" sz="1600" dirty="0" smtClean="0">
                <a:solidFill>
                  <a:schemeClr val="bg1"/>
                </a:solidFill>
              </a:rPr>
              <a:t>)</a:t>
            </a:r>
          </a:p>
          <a:p>
            <a:r>
              <a:rPr lang="ru-RU" sz="1600" dirty="0">
                <a:solidFill>
                  <a:schemeClr val="bg1"/>
                </a:solidFill>
              </a:rPr>
              <a:t>Результаты психологической диагностики могут использоваться для решения задач психологического сопровождения и проведения квалифицированной коррекции развития детей. </a:t>
            </a:r>
          </a:p>
        </p:txBody>
      </p:sp>
    </p:spTree>
    <p:extLst>
      <p:ext uri="{BB962C8B-B14F-4D97-AF65-F5344CB8AC3E}">
        <p14:creationId xmlns:p14="http://schemas.microsoft.com/office/powerpoint/2010/main" val="39055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Педагогическая диагностика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(</a:t>
            </a:r>
            <a:r>
              <a:rPr lang="ru-RU" sz="2800" dirty="0"/>
              <a:t>мониторинг)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492222"/>
              </p:ext>
            </p:extLst>
          </p:nvPr>
        </p:nvGraphicFramePr>
        <p:xfrm>
          <a:off x="107504" y="1340768"/>
          <a:ext cx="8928992" cy="540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/>
                <a:gridCol w="4464496"/>
              </a:tblGrid>
              <a:tr h="13602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Назначение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Оценка индивидуального развития ребенка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Кто проводит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Педагог</a:t>
                      </a:r>
                      <a:endParaRPr lang="ru-RU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Участие ребенка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Свободное</a:t>
                      </a:r>
                      <a:endParaRPr lang="ru-RU" sz="1500" dirty="0"/>
                    </a:p>
                  </a:txBody>
                  <a:tcPr/>
                </a:tc>
              </a:tr>
              <a:tr h="1570568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Использование полученных результатов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Исключительно для решения задач: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500" dirty="0" smtClean="0"/>
                        <a:t>Индивидуализация образования (в т.ч. Поддержка</a:t>
                      </a:r>
                      <a:r>
                        <a:rPr lang="ru-RU" sz="1500" baseline="0" dirty="0" smtClean="0"/>
                        <a:t> ребёнка, построение образовательной траектории, коррекция развития в рамках проф.компетентности педагога).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sz="1500" baseline="0" dirty="0" smtClean="0"/>
                        <a:t>Оптимизация работы с группой детей.</a:t>
                      </a:r>
                      <a:endParaRPr lang="ru-RU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Особенности проведения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Собственный</a:t>
                      </a:r>
                      <a:r>
                        <a:rPr lang="ru-RU" sz="1500" baseline="0" dirty="0" smtClean="0"/>
                        <a:t> выбор или на основе консультации со специалистами. Данные – профессиональные материалы педагога НЕ подлежат проверке в процессе контроля и надзора.</a:t>
                      </a:r>
                      <a:endParaRPr lang="ru-RU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Обязательность проведения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Определяются Программой при создании соответствующих условий</a:t>
                      </a:r>
                      <a:endParaRPr lang="ru-RU" sz="15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Контроль за эффективностью деятельности педагога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Может проводиться в процессе независимой оценки качества образования в ДОО (пп.4.</a:t>
                      </a:r>
                      <a:r>
                        <a:rPr lang="ru-RU" sz="1500" baseline="0" dirty="0" smtClean="0"/>
                        <a:t> п.1.7. ФГОС ДО; ст. 95 Закона об образовании.</a:t>
                      </a:r>
                      <a:endParaRPr lang="ru-RU" sz="15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173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3600400" cy="27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4129796" cy="27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3429000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Математическая</a:t>
            </a:r>
            <a:r>
              <a:rPr lang="ru-RU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грамотность</a:t>
            </a:r>
            <a:r>
              <a:rPr lang="ru-RU" sz="2400" dirty="0">
                <a:solidFill>
                  <a:schemeClr val="bg1"/>
                </a:solidFill>
              </a:rPr>
              <a:t> дошкольника – </a:t>
            </a:r>
            <a:r>
              <a:rPr lang="ru-RU" sz="2400" dirty="0" smtClean="0">
                <a:solidFill>
                  <a:schemeClr val="bg1"/>
                </a:solidFill>
              </a:rPr>
              <a:t>способность  применять</a:t>
            </a:r>
            <a:r>
              <a:rPr lang="ru-RU" sz="2400" dirty="0">
                <a:solidFill>
                  <a:schemeClr val="bg1"/>
                </a:solidFill>
              </a:rPr>
              <a:t> </a:t>
            </a:r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математические</a:t>
            </a:r>
            <a:r>
              <a:rPr lang="ru-RU" sz="2400" dirty="0">
                <a:solidFill>
                  <a:schemeClr val="bg1"/>
                </a:solidFill>
              </a:rPr>
              <a:t> знания и умения для решения </a:t>
            </a:r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математических</a:t>
            </a:r>
            <a:r>
              <a:rPr lang="ru-RU" sz="2400" dirty="0">
                <a:solidFill>
                  <a:schemeClr val="bg1"/>
                </a:solidFill>
              </a:rPr>
              <a:t> проблем </a:t>
            </a:r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в разнообразных контекстах реального мира</a:t>
            </a:r>
          </a:p>
        </p:txBody>
      </p:sp>
    </p:spTree>
    <p:extLst>
      <p:ext uri="{BB962C8B-B14F-4D97-AF65-F5344CB8AC3E}">
        <p14:creationId xmlns:p14="http://schemas.microsoft.com/office/powerpoint/2010/main" val="351117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600" dirty="0" smtClean="0"/>
              <a:t>Формирование элементарных математических представлений</a:t>
            </a:r>
            <a:endParaRPr lang="ru-RU" sz="2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772816"/>
            <a:ext cx="8712968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4000"/>
              </a:lnSpc>
            </a:pP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rebuchetMS,Bold"/>
              </a:rPr>
              <a:t>В курсе математического 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rebuchetMS,Bold"/>
              </a:rPr>
              <a:t>развития дошкольников 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rebuchetMS,Bold"/>
              </a:rPr>
              <a:t>выделяются 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rebuchetMS,Bold"/>
              </a:rPr>
              <a:t>следующие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rebuchetMS,Bold"/>
              </a:rPr>
              <a:t> 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rebuchetMS,Bold"/>
              </a:rPr>
              <a:t> содержательные </a:t>
            </a:r>
            <a:r>
              <a:rPr lang="ru-RU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rebuchetMS,Bold"/>
              </a:rPr>
              <a:t>линии:</a:t>
            </a:r>
          </a:p>
          <a:p>
            <a:pPr marL="342900" lvl="0" indent="-342900">
              <a:lnSpc>
                <a:spcPct val="114000"/>
              </a:lnSpc>
              <a:buAutoNum type="arabicPeriod"/>
            </a:pPr>
            <a:r>
              <a:rPr lang="ru-RU" sz="2000" b="1" dirty="0" smtClean="0">
                <a:solidFill>
                  <a:srgbClr val="000000"/>
                </a:solidFill>
              </a:rPr>
              <a:t>Количество  счет</a:t>
            </a:r>
            <a:endParaRPr lang="ru-RU" sz="2000" b="1" dirty="0">
              <a:solidFill>
                <a:srgbClr val="000000"/>
              </a:solidFill>
            </a:endParaRPr>
          </a:p>
          <a:p>
            <a:pPr lvl="0">
              <a:lnSpc>
                <a:spcPct val="114000"/>
              </a:lnSpc>
            </a:pPr>
            <a:r>
              <a:rPr lang="ru-RU" sz="2000" b="1" dirty="0" smtClean="0">
                <a:solidFill>
                  <a:srgbClr val="000000"/>
                </a:solidFill>
              </a:rPr>
              <a:t>2</a:t>
            </a:r>
            <a:r>
              <a:rPr lang="ru-RU" sz="2000" b="1" dirty="0">
                <a:solidFill>
                  <a:srgbClr val="000000"/>
                </a:solidFill>
              </a:rPr>
              <a:t>. </a:t>
            </a:r>
            <a:r>
              <a:rPr lang="ru-RU" sz="2000" b="1" dirty="0" smtClean="0">
                <a:solidFill>
                  <a:srgbClr val="000000"/>
                </a:solidFill>
              </a:rPr>
              <a:t>Числа и цифры</a:t>
            </a:r>
            <a:endParaRPr lang="ru-RU" sz="2000" b="1" dirty="0">
              <a:solidFill>
                <a:srgbClr val="000000"/>
              </a:solidFill>
            </a:endParaRPr>
          </a:p>
          <a:p>
            <a:pPr lvl="0">
              <a:lnSpc>
                <a:spcPct val="114000"/>
              </a:lnSpc>
            </a:pPr>
            <a:r>
              <a:rPr lang="ru-RU" sz="2000" b="1" dirty="0">
                <a:solidFill>
                  <a:srgbClr val="000000"/>
                </a:solidFill>
              </a:rPr>
              <a:t>3. </a:t>
            </a:r>
            <a:r>
              <a:rPr lang="ru-RU" sz="2000" b="1" dirty="0" smtClean="0">
                <a:solidFill>
                  <a:srgbClr val="000000"/>
                </a:solidFill>
              </a:rPr>
              <a:t>Сравнение</a:t>
            </a:r>
            <a:endParaRPr lang="ru-RU" sz="2000" b="1" dirty="0">
              <a:solidFill>
                <a:srgbClr val="000000"/>
              </a:solidFill>
            </a:endParaRPr>
          </a:p>
          <a:p>
            <a:pPr lvl="0">
              <a:lnSpc>
                <a:spcPct val="114000"/>
              </a:lnSpc>
            </a:pPr>
            <a:r>
              <a:rPr lang="ru-RU" sz="2000" b="1" dirty="0">
                <a:solidFill>
                  <a:srgbClr val="000000"/>
                </a:solidFill>
              </a:rPr>
              <a:t>4. </a:t>
            </a:r>
            <a:r>
              <a:rPr lang="ru-RU" sz="2000" b="1" dirty="0" smtClean="0">
                <a:solidFill>
                  <a:srgbClr val="000000"/>
                </a:solidFill>
              </a:rPr>
              <a:t>Величина</a:t>
            </a:r>
            <a:endParaRPr lang="ru-RU" sz="2000" b="1" dirty="0">
              <a:solidFill>
                <a:srgbClr val="000000"/>
              </a:solidFill>
            </a:endParaRPr>
          </a:p>
          <a:p>
            <a:pPr lvl="0">
              <a:lnSpc>
                <a:spcPct val="114000"/>
              </a:lnSpc>
            </a:pPr>
            <a:r>
              <a:rPr lang="ru-RU" sz="2000" b="1" dirty="0">
                <a:solidFill>
                  <a:srgbClr val="000000"/>
                </a:solidFill>
              </a:rPr>
              <a:t>5. </a:t>
            </a:r>
            <a:r>
              <a:rPr lang="ru-RU" sz="2000" b="1" dirty="0" smtClean="0">
                <a:solidFill>
                  <a:srgbClr val="000000"/>
                </a:solidFill>
              </a:rPr>
              <a:t>Форма (геометрические фигуры)</a:t>
            </a:r>
            <a:endParaRPr lang="ru-RU" sz="2000" b="1" dirty="0">
              <a:solidFill>
                <a:srgbClr val="000000"/>
              </a:solidFill>
            </a:endParaRPr>
          </a:p>
          <a:p>
            <a:pPr lvl="0">
              <a:lnSpc>
                <a:spcPct val="114000"/>
              </a:lnSpc>
            </a:pPr>
            <a:r>
              <a:rPr lang="ru-RU" sz="2000" b="1" dirty="0">
                <a:solidFill>
                  <a:srgbClr val="000000"/>
                </a:solidFill>
              </a:rPr>
              <a:t>6. </a:t>
            </a:r>
            <a:r>
              <a:rPr lang="ru-RU" sz="2000" b="1" dirty="0" smtClean="0">
                <a:solidFill>
                  <a:srgbClr val="000000"/>
                </a:solidFill>
              </a:rPr>
              <a:t>Ориентировка в пространстве</a:t>
            </a:r>
            <a:endParaRPr lang="ru-RU" sz="2000" b="1" dirty="0">
              <a:solidFill>
                <a:srgbClr val="000000"/>
              </a:solidFill>
            </a:endParaRPr>
          </a:p>
          <a:p>
            <a:pPr lvl="0">
              <a:lnSpc>
                <a:spcPct val="114000"/>
              </a:lnSpc>
            </a:pPr>
            <a:r>
              <a:rPr lang="ru-RU" sz="2000" b="1" dirty="0">
                <a:solidFill>
                  <a:srgbClr val="000000"/>
                </a:solidFill>
              </a:rPr>
              <a:t>7. </a:t>
            </a:r>
            <a:r>
              <a:rPr lang="ru-RU" sz="2000" b="1" dirty="0" smtClean="0">
                <a:solidFill>
                  <a:srgbClr val="000000"/>
                </a:solidFill>
              </a:rPr>
              <a:t>Ориентировка во времени</a:t>
            </a:r>
            <a:endParaRPr lang="ru-RU" sz="20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19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528120"/>
              </p:ext>
            </p:extLst>
          </p:nvPr>
        </p:nvGraphicFramePr>
        <p:xfrm>
          <a:off x="179512" y="2132856"/>
          <a:ext cx="8712968" cy="3096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242"/>
                <a:gridCol w="2178242"/>
                <a:gridCol w="2178242"/>
                <a:gridCol w="2178242"/>
              </a:tblGrid>
              <a:tr h="64085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Имя ребенка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Величина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Форма</a:t>
                      </a:r>
                      <a:endParaRPr lang="ru-RU" dirty="0"/>
                    </a:p>
                  </a:txBody>
                  <a:tcPr/>
                </a:tc>
              </a:tr>
              <a:tr h="2028445">
                <a:tc>
                  <a:txBody>
                    <a:bodyPr/>
                    <a:lstStyle/>
                    <a:p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Умеет  различать количество предметов: много – один (один –много)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Имеет представления об эталонах величины</a:t>
                      </a:r>
                      <a:r>
                        <a:rPr lang="ru-RU" baseline="0" dirty="0" smtClean="0"/>
                        <a:t> и их использовании</a:t>
                      </a:r>
                    </a:p>
                    <a:p>
                      <a:r>
                        <a:rPr lang="ru-RU" baseline="0" dirty="0" smtClean="0"/>
                        <a:t>( большой дом – маленький)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Умеет различать предметы по форме и называть их </a:t>
                      </a:r>
                    </a:p>
                    <a:p>
                      <a:r>
                        <a:rPr lang="ru-RU" dirty="0" smtClean="0"/>
                        <a:t>( кубик, кирпичик, шар)</a:t>
                      </a:r>
                      <a:endParaRPr lang="ru-RU" dirty="0"/>
                    </a:p>
                  </a:txBody>
                  <a:tcPr/>
                </a:tc>
              </a:tr>
              <a:tr h="427041">
                <a:tc>
                  <a:txBody>
                    <a:bodyPr/>
                    <a:lstStyle/>
                    <a:p>
                      <a:r>
                        <a:rPr lang="ru-RU" dirty="0" smtClean="0"/>
                        <a:t>Артем А.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1б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3б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Диагностическая карта по ФЭМП</a:t>
            </a:r>
            <a:br>
              <a:rPr lang="ru-RU" sz="3200" dirty="0" smtClean="0"/>
            </a:br>
            <a:r>
              <a:rPr lang="ru-RU" sz="3200" dirty="0" smtClean="0"/>
              <a:t>2-3 года </a:t>
            </a:r>
            <a:br>
              <a:rPr lang="ru-RU" sz="3200" dirty="0" smtClean="0"/>
            </a:br>
            <a:r>
              <a:rPr lang="ru-RU" sz="3200" dirty="0" smtClean="0"/>
              <a:t>(1 младшая группа)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8490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9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Диагностическая карта по ФЭМП</a:t>
            </a:r>
            <a:br>
              <a:rPr lang="ru-RU" sz="29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</a:br>
            <a:r>
              <a:rPr lang="ru-RU" sz="2900" dirty="0" smtClean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3-4  </a:t>
            </a:r>
            <a:r>
              <a:rPr lang="ru-RU" sz="29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года </a:t>
            </a:r>
            <a:br>
              <a:rPr lang="ru-RU" sz="29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</a:br>
            <a:r>
              <a:rPr lang="ru-RU" sz="2900" dirty="0" smtClean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(2 </a:t>
            </a:r>
            <a:r>
              <a:rPr lang="ru-RU" sz="29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младшая группа)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922567"/>
              </p:ext>
            </p:extLst>
          </p:nvPr>
        </p:nvGraphicFramePr>
        <p:xfrm>
          <a:off x="107504" y="1539512"/>
          <a:ext cx="8928992" cy="5207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1296144"/>
                <a:gridCol w="1080120"/>
                <a:gridCol w="1114611"/>
                <a:gridCol w="1153641"/>
                <a:gridCol w="1116124"/>
                <a:gridCol w="1116124"/>
                <a:gridCol w="1116124"/>
              </a:tblGrid>
              <a:tr h="1421380">
                <a:tc>
                  <a:txBody>
                    <a:bodyPr/>
                    <a:lstStyle/>
                    <a:p>
                      <a:r>
                        <a:rPr lang="ru-RU" dirty="0" smtClean="0"/>
                        <a:t>Имя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Количество ,счёт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Величина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Форма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Ориентировка в пространстве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Ориентировка во времени</a:t>
                      </a:r>
                      <a:endParaRPr lang="ru-RU" sz="1600" dirty="0"/>
                    </a:p>
                  </a:txBody>
                  <a:tcPr/>
                </a:tc>
              </a:tr>
              <a:tr h="342019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</a:t>
                      </a:r>
                      <a:r>
                        <a:rPr lang="ru-RU" sz="1500" baseline="0" dirty="0" smtClean="0"/>
                        <a:t> составлять группы  из однородных предметов и выделять из них отдельные предметы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сравнивать 2 равные (неравные) группы  предметов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уравнивать неравные по количеству группы предметов путем добавления  одного предмета  (предметов)</a:t>
                      </a:r>
                      <a:r>
                        <a:rPr lang="ru-RU" sz="1500" baseline="0" dirty="0" smtClean="0"/>
                        <a:t> или убывания.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сравнивать 2  предмета по размеру (длинне</a:t>
                      </a:r>
                      <a:r>
                        <a:rPr lang="ru-RU" sz="1500" baseline="0" dirty="0" smtClean="0"/>
                        <a:t>е – короче, выше – ниже, больше – меньше)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Знает</a:t>
                      </a:r>
                      <a:r>
                        <a:rPr lang="ru-RU" sz="1500" baseline="0" dirty="0" smtClean="0"/>
                        <a:t> геометрические фигуры </a:t>
                      </a:r>
                    </a:p>
                    <a:p>
                      <a:r>
                        <a:rPr lang="ru-RU" sz="1500" baseline="0" dirty="0" smtClean="0"/>
                        <a:t>( круг, квадрат, треугольник)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ориентироваться</a:t>
                      </a:r>
                      <a:r>
                        <a:rPr lang="ru-RU" sz="1500" baseline="0" dirty="0" smtClean="0"/>
                        <a:t> в расположении частей своего тела и в соответствии с ними различать пространственные направления от  себя 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Ориентируется в контрастных частях</a:t>
                      </a:r>
                      <a:r>
                        <a:rPr lang="ru-RU" sz="1500" baseline="0" dirty="0" smtClean="0"/>
                        <a:t> суток: день – ночь, утро - вечер</a:t>
                      </a:r>
                      <a:endParaRPr lang="ru-RU" sz="1500" dirty="0"/>
                    </a:p>
                  </a:txBody>
                  <a:tcPr/>
                </a:tc>
              </a:tr>
              <a:tr h="36028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Артем</a:t>
                      </a:r>
                      <a:r>
                        <a:rPr lang="ru-RU" sz="1600" baseline="0" dirty="0" smtClean="0"/>
                        <a:t> 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105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Диагностическая карта по ФЭМП</a:t>
            </a:r>
            <a:b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</a:br>
            <a:r>
              <a:rPr lang="ru-RU" sz="2600" dirty="0" smtClean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средняя группа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408920"/>
              </p:ext>
            </p:extLst>
          </p:nvPr>
        </p:nvGraphicFramePr>
        <p:xfrm>
          <a:off x="107508" y="1412776"/>
          <a:ext cx="9036490" cy="54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76"/>
                <a:gridCol w="1087222"/>
                <a:gridCol w="903649"/>
                <a:gridCol w="903649"/>
                <a:gridCol w="903649"/>
                <a:gridCol w="903649"/>
                <a:gridCol w="903649"/>
                <a:gridCol w="903649"/>
                <a:gridCol w="903649"/>
                <a:gridCol w="903649"/>
              </a:tblGrid>
              <a:tr h="146426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Имя</a:t>
                      </a:r>
                      <a:endParaRPr lang="ru-RU" sz="16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Количество, счет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Величина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Форма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Ориентировка</a:t>
                      </a:r>
                      <a:r>
                        <a:rPr lang="ru-RU" sz="1600" baseline="0" dirty="0" smtClean="0"/>
                        <a:t> в пространстве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Ориентировка во времени</a:t>
                      </a:r>
                      <a:endParaRPr lang="ru-RU" sz="1600" dirty="0"/>
                    </a:p>
                  </a:txBody>
                  <a:tcPr/>
                </a:tc>
              </a:tr>
              <a:tr h="398096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сравнивать части множества</a:t>
                      </a:r>
                      <a:r>
                        <a:rPr lang="ru-RU" sz="1500" baseline="0" dirty="0" smtClean="0"/>
                        <a:t>, определяя их равенство (неравенство)  на основе составления пар предметов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</a:t>
                      </a:r>
                      <a:r>
                        <a:rPr lang="ru-RU" sz="1500" baseline="0" dirty="0" smtClean="0"/>
                        <a:t> считать до 5 </a:t>
                      </a:r>
                    </a:p>
                    <a:p>
                      <a:r>
                        <a:rPr lang="ru-RU" sz="1500" baseline="0" dirty="0" smtClean="0"/>
                        <a:t>( на основе  наглядности)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уравнивать  нервные группы 2 способами </a:t>
                      </a:r>
                    </a:p>
                    <a:p>
                      <a:r>
                        <a:rPr lang="ru-RU" sz="1500" dirty="0" smtClean="0"/>
                        <a:t>(добавляя или убирая предмет)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сравнивать 2 предмета</a:t>
                      </a:r>
                      <a:r>
                        <a:rPr lang="ru-RU" sz="1500" baseline="0" dirty="0" smtClean="0"/>
                        <a:t>  по величине (длине, ширине, высоте)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сравнивать предметы по 2 признакам величины 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Имеет представления</a:t>
                      </a:r>
                      <a:r>
                        <a:rPr lang="ru-RU" sz="1500" baseline="0" dirty="0" smtClean="0"/>
                        <a:t> о геометрических фигурах ( круг, квадрат, треугольник, шар, куб)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Умеет соотносить </a:t>
                      </a:r>
                      <a:r>
                        <a:rPr lang="ru-RU" sz="1500" smtClean="0"/>
                        <a:t>форму предметов </a:t>
                      </a:r>
                      <a:r>
                        <a:rPr lang="ru-RU" sz="1500" dirty="0" smtClean="0"/>
                        <a:t>с известными геометрическими фигурами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Определяет пространственные направления</a:t>
                      </a:r>
                      <a:r>
                        <a:rPr lang="ru-RU" sz="1500" baseline="0" dirty="0" smtClean="0"/>
                        <a:t> от себя.</a:t>
                      </a:r>
                      <a:endParaRPr lang="ru-RU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500" dirty="0" smtClean="0"/>
                        <a:t>Знает</a:t>
                      </a:r>
                      <a:r>
                        <a:rPr lang="ru-RU" sz="1500" baseline="0" dirty="0" smtClean="0"/>
                        <a:t> последовательность частей суток </a:t>
                      </a:r>
                    </a:p>
                    <a:p>
                      <a:r>
                        <a:rPr lang="ru-RU" sz="1500" baseline="0" dirty="0" smtClean="0"/>
                        <a:t>( утро – день – вечер- ночь)</a:t>
                      </a:r>
                      <a:endParaRPr lang="ru-RU" sz="15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652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Диагностическая карта по ФЭМП</a:t>
            </a:r>
            <a:b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</a:br>
            <a:r>
              <a:rPr lang="ru-RU" sz="2600" dirty="0" smtClean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старшая группа ( 1 вариант)</a:t>
            </a:r>
            <a:endParaRPr lang="ru-RU" sz="26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466030"/>
              </p:ext>
            </p:extLst>
          </p:nvPr>
        </p:nvGraphicFramePr>
        <p:xfrm>
          <a:off x="107507" y="1412776"/>
          <a:ext cx="8784974" cy="5256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77"/>
                <a:gridCol w="936104"/>
                <a:gridCol w="1080120"/>
                <a:gridCol w="1168131"/>
                <a:gridCol w="976108"/>
                <a:gridCol w="964744"/>
                <a:gridCol w="987474"/>
                <a:gridCol w="976108"/>
                <a:gridCol w="976108"/>
              </a:tblGrid>
              <a:tr h="1430589">
                <a:tc>
                  <a:txBody>
                    <a:bodyPr/>
                    <a:lstStyle/>
                    <a:p>
                      <a:r>
                        <a:rPr lang="ru-RU" dirty="0" smtClean="0"/>
                        <a:t>Имя 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Количество и счет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Величина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Форма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Ориентировка в пространстве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Ориентировка во времени</a:t>
                      </a:r>
                      <a:endParaRPr lang="ru-RU" sz="1600" dirty="0"/>
                    </a:p>
                  </a:txBody>
                  <a:tcPr/>
                </a:tc>
              </a:tr>
              <a:tr h="382599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Уметь считать до 10.</a:t>
                      </a:r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Считать в прямом и обратном </a:t>
                      </a:r>
                      <a:r>
                        <a:rPr lang="ru-RU" sz="1600" dirty="0" err="1" smtClean="0"/>
                        <a:t>направле</a:t>
                      </a:r>
                      <a:endParaRPr lang="ru-RU" sz="1600" dirty="0" smtClean="0"/>
                    </a:p>
                    <a:p>
                      <a:r>
                        <a:rPr lang="ru-RU" sz="1600" dirty="0" err="1" smtClean="0"/>
                        <a:t>нии</a:t>
                      </a:r>
                      <a:r>
                        <a:rPr lang="ru-RU" sz="1600" dirty="0" smtClean="0"/>
                        <a:t>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Уметь понимать  отношения</a:t>
                      </a:r>
                      <a:r>
                        <a:rPr lang="ru-RU" sz="1600" baseline="0" dirty="0" smtClean="0"/>
                        <a:t> рядом стоящих чисел (5</a:t>
                      </a:r>
                      <a:r>
                        <a:rPr lang="en-US" sz="1600" baseline="0" dirty="0" smtClean="0"/>
                        <a:t>&lt;6 </a:t>
                      </a:r>
                      <a:r>
                        <a:rPr lang="ru-RU" sz="1600" baseline="0" dirty="0" smtClean="0"/>
                        <a:t>на 1)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Уметь </a:t>
                      </a:r>
                      <a:r>
                        <a:rPr lang="ru-RU" sz="1600" dirty="0" err="1" smtClean="0"/>
                        <a:t>устанав</a:t>
                      </a:r>
                      <a:endParaRPr lang="ru-RU" sz="1600" dirty="0" smtClean="0"/>
                    </a:p>
                    <a:p>
                      <a:r>
                        <a:rPr lang="ru-RU" sz="1600" dirty="0" err="1" smtClean="0"/>
                        <a:t>ливать</a:t>
                      </a:r>
                      <a:r>
                        <a:rPr lang="ru-RU" sz="1600" dirty="0" smtClean="0"/>
                        <a:t> размерные отношения между 5-10 </a:t>
                      </a:r>
                      <a:r>
                        <a:rPr lang="ru-RU" sz="1600" dirty="0" err="1" smtClean="0"/>
                        <a:t>предме</a:t>
                      </a:r>
                      <a:endParaRPr lang="ru-RU" sz="1600" dirty="0" smtClean="0"/>
                    </a:p>
                    <a:p>
                      <a:r>
                        <a:rPr lang="ru-RU" sz="1600" dirty="0" err="1" smtClean="0"/>
                        <a:t>тами</a:t>
                      </a:r>
                      <a:r>
                        <a:rPr lang="ru-RU" sz="1600" dirty="0" smtClean="0"/>
                        <a:t> разной длины (высоты, ширины)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Уметь называть части полученные от деления </a:t>
                      </a:r>
                    </a:p>
                    <a:p>
                      <a:endParaRPr lang="ru-RU" sz="1600" dirty="0" smtClean="0"/>
                    </a:p>
                    <a:p>
                      <a:r>
                        <a:rPr lang="ru-RU" sz="1600" dirty="0" smtClean="0"/>
                        <a:t>Сравни</a:t>
                      </a:r>
                    </a:p>
                    <a:p>
                      <a:r>
                        <a:rPr lang="ru-RU" sz="1600" dirty="0" err="1" smtClean="0"/>
                        <a:t>вать</a:t>
                      </a:r>
                      <a:r>
                        <a:rPr lang="ru-RU" sz="1600" dirty="0" smtClean="0"/>
                        <a:t> целое и части)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Знать геометрические фигуры: овал, четырех</a:t>
                      </a:r>
                    </a:p>
                    <a:p>
                      <a:r>
                        <a:rPr lang="ru-RU" sz="1600" dirty="0" smtClean="0"/>
                        <a:t>угольник.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Ориентироваться в заданном пространстве. </a:t>
                      </a:r>
                    </a:p>
                    <a:p>
                      <a:r>
                        <a:rPr lang="ru-RU" sz="1600" dirty="0" smtClean="0"/>
                        <a:t>Ориентироваться на листе бумаги.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Иметь представление о сутках. Знать дни недели.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4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Диагностическая карта по ФЭМП</a:t>
            </a:r>
            <a:b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</a:br>
            <a: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старшая группа ( </a:t>
            </a:r>
            <a:r>
              <a:rPr lang="ru-RU" sz="2600" dirty="0" smtClean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2 </a:t>
            </a:r>
            <a:r>
              <a:rPr lang="ru-RU" sz="26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вариант)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015584"/>
              </p:ext>
            </p:extLst>
          </p:nvPr>
        </p:nvGraphicFramePr>
        <p:xfrm>
          <a:off x="196344" y="1393840"/>
          <a:ext cx="8928992" cy="546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9331"/>
                <a:gridCol w="584139"/>
                <a:gridCol w="500692"/>
                <a:gridCol w="500692"/>
                <a:gridCol w="58413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Показатели</a:t>
                      </a:r>
                      <a:r>
                        <a:rPr lang="ru-RU" baseline="0" dirty="0" smtClean="0"/>
                        <a:t> развития  элементарных математических представлений</a:t>
                      </a:r>
                      <a:endParaRPr lang="ru-RU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Имя</a:t>
                      </a:r>
                      <a:r>
                        <a:rPr lang="ru-RU" baseline="0" dirty="0" smtClean="0"/>
                        <a:t> ребенка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3844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1. Количество и счет</a:t>
                      </a:r>
                      <a:r>
                        <a:rPr lang="ru-RU" sz="1600" b="1" dirty="0" smtClean="0"/>
                        <a:t>                                                                                    </a:t>
                      </a:r>
                      <a:r>
                        <a:rPr lang="ru-RU" sz="1600" dirty="0" smtClean="0"/>
                        <a:t>Аня    Алла   Оля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У ребенка</a:t>
                      </a:r>
                      <a:r>
                        <a:rPr lang="ru-RU" sz="1600" baseline="0" dirty="0" smtClean="0"/>
                        <a:t> развиваются способности :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baseline="0" dirty="0" smtClean="0"/>
                        <a:t>к количественному счету до 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2б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1б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3б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1528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Порядковому счету до 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Прямому и обратному</a:t>
                      </a:r>
                      <a:r>
                        <a:rPr lang="ru-RU" sz="1600" baseline="0" dirty="0" smtClean="0"/>
                        <a:t> счету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Счету</a:t>
                      </a:r>
                      <a:r>
                        <a:rPr lang="ru-RU" sz="1600" baseline="0" dirty="0" smtClean="0"/>
                        <a:t> по заданной единице ( двойками, тройками)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44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Соотнесению числа и количества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Отсчитыванию количества</a:t>
                      </a:r>
                      <a:r>
                        <a:rPr lang="ru-RU" sz="1600" baseline="0" dirty="0" smtClean="0"/>
                        <a:t> на единицу больше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        </a:t>
                      </a:r>
                      <a:r>
                        <a:rPr lang="ru-RU" sz="16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16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 2. Счет и цифры</a:t>
                      </a:r>
                      <a:endParaRPr lang="ru-RU" sz="1600" b="1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Ребенок овладевает:</a:t>
                      </a:r>
                    </a:p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Знанием цифр от 0 до 9  умением</a:t>
                      </a:r>
                      <a:r>
                        <a:rPr lang="ru-RU" sz="1600" baseline="0" dirty="0" smtClean="0"/>
                        <a:t> обозначать  ими однозначные числа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Умением составлять число из единиц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Умением соотносить количество и цифру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§"/>
                      </a:pPr>
                      <a:r>
                        <a:rPr lang="ru-RU" sz="1600" dirty="0" smtClean="0"/>
                        <a:t>Умением построить натуральный ряд  чисел от  0 до 10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908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620688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60680" algn="just"/>
            <a:r>
              <a:rPr lang="ru-RU" sz="2000" dirty="0">
                <a:solidFill>
                  <a:srgbClr val="000000"/>
                </a:solidFill>
              </a:rPr>
              <a:t>Функционально грамотный человек – это человек, способный использовать все постоянно приобретаемые в течение жизни знания, умения и навыки для решения максимально широкого диапазона жизненных задач в различных сферах человеческой деятельности, общения и социальных отношений.                      </a:t>
            </a:r>
            <a:endParaRPr lang="ru-RU" sz="2000" dirty="0">
              <a:solidFill>
                <a:srgbClr val="000000"/>
              </a:solidFill>
              <a:latin typeface="Calibri"/>
            </a:endParaRPr>
          </a:p>
          <a:p>
            <a:pPr indent="-360680" algn="r"/>
            <a:r>
              <a:rPr lang="ru-RU" sz="2000" dirty="0">
                <a:solidFill>
                  <a:srgbClr val="000000"/>
                </a:solidFill>
              </a:rPr>
              <a:t> </a:t>
            </a:r>
            <a:r>
              <a:rPr lang="ru-RU" sz="2000" dirty="0" err="1" smtClean="0">
                <a:solidFill>
                  <a:srgbClr val="000000"/>
                </a:solidFill>
              </a:rPr>
              <a:t>А.А.Леонтьев</a:t>
            </a:r>
            <a:endParaRPr lang="ru-RU" sz="2000" b="0" i="0" dirty="0">
              <a:solidFill>
                <a:srgbClr val="000000"/>
              </a:solidFill>
              <a:effectLst/>
              <a:latin typeface="Calibri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59680"/>
            <a:ext cx="5256584" cy="394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40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568" y="0"/>
            <a:ext cx="849694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Математическая грамотность дошкольника </a:t>
            </a:r>
            <a:r>
              <a:rPr lang="ru-RU" sz="32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– способность выделять математическую проблему и решать ее, функционально использовать математические знания и умения в различных жизненных ситуациях </a:t>
            </a:r>
            <a:endParaRPr lang="ru-RU" sz="32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sz="32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sz="32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sz="32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96952"/>
            <a:ext cx="4690079" cy="3702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05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444500"/>
            <a:ext cx="8645525" cy="597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35444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4038600" cy="5073427"/>
          </a:xfrm>
        </p:spPr>
        <p:txBody>
          <a:bodyPr>
            <a:normAutofit fontScale="92500" lnSpcReduction="20000"/>
          </a:bodyPr>
          <a:lstStyle/>
          <a:p>
            <a:pPr marL="137160" lvl="0" indent="0">
              <a:buClr>
                <a:prstClr val="white">
                  <a:shade val="95000"/>
                </a:prstClr>
              </a:buClr>
              <a:buNone/>
            </a:pPr>
            <a:r>
              <a:rPr lang="ru-RU" sz="19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Контекст, в котором представлена проблема – СЕМЬЯ: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 состав семьи </a:t>
            </a:r>
          </a:p>
          <a:p>
            <a:pPr marL="137160" lvl="0" indent="0">
              <a:buClr>
                <a:prstClr val="white">
                  <a:shade val="95000"/>
                </a:prstClr>
              </a:buClr>
              <a:buNone/>
            </a:pPr>
            <a:endParaRPr lang="ru-RU" sz="1800" b="1" dirty="0">
              <a:solidFill>
                <a:prstClr val="black"/>
              </a:solidFill>
            </a:endParaRP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обязанности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endParaRPr lang="ru-RU" sz="1800" b="1" dirty="0">
              <a:solidFill>
                <a:prstClr val="black"/>
              </a:solidFill>
            </a:endParaRP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Традиции</a:t>
            </a:r>
          </a:p>
          <a:p>
            <a:pPr marL="137160" lvl="0" indent="0">
              <a:buClr>
                <a:prstClr val="white">
                  <a:shade val="95000"/>
                </a:prstClr>
              </a:buClr>
              <a:buNone/>
            </a:pPr>
            <a:endParaRPr lang="ru-RU" sz="1800" b="1" dirty="0">
              <a:solidFill>
                <a:prstClr val="black"/>
              </a:solidFill>
            </a:endParaRP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 отдых </a:t>
            </a:r>
          </a:p>
          <a:p>
            <a:pPr marL="137160" lvl="0" indent="0">
              <a:buClr>
                <a:prstClr val="white">
                  <a:shade val="95000"/>
                </a:prstClr>
              </a:buClr>
              <a:buNone/>
            </a:pPr>
            <a:endParaRPr lang="ru-RU" sz="1800" b="1" dirty="0">
              <a:solidFill>
                <a:prstClr val="black"/>
              </a:solidFill>
            </a:endParaRP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хобби </a:t>
            </a:r>
          </a:p>
          <a:p>
            <a:pPr marL="137160" lvl="0" indent="0">
              <a:buClr>
                <a:prstClr val="white">
                  <a:shade val="95000"/>
                </a:prstClr>
              </a:buClr>
              <a:buNone/>
            </a:pPr>
            <a:endParaRPr lang="ru-RU" sz="1800" b="1" dirty="0">
              <a:solidFill>
                <a:prstClr val="black"/>
              </a:solidFill>
            </a:endParaRP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 бюджет</a:t>
            </a:r>
          </a:p>
          <a:p>
            <a:pPr marL="137160" lvl="0" indent="0">
              <a:buClr>
                <a:prstClr val="white">
                  <a:shade val="95000"/>
                </a:prstClr>
              </a:buClr>
              <a:buNone/>
            </a:pPr>
            <a:endParaRPr lang="ru-RU" sz="1800" b="1" dirty="0">
              <a:solidFill>
                <a:srgbClr val="FF0000"/>
              </a:solidFill>
            </a:endParaRP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 питомцы</a:t>
            </a:r>
          </a:p>
          <a:p>
            <a:pPr marL="137160" lvl="0" indent="0">
              <a:buClr>
                <a:prstClr val="white">
                  <a:shade val="95000"/>
                </a:prstClr>
              </a:buClr>
              <a:buNone/>
            </a:pPr>
            <a:endParaRPr lang="ru-RU" sz="1800" b="1" dirty="0">
              <a:solidFill>
                <a:prstClr val="black"/>
              </a:solidFill>
            </a:endParaRP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800" b="1" dirty="0">
                <a:solidFill>
                  <a:prstClr val="black"/>
                </a:solidFill>
              </a:rPr>
              <a:t>  обустройство места проживания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038600" cy="5073427"/>
          </a:xfrm>
        </p:spPr>
        <p:txBody>
          <a:bodyPr>
            <a:normAutofit fontScale="92500" lnSpcReduction="20000"/>
          </a:bodyPr>
          <a:lstStyle/>
          <a:p>
            <a:pPr marL="137160" lvl="0" indent="0" algn="ctr">
              <a:buClr>
                <a:prstClr val="white">
                  <a:shade val="95000"/>
                </a:prstClr>
              </a:buClr>
              <a:buNone/>
            </a:pPr>
            <a:r>
              <a:rPr lang="ru-RU" sz="19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Математическое содержание проблемы: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Счёт и количество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Числа и цифры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Единицы измерения (условная мерка)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Который час?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 Как пользоваться калькулятором?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Учёт финансов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Отношения и доли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Округления и остаток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Координаты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 Направления и повороты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 Углы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 Масштабирование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Моделирование </a:t>
            </a:r>
          </a:p>
          <a:p>
            <a:pPr lvl="0">
              <a:buClr>
                <a:prstClr val="white">
                  <a:shade val="95000"/>
                </a:prstClr>
              </a:buClr>
            </a:pPr>
            <a:r>
              <a:rPr lang="ru-RU" sz="1900" b="1" dirty="0">
                <a:solidFill>
                  <a:prstClr val="black"/>
                </a:solidFill>
              </a:rPr>
              <a:t> Формы</a:t>
            </a:r>
          </a:p>
          <a:p>
            <a:endParaRPr lang="ru-RU" dirty="0"/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2195736" y="4221088"/>
            <a:ext cx="720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231740" y="3501008"/>
            <a:ext cx="248427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483768" y="4725144"/>
            <a:ext cx="273630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2483768" y="2708920"/>
            <a:ext cx="22322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267744" y="3284984"/>
            <a:ext cx="2952328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4572000" y="5193196"/>
            <a:ext cx="648072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2627784" y="2204864"/>
            <a:ext cx="259228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2627784" y="1700808"/>
            <a:ext cx="24482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1979712" y="3789040"/>
            <a:ext cx="331236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1835696" y="3284984"/>
            <a:ext cx="338437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3248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709352"/>
              </p:ext>
            </p:extLst>
          </p:nvPr>
        </p:nvGraphicFramePr>
        <p:xfrm>
          <a:off x="179512" y="116633"/>
          <a:ext cx="8856984" cy="6485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1859"/>
                <a:gridCol w="4465125"/>
              </a:tblGrid>
              <a:tr h="41715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Составляющие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Компоненты</a:t>
                      </a:r>
                      <a:endParaRPr lang="ru-RU" dirty="0"/>
                    </a:p>
                  </a:txBody>
                  <a:tcPr/>
                </a:tc>
              </a:tr>
              <a:tr h="3188653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1.Способность оперировать математическими понятиями, знаниями и умениями в моделируемых жизненных ситуациях </a:t>
                      </a:r>
                      <a:endParaRPr lang="ru-RU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700" dirty="0" smtClean="0"/>
                        <a:t>способность различать математические объекты (числа, величины, фигуры, пространство) в моделируемых ситуациях;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700" dirty="0" smtClean="0"/>
                        <a:t>способность устанавливать математические отношения (время, протяженность, масса) в моделируемых жизненных ситуациях;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700" dirty="0" smtClean="0"/>
                        <a:t>способность устанавливать математические изменения и зависимости (увеличивается, расходуется) в моделируемых жизненных ситуациях</a:t>
                      </a:r>
                      <a:endParaRPr lang="ru-RU" sz="1700" dirty="0"/>
                    </a:p>
                  </a:txBody>
                  <a:tcPr/>
                </a:tc>
              </a:tr>
              <a:tr h="2880073">
                <a:tc>
                  <a:txBody>
                    <a:bodyPr/>
                    <a:lstStyle/>
                    <a:p>
                      <a:r>
                        <a:rPr lang="ru-RU" sz="1700" dirty="0" smtClean="0"/>
                        <a:t>2. Владение математическими способностями в моделируемых жизненных ситуациях</a:t>
                      </a:r>
                      <a:endParaRPr lang="ru-RU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700" dirty="0" smtClean="0"/>
                        <a:t>способность находить, анализировать, интерпретировать математическую информацию об объектах реального мира;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700" dirty="0" smtClean="0"/>
                        <a:t> способность формулировать суждения с использованием математических терминов, знаков в моделируемых жизненных ситуациях;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ru-RU" sz="1700" dirty="0" smtClean="0"/>
                        <a:t>способность действовать по инструкции (алгоритму), использовать символьный язык.</a:t>
                      </a:r>
                      <a:endParaRPr lang="ru-RU" sz="17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117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439047"/>
              </p:ext>
            </p:extLst>
          </p:nvPr>
        </p:nvGraphicFramePr>
        <p:xfrm>
          <a:off x="16768" y="0"/>
          <a:ext cx="9127233" cy="6858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9516"/>
                <a:gridCol w="2764110"/>
                <a:gridCol w="2903607"/>
              </a:tblGrid>
              <a:tr h="133993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способность различать математические объекты (числа, величины, фигуры, пространство) в моделируемых ситуациях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способность устанавливать математические отношения (время, протяженность, масса) в моделируемых жизненных ситуациях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способность устанавливать математические изменения и зависимости (увеличивается, расходуется) в моделируемых жизненных ситуациях </a:t>
                      </a:r>
                      <a:endParaRPr lang="ru-RU" sz="1600" dirty="0"/>
                    </a:p>
                  </a:txBody>
                  <a:tcPr/>
                </a:tc>
              </a:tr>
              <a:tr h="470246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умение считать и отсчитывать предметы, множества, сосчитывать разные совокупности предметов по образцу, по названному числу – умение разбивать множества и воссоединять их, сравнивать разные части, выделять большую часть – умение обозначать количество предметов цифрой, соотносить количество предметов с числом – способность использовать вычислительные навыки в решении простых арифметических задач – умение сравнивать, измерять параметры величины (длину, ширину, высоту) с помощью измерительных приборов и условной мерки – умение измерять объем жидких и сыпучих тел с помощью измерительных приборов и условной мерки – умение зрительно распознавать геометрические фигуры и тела, называть свойства геометрических фигур – умение ориентироваться в пространстве по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-- умение определять время и ориентироваться по времени с помощью часов, календаря</a:t>
                      </a:r>
                    </a:p>
                    <a:p>
                      <a:r>
                        <a:rPr lang="ru-RU" sz="1400" dirty="0" smtClean="0"/>
                        <a:t> – умение различать временные отрезки различной протяженности; </a:t>
                      </a:r>
                    </a:p>
                    <a:p>
                      <a:r>
                        <a:rPr lang="ru-RU" sz="1400" dirty="0" smtClean="0"/>
                        <a:t>– умение определять и измерять длину, ширину, высоту предмета с помощью измерительных приборов, условной мерки </a:t>
                      </a:r>
                    </a:p>
                    <a:p>
                      <a:r>
                        <a:rPr lang="ru-RU" sz="1400" dirty="0" smtClean="0"/>
                        <a:t>– умение сравнивать предметы по признаку «масса»; определять более тяжелый предмет «на руках»; с помощью приборов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– умение разбивать множества и воссоединять их, сравнивать разные части, видеть равные части, выделять большую часть </a:t>
                      </a:r>
                    </a:p>
                    <a:p>
                      <a:r>
                        <a:rPr lang="ru-RU" sz="1400" dirty="0" smtClean="0"/>
                        <a:t>– умение сравнивать предметы по различным параметрам; строить </a:t>
                      </a:r>
                      <a:r>
                        <a:rPr lang="ru-RU" sz="1400" dirty="0" err="1" smtClean="0"/>
                        <a:t>сериационные</a:t>
                      </a:r>
                      <a:r>
                        <a:rPr lang="ru-RU" sz="1400" dirty="0" smtClean="0"/>
                        <a:t> ряды (по убывающему / нарастающему признаку) </a:t>
                      </a:r>
                    </a:p>
                    <a:p>
                      <a:r>
                        <a:rPr lang="ru-RU" sz="1400" dirty="0" smtClean="0"/>
                        <a:t>– умение пользоваться приемами наложения и приложения для определения равенства или неравенства предметов по величине – способность осознанно употреблять в речи слова, определяющие расстояние («ближе», «дальше», «близко», «далеко»)</a:t>
                      </a:r>
                      <a:endParaRPr lang="ru-RU" sz="1400" dirty="0"/>
                    </a:p>
                  </a:txBody>
                  <a:tcPr/>
                </a:tc>
              </a:tr>
              <a:tr h="81560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rgbClr val="993300"/>
                          </a:solidFill>
                        </a:rPr>
                        <a:t>Индикаторы</a:t>
                      </a:r>
                      <a:r>
                        <a:rPr lang="ru-RU" sz="1800" b="1" baseline="0" dirty="0" smtClean="0">
                          <a:solidFill>
                            <a:srgbClr val="993300"/>
                          </a:solidFill>
                        </a:rPr>
                        <a:t> компонентов</a:t>
                      </a:r>
                      <a:endParaRPr lang="ru-RU" sz="1800" b="1" dirty="0">
                        <a:solidFill>
                          <a:srgbClr val="99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993300"/>
                          </a:solidFill>
                        </a:rPr>
                        <a:t>первой составляющей </a:t>
                      </a:r>
                      <a:endParaRPr lang="ru-RU" sz="1800" b="1" dirty="0">
                        <a:solidFill>
                          <a:srgbClr val="99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rgbClr val="993300"/>
                          </a:solidFill>
                        </a:rPr>
                        <a:t>математической</a:t>
                      </a:r>
                      <a:r>
                        <a:rPr lang="ru-RU" sz="1800" b="1" baseline="0" dirty="0" smtClean="0">
                          <a:solidFill>
                            <a:srgbClr val="993300"/>
                          </a:solidFill>
                        </a:rPr>
                        <a:t> грамотности</a:t>
                      </a:r>
                      <a:endParaRPr lang="ru-RU" sz="1800" b="1" dirty="0">
                        <a:solidFill>
                          <a:srgbClr val="9933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63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143469"/>
              </p:ext>
            </p:extLst>
          </p:nvPr>
        </p:nvGraphicFramePr>
        <p:xfrm>
          <a:off x="107504" y="188640"/>
          <a:ext cx="8928990" cy="6525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6330"/>
                <a:gridCol w="2976330"/>
                <a:gridCol w="2976330"/>
              </a:tblGrid>
              <a:tr h="1687136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способность находить, анализировать, интерпретировать математическую информацию об объектах реального мира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способность формулировать суждения с использованием математических терминов, знаков в моделируемых жизненных ситуациях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способность действовать по инструкции (алгоритму), использовать символьный язык</a:t>
                      </a:r>
                      <a:endParaRPr lang="ru-RU" sz="1600" dirty="0"/>
                    </a:p>
                  </a:txBody>
                  <a:tcPr/>
                </a:tc>
              </a:tr>
              <a:tr h="4197855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умение устанавливать причинно-следственные связи об объектах реального мира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способность анализировать, сопоставлять, высказывать предположения, аргументировать выводы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– умение видеть сохранение массы предмета независимо от преобразования предмета, отражать результаты измерений в речи с использованием математических терминов </a:t>
                      </a:r>
                    </a:p>
                    <a:p>
                      <a:r>
                        <a:rPr lang="ru-RU" dirty="0" smtClean="0"/>
                        <a:t>– умение видеть сохранение объема, величины независимо от формы предмета, отражать результаты измерений в речи с использованием математических терминов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умение расчленять сложные действия на более простые, логически выстраивать цепочку событий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 умение планировать свои действия, придерживаться определенных правил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 умение производить действия по инструкции, использовать символьный язык </a:t>
                      </a:r>
                      <a:endParaRPr lang="ru-RU" dirty="0"/>
                    </a:p>
                  </a:txBody>
                  <a:tcPr/>
                </a:tc>
              </a:tr>
              <a:tr h="638804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993300"/>
                          </a:solidFill>
                        </a:rPr>
                        <a:t>Индикаторы компонентов</a:t>
                      </a:r>
                      <a:endParaRPr lang="ru-RU" b="1" dirty="0">
                        <a:solidFill>
                          <a:srgbClr val="99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993300"/>
                          </a:solidFill>
                        </a:rPr>
                        <a:t>второй составляющей </a:t>
                      </a:r>
                      <a:endParaRPr lang="ru-RU" b="1" dirty="0">
                        <a:solidFill>
                          <a:srgbClr val="99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993300"/>
                          </a:solidFill>
                        </a:rPr>
                        <a:t> математической грамотности</a:t>
                      </a:r>
                      <a:endParaRPr lang="ru-RU" b="1" dirty="0">
                        <a:solidFill>
                          <a:srgbClr val="9933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37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Типы заданий по формированию математической грамотности у детей старшего дошкольного возраста.</a:t>
            </a:r>
            <a:endParaRPr lang="ru-RU" sz="2800" dirty="0"/>
          </a:p>
        </p:txBody>
      </p:sp>
      <p:sp>
        <p:nvSpPr>
          <p:cNvPr id="3" name="Овал 2"/>
          <p:cNvSpPr/>
          <p:nvPr/>
        </p:nvSpPr>
        <p:spPr>
          <a:xfrm>
            <a:off x="1188590" y="1651837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Проблемное задание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5105472" y="1772816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Задание  с недостаточными исходными данными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67544" y="4221088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Ситуативное задание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497927" y="4365104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Проблемное с ситуацией затруднения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516216" y="4221088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Бытовое задание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38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sz="2500" dirty="0">
                <a:gradFill>
                  <a:gsLst>
                    <a:gs pos="0">
                      <a:srgbClr val="CEB966">
                        <a:tint val="73000"/>
                        <a:satMod val="145000"/>
                      </a:srgbClr>
                    </a:gs>
                    <a:gs pos="73000">
                      <a:srgbClr val="CEB966">
                        <a:tint val="73000"/>
                        <a:satMod val="145000"/>
                      </a:srgbClr>
                    </a:gs>
                    <a:gs pos="100000">
                      <a:srgbClr val="CEB96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</a:rPr>
              <a:t>Типы заданий по формированию математической грамотности у детей старшего дошкольного возраста.</a:t>
            </a: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1331640" y="1835579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Задания с допущенными ошибками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258533" y="4396508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Задания с неопределенностью в постановке вопроса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67544" y="4403415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Ситуация с обоснованием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491880" y="4418356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Задания с избыточными данными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277005" y="1925144"/>
            <a:ext cx="2304256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Задания с противоречивыми данными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64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7200800" cy="5501984"/>
          </a:xfrm>
          <a:prstGeom prst="rect">
            <a:avLst/>
          </a:prstGeom>
          <a:noFill/>
          <a:ln w="9525">
            <a:noFill/>
            <a:miter/>
          </a:ln>
        </p:spPr>
      </p:pic>
    </p:spTree>
    <p:extLst>
      <p:ext uri="{BB962C8B-B14F-4D97-AF65-F5344CB8AC3E}">
        <p14:creationId xmlns:p14="http://schemas.microsoft.com/office/powerpoint/2010/main" val="6457960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720840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*</a:t>
            </a:r>
            <a:r>
              <a:rPr lang="ru-RU" sz="2400" dirty="0">
                <a:solidFill>
                  <a:schemeClr val="bg1"/>
                </a:solidFill>
              </a:rPr>
              <a:t>Соответствие возрасту (интерес и доступность</a:t>
            </a:r>
            <a:r>
              <a:rPr lang="ru-RU" sz="2400" dirty="0" smtClean="0">
                <a:solidFill>
                  <a:schemeClr val="bg1"/>
                </a:solidFill>
              </a:rPr>
              <a:t>); </a:t>
            </a:r>
            <a:r>
              <a:rPr lang="ru-RU" sz="2400" dirty="0">
                <a:solidFill>
                  <a:schemeClr val="bg1"/>
                </a:solidFill>
              </a:rPr>
              <a:t>*</a:t>
            </a:r>
            <a:r>
              <a:rPr lang="ru-RU" sz="2400" dirty="0" smtClean="0">
                <a:solidFill>
                  <a:schemeClr val="bg1"/>
                </a:solidFill>
              </a:rPr>
              <a:t>Реалистичность;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*</a:t>
            </a:r>
            <a:r>
              <a:rPr lang="ru-RU" sz="2400" dirty="0" err="1" smtClean="0">
                <a:solidFill>
                  <a:schemeClr val="bg1"/>
                </a:solidFill>
              </a:rPr>
              <a:t>Проблемность</a:t>
            </a:r>
            <a:r>
              <a:rPr lang="ru-RU" sz="2400" dirty="0" smtClean="0">
                <a:solidFill>
                  <a:schemeClr val="bg1"/>
                </a:solidFill>
              </a:rPr>
              <a:t>;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*</a:t>
            </a:r>
            <a:r>
              <a:rPr lang="ru-RU" sz="2400" dirty="0">
                <a:solidFill>
                  <a:schemeClr val="bg1"/>
                </a:solidFill>
              </a:rPr>
              <a:t>Вариативность способов </a:t>
            </a:r>
            <a:r>
              <a:rPr lang="ru-RU" sz="2400" dirty="0" smtClean="0">
                <a:solidFill>
                  <a:schemeClr val="bg1"/>
                </a:solidFill>
              </a:rPr>
              <a:t>решения;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*</a:t>
            </a:r>
            <a:r>
              <a:rPr lang="ru-RU" sz="2400" dirty="0">
                <a:solidFill>
                  <a:schemeClr val="bg1"/>
                </a:solidFill>
              </a:rPr>
              <a:t>Использование личного </a:t>
            </a:r>
            <a:r>
              <a:rPr lang="ru-RU" sz="2400" dirty="0" smtClean="0">
                <a:solidFill>
                  <a:schemeClr val="bg1"/>
                </a:solidFill>
              </a:rPr>
              <a:t>опыта;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*</a:t>
            </a:r>
            <a:r>
              <a:rPr lang="ru-RU" sz="2400" dirty="0">
                <a:solidFill>
                  <a:schemeClr val="bg1"/>
                </a:solidFill>
              </a:rPr>
              <a:t>Работа с информацией, представленной в различных формах (текста, таблицы, диаграммы, схемы, рисунка, чертежа, плана, числового отрезка, модели</a:t>
            </a:r>
            <a:r>
              <a:rPr lang="ru-RU" sz="2400" dirty="0" smtClean="0">
                <a:solidFill>
                  <a:schemeClr val="bg1"/>
                </a:solidFill>
              </a:rPr>
              <a:t>);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*</a:t>
            </a:r>
            <a:r>
              <a:rPr lang="ru-RU" sz="2400" dirty="0">
                <a:solidFill>
                  <a:schemeClr val="bg1"/>
                </a:solidFill>
              </a:rPr>
              <a:t>Отбор информации, если задача содержит избыточную </a:t>
            </a:r>
            <a:r>
              <a:rPr lang="ru-RU" sz="2400" dirty="0" smtClean="0">
                <a:solidFill>
                  <a:schemeClr val="bg1"/>
                </a:solidFill>
              </a:rPr>
              <a:t>информацию;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*</a:t>
            </a:r>
            <a:r>
              <a:rPr lang="ru-RU" sz="2400" dirty="0">
                <a:solidFill>
                  <a:schemeClr val="bg1"/>
                </a:solidFill>
              </a:rPr>
              <a:t>Размышление и представление в словесной форме обоснованного </a:t>
            </a:r>
            <a:r>
              <a:rPr lang="ru-RU" sz="2400" dirty="0" smtClean="0">
                <a:solidFill>
                  <a:schemeClr val="bg1"/>
                </a:solidFill>
              </a:rPr>
              <a:t>решения.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Требования к заданиям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9709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628800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</a:rPr>
              <a:t>• </a:t>
            </a:r>
            <a:r>
              <a:rPr lang="ru-RU" sz="2400" dirty="0">
                <a:solidFill>
                  <a:schemeClr val="bg1"/>
                </a:solidFill>
              </a:rPr>
              <a:t>Назовите основные части</a:t>
            </a:r>
            <a:r>
              <a:rPr lang="ru-RU" sz="2400" dirty="0" smtClean="0">
                <a:solidFill>
                  <a:schemeClr val="bg1"/>
                </a:solidFill>
              </a:rPr>
              <a:t>..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• Сгруппируйте вместе все</a:t>
            </a:r>
            <a:r>
              <a:rPr lang="ru-RU" sz="2400" dirty="0" smtClean="0">
                <a:solidFill>
                  <a:schemeClr val="bg1"/>
                </a:solidFill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• Расположите в определенном порядке… </a:t>
            </a:r>
            <a:endParaRPr lang="ru-RU" sz="24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</a:rPr>
              <a:t>• </a:t>
            </a:r>
            <a:r>
              <a:rPr lang="ru-RU" sz="2400" dirty="0">
                <a:solidFill>
                  <a:schemeClr val="bg1"/>
                </a:solidFill>
              </a:rPr>
              <a:t>Сравните…и…, а затем обоснуйте… </a:t>
            </a:r>
            <a:endParaRPr lang="ru-RU" sz="24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</a:rPr>
              <a:t>• </a:t>
            </a:r>
            <a:r>
              <a:rPr lang="ru-RU" sz="2400" dirty="0">
                <a:solidFill>
                  <a:schemeClr val="bg1"/>
                </a:solidFill>
              </a:rPr>
              <a:t>Найдите необычный способ, позволяющий… </a:t>
            </a:r>
            <a:endParaRPr lang="ru-RU" sz="24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</a:rPr>
              <a:t>• </a:t>
            </a:r>
            <a:r>
              <a:rPr lang="ru-RU" sz="2400" dirty="0">
                <a:solidFill>
                  <a:schemeClr val="bg1"/>
                </a:solidFill>
              </a:rPr>
              <a:t>Найдите в тексте (модели, схеме и т.п.) то, что… </a:t>
            </a:r>
            <a:endParaRPr lang="ru-RU" sz="2400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</a:rPr>
              <a:t>• </a:t>
            </a:r>
            <a:r>
              <a:rPr lang="ru-RU" sz="2400" dirty="0">
                <a:solidFill>
                  <a:schemeClr val="bg1"/>
                </a:solidFill>
              </a:rPr>
              <a:t>Изобразите информацию графически…и </a:t>
            </a:r>
            <a:r>
              <a:rPr lang="ru-RU" sz="2400" dirty="0" err="1">
                <a:solidFill>
                  <a:schemeClr val="bg1"/>
                </a:solidFill>
              </a:rPr>
              <a:t>т.д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Конструктор формулировок заданий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9678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776864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742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577</TotalTime>
  <Words>2128</Words>
  <Application>Microsoft Office PowerPoint</Application>
  <PresentationFormat>Экран (4:3)</PresentationFormat>
  <Paragraphs>458</Paragraphs>
  <Slides>32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Апекс</vt:lpstr>
      <vt:lpstr>Муниципальное бюджетное дошкольное образовательное учреждение детский сад №4 «Солнышко»  муниципального образования г.Обь Новосибирской области</vt:lpstr>
      <vt:lpstr>Презентация PowerPoint</vt:lpstr>
      <vt:lpstr>Презентация PowerPoint</vt:lpstr>
      <vt:lpstr>Основополагающие функции мониторинга</vt:lpstr>
      <vt:lpstr>Методы мониторинга</vt:lpstr>
      <vt:lpstr>Алгоритм разработки и реализации системы мониторинга</vt:lpstr>
      <vt:lpstr>Формы оценки</vt:lpstr>
      <vt:lpstr>Дневник достижений </vt:lpstr>
      <vt:lpstr>Портфолио</vt:lpstr>
      <vt:lpstr>Диагностическая карта</vt:lpstr>
      <vt:lpstr>Мониторинг в соответствии с ФГОС ДО. Требования к психолого педагогическим условиям реализации ООП ДО (п. 3.2.3) </vt:lpstr>
      <vt:lpstr>Педагогическая диагностика  (мониторинг)</vt:lpstr>
      <vt:lpstr>Презентация PowerPoint</vt:lpstr>
      <vt:lpstr>Формирование элементарных математических представлений</vt:lpstr>
      <vt:lpstr>Диагностическая карта по ФЭМП 2-3 года  (1 младшая группа)</vt:lpstr>
      <vt:lpstr>Диагностическая карта по ФЭМП 3-4  года  (2 младшая группа)</vt:lpstr>
      <vt:lpstr>Диагностическая карта по ФЭМП средняя группа</vt:lpstr>
      <vt:lpstr>Диагностическая карта по ФЭМП старшая группа ( 1 вариант)</vt:lpstr>
      <vt:lpstr>Диагностическая карта по ФЭМП старшая группа ( 2 вариант)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Типы заданий по формированию математической грамотности у детей старшего дошкольного возраста.</vt:lpstr>
      <vt:lpstr>Типы заданий по формированию математической грамотности у детей старшего дошкольного возраста.</vt:lpstr>
      <vt:lpstr>Презентация PowerPoint</vt:lpstr>
      <vt:lpstr>Требования к заданиям</vt:lpstr>
      <vt:lpstr>Конструктор формулировок заданий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детский сад №4 «Солнышко»  муниципального образования г.Обь Новосибирской области</dc:title>
  <dc:creator>Lexa</dc:creator>
  <cp:lastModifiedBy>SADIK</cp:lastModifiedBy>
  <cp:revision>58</cp:revision>
  <dcterms:created xsi:type="dcterms:W3CDTF">2022-02-07T11:50:17Z</dcterms:created>
  <dcterms:modified xsi:type="dcterms:W3CDTF">2022-02-17T03:35:42Z</dcterms:modified>
</cp:coreProperties>
</file>