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97" r:id="rId2"/>
    <p:sldId id="316" r:id="rId3"/>
    <p:sldId id="299" r:id="rId4"/>
    <p:sldId id="300" r:id="rId5"/>
    <p:sldId id="301" r:id="rId6"/>
    <p:sldId id="302" r:id="rId7"/>
    <p:sldId id="311" r:id="rId8"/>
    <p:sldId id="303" r:id="rId9"/>
    <p:sldId id="304" r:id="rId10"/>
    <p:sldId id="305" r:id="rId11"/>
    <p:sldId id="306" r:id="rId12"/>
    <p:sldId id="308" r:id="rId13"/>
    <p:sldId id="310" r:id="rId14"/>
    <p:sldId id="309" r:id="rId15"/>
    <p:sldId id="314" r:id="rId16"/>
    <p:sldId id="315" r:id="rId17"/>
    <p:sldId id="312" r:id="rId18"/>
    <p:sldId id="313" r:id="rId19"/>
    <p:sldId id="318" r:id="rId20"/>
    <p:sldId id="317" r:id="rId2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>
          <p15:clr>
            <a:srgbClr val="A4A3A4"/>
          </p15:clr>
        </p15:guide>
        <p15:guide id="2" pos="217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33CC"/>
    <a:srgbClr val="FFCC66"/>
    <a:srgbClr val="FFFF00"/>
    <a:srgbClr val="FF0066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7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886" y="-108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104869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874085B8-2242-435D-9A7A-347F70C1F270}" type="datetimeFigureOut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9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104869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9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104869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A11ADE8F-70CE-48D9-9870-6D369FF47A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590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9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ADE8F-70CE-48D9-9870-6D369FF47A9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65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17DE6-C541-43F5-AC30-1C0F242772EC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5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1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F3420-E07F-493A-BFC9-1B76941B8102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1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1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74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F3B73-A4B8-4621-9CA8-596A536CC72D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7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7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99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00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0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D7883-FAE2-438E-BBCD-462273CFB4F6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0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0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79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80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81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82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83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E03ED-A190-49A9-BB52-E10533F90B9F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84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85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82519-5F00-4AF5-A954-E68BEE819187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5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6FD9-6F97-4F0E-A253-E16422856662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58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8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87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88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8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D731-5C1F-43D1-B991-9B1E0380BC88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9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9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6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C71A2-C1E0-4BF1-8296-BC5C6D932BE7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6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9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64237-F309-4D3A-A84F-F5276AF10A85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7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7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8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99C27-B911-4445-94C0-CFD73CC31C33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66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ED633-A995-4FE4-B9A2-121638265AA5}" type="datetime1">
              <a:rPr lang="ru-RU" smtClean="0"/>
              <a:pPr/>
              <a:t>07.02.2026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Рисунок 7"/>
          <p:cNvPicPr>
            <a:picLocks noChangeAspect="1"/>
          </p:cNvPicPr>
          <p:nvPr/>
        </p:nvPicPr>
        <p:blipFill rotWithShape="1">
          <a:blip r:embed="rId3"/>
          <a:srcRect b="4140"/>
          <a:stretch>
            <a:fillRect/>
          </a:stretch>
        </p:blipFill>
        <p:spPr>
          <a:xfrm>
            <a:off x="-42413" y="-146685"/>
            <a:ext cx="9527540" cy="7004685"/>
          </a:xfrm>
          <a:prstGeom prst="rect">
            <a:avLst/>
          </a:prstGeom>
        </p:spPr>
      </p:pic>
      <p:sp>
        <p:nvSpPr>
          <p:cNvPr id="1048584" name="Прямоугольник 2"/>
          <p:cNvSpPr/>
          <p:nvPr/>
        </p:nvSpPr>
        <p:spPr>
          <a:xfrm>
            <a:off x="755575" y="260693"/>
            <a:ext cx="8064897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общеобразовательное учреждение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общеобразовательная школа №4 имени Г.М. Дуба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станицы Крыловской муниципального образования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Ленинградский муниципальный округ Краснодарского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48585" name="Прямоугольник 4"/>
          <p:cNvSpPr/>
          <p:nvPr/>
        </p:nvSpPr>
        <p:spPr>
          <a:xfrm>
            <a:off x="364873" y="1124744"/>
            <a:ext cx="8712968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44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Проект </a:t>
            </a:r>
            <a:r>
              <a:rPr lang="ru-RU" sz="4400" b="1" dirty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</a:t>
            </a:r>
            <a:r>
              <a:rPr lang="ru-RU" sz="44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тему:</a:t>
            </a:r>
          </a:p>
          <a:p>
            <a:pPr algn="ctr"/>
            <a:r>
              <a:rPr lang="ru-RU" sz="44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sz="44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Подарок для мамы</a:t>
            </a:r>
            <a:r>
              <a:rPr lang="ru-RU" sz="44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 </a:t>
            </a:r>
            <a:endParaRPr lang="ru-RU" sz="4400" b="1" dirty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48586" name="Подзаголовок 2"/>
          <p:cNvSpPr txBox="1"/>
          <p:nvPr/>
        </p:nvSpPr>
        <p:spPr>
          <a:xfrm>
            <a:off x="6012160" y="4365104"/>
            <a:ext cx="3131840" cy="223224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ученица 7 «А» класса 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Шабанова Вероника                                                        Научный руководитель: 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труда (технологии) 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Богомолова Наталья Вячеславовна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" name="Прямоугольник 4"/>
          <p:cNvSpPr/>
          <p:nvPr/>
        </p:nvSpPr>
        <p:spPr>
          <a:xfrm>
            <a:off x="364873" y="1124744"/>
            <a:ext cx="777902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4"/>
          <p:cNvSpPr/>
          <p:nvPr/>
        </p:nvSpPr>
        <p:spPr>
          <a:xfrm>
            <a:off x="364873" y="428605"/>
            <a:ext cx="8207655" cy="72327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Введение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решила порадовать маму и подготовить ей  подарок. В современном мире великое множество изделий, которые можно выбрать на тот или иной праздник.  Но вещь, изготовленная своими руками, намного дороже любого фабричного сувенира. Я думаю, что подарок, изготовленный собственными руками, будет получать  приятнее, чем купленный в магазине. Поэтому я решила, что сделаю что-нибудь сама.</a:t>
            </a:r>
          </a:p>
          <a:p>
            <a:pPr algn="just"/>
            <a:endParaRPr lang="ru-RU" sz="24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just"/>
            <a:endParaRPr lang="ru-RU" sz="24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just"/>
            <a:endParaRPr lang="ru-RU" sz="24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4000" b="1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4000" b="1" dirty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01" y="4127303"/>
            <a:ext cx="3816424" cy="24232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7556" y="3717032"/>
            <a:ext cx="3096344" cy="2967829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Рисунок 1"/>
          <p:cNvPicPr>
            <a:picLocks noChangeAspect="1"/>
          </p:cNvPicPr>
          <p:nvPr/>
        </p:nvPicPr>
        <p:blipFill rotWithShape="1">
          <a:blip r:embed="rId2" cstate="print"/>
          <a:srcRect l="15176"/>
          <a:stretch>
            <a:fillRect/>
          </a:stretch>
        </p:blipFill>
        <p:spPr>
          <a:xfrm>
            <a:off x="3995935" y="3140968"/>
            <a:ext cx="4708009" cy="35805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48606" name="Объект 3"/>
          <p:cNvSpPr>
            <a:spLocks noGrp="1"/>
          </p:cNvSpPr>
          <p:nvPr>
            <p:ph sz="half" idx="1"/>
          </p:nvPr>
        </p:nvSpPr>
        <p:spPr>
          <a:xfrm>
            <a:off x="179705" y="980440"/>
            <a:ext cx="8136711" cy="2664584"/>
          </a:xfrm>
        </p:spPr>
        <p:txBody>
          <a:bodyPr>
            <a:noAutofit/>
          </a:bodyPr>
          <a:lstStyle/>
          <a:p>
            <a:pPr marL="88900" indent="-76200"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моя комната была уютной, совсем необязательно покупать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какие-нибудь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вещи, которые могли бы украсить и придать ей домашний уют. Можно, конечно, приобрести в магазинах красивые картины, панно, сочетающиеся по цвету с обстановкой,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гораздо интереснее, когда сам сделаешь что-нибудь для своего дома, например, подошли бы вышитые  картины. </a:t>
            </a:r>
          </a:p>
        </p:txBody>
      </p:sp>
      <p:sp>
        <p:nvSpPr>
          <p:cNvPr id="1048604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1048605" name="Прямоугольник 5"/>
          <p:cNvSpPr/>
          <p:nvPr/>
        </p:nvSpPr>
        <p:spPr>
          <a:xfrm>
            <a:off x="739775" y="69215"/>
            <a:ext cx="7964170" cy="786130"/>
          </a:xfrm>
          <a:prstGeom prst="rect">
            <a:avLst/>
          </a:prstGeom>
          <a:noFill/>
        </p:spPr>
        <p:txBody>
          <a:bodyPr wrap="square" lIns="91440" tIns="45720" rIns="91440" bIns="45720">
            <a:no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Проблема и потребность</a:t>
            </a:r>
            <a:endParaRPr lang="ru-RU" sz="4400" b="1" cap="none" spc="0" dirty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Объект 2"/>
          <p:cNvSpPr>
            <a:spLocks noGrp="1"/>
          </p:cNvSpPr>
          <p:nvPr>
            <p:ph sz="half" idx="1"/>
          </p:nvPr>
        </p:nvSpPr>
        <p:spPr>
          <a:xfrm>
            <a:off x="2411760" y="1268760"/>
            <a:ext cx="5688632" cy="53285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выполнение проекта по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самостоятельной вышивке крестиком 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руководством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в качестве подарка для мамы. </a:t>
            </a:r>
          </a:p>
          <a:p>
            <a:pPr marL="0" indent="0" algn="just">
              <a:buNone/>
            </a:pPr>
            <a:endParaRPr lang="ru-RU" sz="25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5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разработать и выполнить проект;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исследовать новые тенденции;</a:t>
            </a:r>
          </a:p>
          <a:p>
            <a:pPr algn="just"/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изготовить по 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изделие;</a:t>
            </a:r>
          </a:p>
          <a:p>
            <a:pPr algn="just"/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оценить проделанную работу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1048609" name="Прямоугольник 3"/>
          <p:cNvSpPr/>
          <p:nvPr/>
        </p:nvSpPr>
        <p:spPr>
          <a:xfrm>
            <a:off x="2863208" y="0"/>
            <a:ext cx="37258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Цели и задачи</a:t>
            </a:r>
            <a:endParaRPr lang="ru-RU" sz="4400" b="1" cap="none" spc="0" dirty="0">
              <a:ln w="1270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rgbClr val="FF33CC">
                      <a:shade val="30000"/>
                      <a:satMod val="115000"/>
                    </a:srgbClr>
                  </a:gs>
                  <a:gs pos="50000">
                    <a:srgbClr val="FF33CC">
                      <a:shade val="67500"/>
                      <a:satMod val="115000"/>
                    </a:srgbClr>
                  </a:gs>
                  <a:gs pos="100000">
                    <a:srgbClr val="FF33CC">
                      <a:shade val="100000"/>
                      <a:satMod val="115000"/>
                    </a:srgbClr>
                  </a:gs>
                </a:gsLst>
                <a:lin ang="5400000" scaled="1"/>
              </a:gra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61665"/>
            <a:ext cx="1800000" cy="1800000"/>
          </a:xfrm>
          <a:prstGeom prst="rect">
            <a:avLst/>
          </a:prstGeom>
        </p:spPr>
      </p:pic>
      <p:pic>
        <p:nvPicPr>
          <p:cNvPr id="209715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431" y="2420888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+mn-ea"/>
                <a:cs typeface="+mn-cs"/>
              </a:rPr>
              <a:t>Выявление основных потребностей</a:t>
            </a:r>
            <a:endParaRPr lang="ru-RU" dirty="0"/>
          </a:p>
        </p:txBody>
      </p:sp>
      <p:sp>
        <p:nvSpPr>
          <p:cNvPr id="1048616" name="Объект 2"/>
          <p:cNvSpPr>
            <a:spLocks noGrp="1"/>
          </p:cNvSpPr>
          <p:nvPr>
            <p:ph idx="1"/>
          </p:nvPr>
        </p:nvSpPr>
        <p:spPr>
          <a:xfrm>
            <a:off x="467995" y="1689100"/>
            <a:ext cx="8229600" cy="4394200"/>
          </a:xfrm>
        </p:spPr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моему мнению, изделие должно быть аккуратно вышито, чистым, выглаженным и красивым.</a:t>
            </a:r>
            <a:r>
              <a:rPr lang="en-US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48617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2097156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896" y="2971164"/>
            <a:ext cx="4320480" cy="355417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2615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+mn-ea"/>
                <a:cs typeface="+mn-cs"/>
              </a:rPr>
              <a:t>История вышивки</a:t>
            </a:r>
            <a:endParaRPr lang="ru-RU" dirty="0"/>
          </a:p>
        </p:txBody>
      </p:sp>
      <p:sp>
        <p:nvSpPr>
          <p:cNvPr id="1048619" name="Объект 2"/>
          <p:cNvSpPr>
            <a:spLocks noGrp="1"/>
          </p:cNvSpPr>
          <p:nvPr>
            <p:ph idx="1"/>
          </p:nvPr>
        </p:nvSpPr>
        <p:spPr>
          <a:xfrm>
            <a:off x="179705" y="1166495"/>
            <a:ext cx="5544423" cy="4926801"/>
          </a:xfrm>
        </p:spPr>
        <p:txBody>
          <a:bodyPr>
            <a:noAutofit/>
          </a:bodyPr>
          <a:lstStyle/>
          <a:p>
            <a:r>
              <a:rPr lang="ru-RU" sz="2400" b="1" dirty="0"/>
              <a:t>Искусство вышивания имеет многовековую историю. О существовании вышивки в эпоху Древней Руси говорят находки археологов, относящиеся к 9-10 веков. Это – фрагменты одежды, украшенные узорами, которые выполненные золотыми нитями. Золотым шитьём в далёкие времена украшали предметы быта, одежду знатных людей.</a:t>
            </a:r>
          </a:p>
          <a:p>
            <a:endParaRPr lang="ru-RU" sz="1400" b="1" dirty="0"/>
          </a:p>
        </p:txBody>
      </p:sp>
      <p:sp>
        <p:nvSpPr>
          <p:cNvPr id="104862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2097157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1340768"/>
            <a:ext cx="3625532" cy="475252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Заголовок 4"/>
          <p:cNvSpPr>
            <a:spLocks noGrp="1"/>
          </p:cNvSpPr>
          <p:nvPr>
            <p:ph type="title"/>
          </p:nvPr>
        </p:nvSpPr>
        <p:spPr>
          <a:xfrm>
            <a:off x="457200" y="-171450"/>
            <a:ext cx="8229600" cy="1589405"/>
          </a:xfrm>
        </p:spPr>
        <p:txBody>
          <a:bodyPr>
            <a:normAutofit/>
          </a:bodyPr>
          <a:lstStyle/>
          <a:p>
            <a:r>
              <a:rPr lang="ru-RU" b="1" dirty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Контроль качества и экологическое обоснование</a:t>
            </a:r>
            <a:endParaRPr lang="ru-RU" dirty="0"/>
          </a:p>
        </p:txBody>
      </p:sp>
      <p:sp>
        <p:nvSpPr>
          <p:cNvPr id="1048640" name="Объект 2"/>
          <p:cNvSpPr>
            <a:spLocks noGrp="1"/>
          </p:cNvSpPr>
          <p:nvPr>
            <p:ph idx="1"/>
          </p:nvPr>
        </p:nvSpPr>
        <p:spPr>
          <a:xfrm>
            <a:off x="457200" y="1357299"/>
            <a:ext cx="8229600" cy="2500330"/>
          </a:xfrm>
        </p:spPr>
        <p:txBody>
          <a:bodyPr>
            <a:normAutofit fontScale="70000" lnSpcReduction="20000"/>
          </a:bodyPr>
          <a:lstStyle/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Вышивка полностью соответствует всем критериям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экологичности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данной работе я использовала нитки из хлопка, канву из хлопка, пяльцы из дерева бука. Основные компоненты для вышивания не наносят природе вреда ни в процессе производства, ни в процессе эксплуатации. Они не вызывают аллергии, не действуют раздражающе на зрение и слух человека. </a:t>
            </a: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2097169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3573016"/>
            <a:ext cx="5400600" cy="296589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Разработка идей, вариантов.</a:t>
            </a:r>
            <a:endParaRPr lang="ru-RU" dirty="0"/>
          </a:p>
        </p:txBody>
      </p:sp>
      <p:sp>
        <p:nvSpPr>
          <p:cNvPr id="104862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2097158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8042" y="1356176"/>
            <a:ext cx="3828374" cy="235248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097159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210" y="1356176"/>
            <a:ext cx="3683576" cy="241395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2" descr="Набор-для-вышивания-«ромашки-и-черешня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6210" y="3840362"/>
            <a:ext cx="3785790" cy="2620547"/>
          </a:xfrm>
          <a:prstGeom prst="rect">
            <a:avLst/>
          </a:prstGeom>
        </p:spPr>
      </p:pic>
      <p:pic>
        <p:nvPicPr>
          <p:cNvPr id="8" name="Изображение 1" descr="IMG_20251021_130226_edit_15486050926992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770128"/>
            <a:ext cx="3744416" cy="275521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Мой выбор</a:t>
            </a:r>
            <a:endParaRPr lang="ru-RU" dirty="0"/>
          </a:p>
        </p:txBody>
      </p:sp>
      <p:sp>
        <p:nvSpPr>
          <p:cNvPr id="1048624" name="Объект 5"/>
          <p:cNvSpPr>
            <a:spLocks noGrp="1"/>
          </p:cNvSpPr>
          <p:nvPr>
            <p:ph sz="half" idx="1"/>
          </p:nvPr>
        </p:nvSpPr>
        <p:spPr>
          <a:xfrm>
            <a:off x="457200" y="1417639"/>
            <a:ext cx="8229600" cy="145884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всего мне понравился  вариант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Дельфин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я думаю, он очень понравится моей маме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 у мамы добавится в коллекции картина для украшения интерьера гостиной комнаты.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4862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2" name="Изображение 1" descr="IMG_20251021_130226_edit_15486050926992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1031" y="3143256"/>
            <a:ext cx="4056380" cy="3508499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" y="0"/>
            <a:ext cx="9259979" cy="6858000"/>
          </a:xfrm>
          <a:prstGeom prst="rect">
            <a:avLst/>
          </a:prstGeom>
        </p:spPr>
      </p:pic>
      <p:sp>
        <p:nvSpPr>
          <p:cNvPr id="104862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Выбор материалов и инструментов</a:t>
            </a:r>
            <a:endParaRPr lang="ru-RU" sz="3600" dirty="0">
              <a:effectLst/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48627" name="Объект 2"/>
          <p:cNvSpPr>
            <a:spLocks noGrp="1"/>
          </p:cNvSpPr>
          <p:nvPr>
            <p:ph idx="1"/>
          </p:nvPr>
        </p:nvSpPr>
        <p:spPr>
          <a:xfrm>
            <a:off x="899795" y="1600200"/>
            <a:ext cx="6619240" cy="5027930"/>
          </a:xfrm>
        </p:spPr>
        <p:txBody>
          <a:bodyPr>
            <a:normAutofit fontScale="67500" lnSpcReduction="20000"/>
          </a:bodyPr>
          <a:lstStyle/>
          <a:p>
            <a:r>
              <a:rPr lang="ru-RU" dirty="0"/>
              <a:t>Для ручного вышивания необходимы: канва, игла, наперсток, нитки, пяльцы, ножницы, а также линейка с сантиметровыми делениями или сантиметровая лента . </a:t>
            </a:r>
          </a:p>
          <a:p>
            <a:r>
              <a:rPr lang="ru-RU" dirty="0"/>
              <a:t>Иглу необходимо подбирать в соответствии с толщиной нитки и ткани. Для вышивания употребляют хлопчатобумажные вышивальные нитки или мулине. На плотных тканях можно вышивать нитками «ирис».</a:t>
            </a:r>
          </a:p>
          <a:p>
            <a:r>
              <a:rPr lang="ru-RU" dirty="0"/>
              <a:t>Пяльцы для ручного вышивания хорошо иметь с винтом, для прикрепления их к столу.</a:t>
            </a:r>
          </a:p>
          <a:p>
            <a:r>
              <a:rPr lang="ru-RU" dirty="0"/>
              <a:t>Размер пялец в диаметре </a:t>
            </a:r>
            <a:r>
              <a:rPr lang="ru-RU" dirty="0" smtClean="0"/>
              <a:t>10 </a:t>
            </a:r>
            <a:r>
              <a:rPr lang="ru-RU" dirty="0"/>
              <a:t>- </a:t>
            </a:r>
            <a:r>
              <a:rPr lang="ru-RU" dirty="0" smtClean="0"/>
              <a:t>15 </a:t>
            </a:r>
            <a:r>
              <a:rPr lang="ru-RU" dirty="0"/>
              <a:t>см.</a:t>
            </a:r>
          </a:p>
          <a:p>
            <a:r>
              <a:rPr lang="ru-RU" dirty="0"/>
              <a:t>Ножницы желательно иметь двух видов с прямыми и изогнутыми острыми концами. Самая удобная длина ножниц 10 - 12 см, ширина 6 - 7 мм.</a:t>
            </a:r>
          </a:p>
          <a:p>
            <a:endParaRPr lang="ru-RU" dirty="0"/>
          </a:p>
        </p:txBody>
      </p:sp>
      <p:sp>
        <p:nvSpPr>
          <p:cNvPr id="104862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Рисунок 1"/>
          <p:cNvPicPr>
            <a:picLocks noChangeAspect="1"/>
          </p:cNvPicPr>
          <p:nvPr/>
        </p:nvPicPr>
        <p:blipFill rotWithShape="1">
          <a:blip r:embed="rId2"/>
          <a:srcRect r="10666"/>
          <a:stretch>
            <a:fillRect/>
          </a:stretch>
        </p:blipFill>
        <p:spPr>
          <a:xfrm>
            <a:off x="0" y="-27305"/>
            <a:ext cx="9282430" cy="6942455"/>
          </a:xfrm>
          <a:prstGeom prst="rect">
            <a:avLst/>
          </a:prstGeom>
        </p:spPr>
      </p:pic>
      <p:pic>
        <p:nvPicPr>
          <p:cNvPr id="2097163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35696" y="233645"/>
            <a:ext cx="4247134" cy="3510390"/>
          </a:xfrm>
          <a:effectLst>
            <a:softEdge rad="127000"/>
          </a:effectLst>
        </p:spPr>
      </p:pic>
      <p:sp>
        <p:nvSpPr>
          <p:cNvPr id="104862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2097164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2060848"/>
            <a:ext cx="4668154" cy="345638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097165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44272" y="3472298"/>
            <a:ext cx="3459083" cy="309634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6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652135" y="1736725"/>
            <a:ext cx="3240405" cy="4602480"/>
          </a:xfrm>
          <a:prstGeom prst="rect">
            <a:avLst/>
          </a:prstGeom>
        </p:spPr>
      </p:pic>
      <p:sp>
        <p:nvSpPr>
          <p:cNvPr id="1048630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Последовательность изготовления изделия</a:t>
            </a:r>
            <a:endParaRPr lang="ru-RU" dirty="0"/>
          </a:p>
        </p:txBody>
      </p:sp>
      <p:sp>
        <p:nvSpPr>
          <p:cNvPr id="1048631" name="Объект 5"/>
          <p:cNvSpPr>
            <a:spLocks noGrp="1"/>
          </p:cNvSpPr>
          <p:nvPr>
            <p:ph idx="1"/>
          </p:nvPr>
        </p:nvSpPr>
        <p:spPr>
          <a:xfrm>
            <a:off x="457200" y="1600200"/>
            <a:ext cx="5626735" cy="51225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Выбор схемы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Покупка ткани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Покупка ниток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Закрепление ткани в пяльцах 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Вышивание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Стирка и глажка готового изделия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7)Оформление в рамку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8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3140968"/>
            <a:ext cx="3931370" cy="3000396"/>
          </a:xfrm>
          <a:prstGeom prst="rect">
            <a:avLst/>
          </a:prstGeom>
        </p:spPr>
      </p:pic>
      <p:sp>
        <p:nvSpPr>
          <p:cNvPr id="104863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Правила безопасного труда</a:t>
            </a:r>
            <a:endParaRPr lang="ru-RU" dirty="0"/>
          </a:p>
        </p:txBody>
      </p:sp>
      <p:sp>
        <p:nvSpPr>
          <p:cNvPr id="1048637" name="Объект 2"/>
          <p:cNvSpPr>
            <a:spLocks noGrp="1"/>
          </p:cNvSpPr>
          <p:nvPr>
            <p:ph idx="1"/>
          </p:nvPr>
        </p:nvSpPr>
        <p:spPr>
          <a:xfrm>
            <a:off x="179705" y="1214423"/>
            <a:ext cx="5688330" cy="5429288"/>
          </a:xfrm>
        </p:spPr>
        <p:txBody>
          <a:bodyPr>
            <a:normAutofit fontScale="70000" lnSpcReduction="20000"/>
          </a:bodyPr>
          <a:lstStyle/>
          <a:p>
            <a:pPr marL="254000" lvl="0" indent="-25400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с сомкнутыми лезвиями должны находиться справа от работающего кольцами к нему. Передают их, сомкнув лезвия, кольцами вперед.</a:t>
            </a:r>
          </a:p>
          <a:p>
            <a:pPr marL="254000" lvl="0" indent="-25400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шить ржавой иголкой. Она плохо прокалывает ткань, оставляет на ней след и, кроме того, может сломаться.</a:t>
            </a:r>
          </a:p>
          <a:p>
            <a:pPr marL="254000" lvl="0" indent="-25400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вкалывать иголки и булавки в одежду, стол или другие предметы. Иголки надо хранить в игольнице или подушечке, а булавки – в коробочке с крышкой.</a:t>
            </a:r>
          </a:p>
          <a:p>
            <a:pPr marL="254000" lvl="0" indent="-25400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прикусывать нитки зубами – можно испортить эмаль и поранить губы.</a:t>
            </a:r>
          </a:p>
          <a:p>
            <a:pPr marL="254000" indent="-25400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Заголовок 4"/>
          <p:cNvSpPr>
            <a:spLocks noGrp="1"/>
          </p:cNvSpPr>
          <p:nvPr>
            <p:ph type="title"/>
          </p:nvPr>
        </p:nvSpPr>
        <p:spPr>
          <a:xfrm>
            <a:off x="457200" y="524510"/>
            <a:ext cx="8229600" cy="893445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Технология выполнения стежка</a:t>
            </a:r>
            <a:endParaRPr lang="ru-RU" dirty="0"/>
          </a:p>
        </p:txBody>
      </p:sp>
      <p:pic>
        <p:nvPicPr>
          <p:cNvPr id="2097167" name="Объект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260" y="2467610"/>
            <a:ext cx="7705164" cy="2689582"/>
          </a:xfrm>
        </p:spPr>
      </p:pic>
      <p:sp>
        <p:nvSpPr>
          <p:cNvPr id="104863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5500694" y="6286520"/>
            <a:ext cx="2133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549275" y="332740"/>
            <a:ext cx="8136890" cy="6267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ru-RU" altLang="en-US" sz="4000" b="1" dirty="0">
              <a:solidFill>
                <a:srgbClr val="92D050"/>
              </a:solidFill>
            </a:endParaRPr>
          </a:p>
        </p:txBody>
      </p:sp>
      <p:pic>
        <p:nvPicPr>
          <p:cNvPr id="3" name="Изображение 2" descr="IMG_20251020_174946_edit_11431815840150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642919"/>
            <a:ext cx="3643337" cy="2802592"/>
          </a:xfrm>
          <a:prstGeom prst="rect">
            <a:avLst/>
          </a:prstGeom>
        </p:spPr>
      </p:pic>
      <p:pic>
        <p:nvPicPr>
          <p:cNvPr id="5" name="Изображение 4" descr="IMG_20251020_185039_edit_11725006511260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015" y="3786190"/>
            <a:ext cx="3459795" cy="2621595"/>
          </a:xfrm>
          <a:prstGeom prst="rect">
            <a:avLst/>
          </a:prstGeom>
        </p:spPr>
      </p:pic>
      <p:pic>
        <p:nvPicPr>
          <p:cNvPr id="7" name="Изображение 6" descr="IMG_20251020_193546_edit_11958516541989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786190"/>
            <a:ext cx="3643337" cy="2621595"/>
          </a:xfrm>
          <a:prstGeom prst="rect">
            <a:avLst/>
          </a:prstGeom>
        </p:spPr>
      </p:pic>
      <p:pic>
        <p:nvPicPr>
          <p:cNvPr id="20" name="Изображение 19" descr="IMG_20251020_174621_edit_11423821694857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642918"/>
            <a:ext cx="3429024" cy="2801957"/>
          </a:xfrm>
          <a:prstGeom prst="rect">
            <a:avLst/>
          </a:prstGeom>
        </p:spPr>
      </p:pic>
      <p:sp>
        <p:nvSpPr>
          <p:cNvPr id="21" name="Текстовое поле 20"/>
          <p:cNvSpPr txBox="1"/>
          <p:nvPr/>
        </p:nvSpPr>
        <p:spPr>
          <a:xfrm>
            <a:off x="1403350" y="3357245"/>
            <a:ext cx="13614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/>
              <a:t>1 этап</a:t>
            </a:r>
          </a:p>
        </p:txBody>
      </p:sp>
      <p:sp>
        <p:nvSpPr>
          <p:cNvPr id="22" name="Текстовое поле 21"/>
          <p:cNvSpPr txBox="1"/>
          <p:nvPr/>
        </p:nvSpPr>
        <p:spPr>
          <a:xfrm>
            <a:off x="5580380" y="3357245"/>
            <a:ext cx="13188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dirty="0"/>
              <a:t>2 этап</a:t>
            </a:r>
          </a:p>
        </p:txBody>
      </p:sp>
      <p:sp>
        <p:nvSpPr>
          <p:cNvPr id="23" name="Текстовое поле 22"/>
          <p:cNvSpPr txBox="1"/>
          <p:nvPr/>
        </p:nvSpPr>
        <p:spPr>
          <a:xfrm>
            <a:off x="1331595" y="6353175"/>
            <a:ext cx="1740207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dirty="0"/>
              <a:t>3 этап</a:t>
            </a:r>
          </a:p>
        </p:txBody>
      </p:sp>
      <p:sp>
        <p:nvSpPr>
          <p:cNvPr id="24" name="Текстовое поле 23"/>
          <p:cNvSpPr txBox="1"/>
          <p:nvPr/>
        </p:nvSpPr>
        <p:spPr>
          <a:xfrm>
            <a:off x="5507990" y="638111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dirty="0" smtClean="0"/>
              <a:t>           4 </a:t>
            </a:r>
            <a:r>
              <a:rPr lang="ru-RU" altLang="en-US" dirty="0"/>
              <a:t>этап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5" name="Изображение 4" descr="IMG_20251021_004504_edit_13446048397624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004" y="3429000"/>
            <a:ext cx="3269929" cy="2927350"/>
          </a:xfrm>
          <a:prstGeom prst="rect">
            <a:avLst/>
          </a:prstGeom>
        </p:spPr>
      </p:pic>
      <p:pic>
        <p:nvPicPr>
          <p:cNvPr id="6" name="Изображение 5" descr="IMG_20251021_012029_edit_13507272503097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3357586" cy="2928958"/>
          </a:xfrm>
          <a:prstGeom prst="rect">
            <a:avLst/>
          </a:prstGeom>
        </p:spPr>
      </p:pic>
      <p:pic>
        <p:nvPicPr>
          <p:cNvPr id="8" name="Изображение 7" descr="IMG_20251020_210712_edit_12393465341923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404" y="404495"/>
            <a:ext cx="3244529" cy="2715895"/>
          </a:xfrm>
          <a:prstGeom prst="rect">
            <a:avLst/>
          </a:prstGeom>
        </p:spPr>
      </p:pic>
      <p:pic>
        <p:nvPicPr>
          <p:cNvPr id="9" name="Изображение 8" descr="IMG_20251020_222711_edit_12731121394589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03860"/>
            <a:ext cx="3357586" cy="2762250"/>
          </a:xfrm>
          <a:prstGeom prst="rect">
            <a:avLst/>
          </a:prstGeom>
        </p:spPr>
      </p:pic>
      <p:sp>
        <p:nvSpPr>
          <p:cNvPr id="10" name="Текстовое поле 9"/>
          <p:cNvSpPr txBox="1"/>
          <p:nvPr/>
        </p:nvSpPr>
        <p:spPr>
          <a:xfrm>
            <a:off x="1475740" y="306070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5 этап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723890" y="306070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6 этап</a:t>
            </a: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1403350" y="630936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7 этап</a:t>
            </a: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5292090" y="630936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/>
              <a:t>Изделие готово!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Заголовок 4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5400" b="1" dirty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Экономическое обоснование</a:t>
            </a:r>
            <a:endParaRPr lang="ru-RU" dirty="0"/>
          </a:p>
        </p:txBody>
      </p:sp>
      <p:graphicFrame>
        <p:nvGraphicFramePr>
          <p:cNvPr id="4194304" name="Объект 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611505" y="1612900"/>
          <a:ext cx="7705090" cy="2743200"/>
        </p:xfrm>
        <a:graphic>
          <a:graphicData uri="http://schemas.openxmlformats.org/drawingml/2006/table">
            <a:tbl>
              <a:tblPr firstRow="1" firstCol="1" bandRow="1" bandCol="1">
                <a:tableStyleId>{08FB837D-C827-4EFA-A057-4D05807E0F7C}</a:tableStyleId>
              </a:tblPr>
              <a:tblGrid>
                <a:gridCol w="1245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8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5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Условная цена за единицу измерения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 материала на изделие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Затраты на материал в руб.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Мулине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1м – 25 руб.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цвета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Рамка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1шт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–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80 руб.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1 шт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Белая канва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     20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x20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–</a:t>
                      </a:r>
                      <a:r>
                        <a:rPr lang="en-US" alt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35 </a:t>
                      </a:r>
                      <a:r>
                        <a:rPr lang="ru-RU" alt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руб.</a:t>
                      </a:r>
                      <a:endParaRPr lang="ru-RU" alt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       20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x20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None/>
                      </a:pPr>
                      <a:r>
                        <a:rPr lang="ru-RU" alt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Пяльцы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None/>
                      </a:pPr>
                      <a:r>
                        <a:rPr lang="ru-RU" alt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        1шт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– 60 руб.</a:t>
                      </a:r>
                      <a:endParaRPr lang="ru-RU" alt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None/>
                      </a:pPr>
                      <a:r>
                        <a:rPr lang="ru-RU" alt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         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buNone/>
                      </a:pPr>
                      <a:r>
                        <a:rPr lang="ru-RU" alt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60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None/>
                      </a:pPr>
                      <a:r>
                        <a:rPr lang="ru-RU" alt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Итог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None/>
                      </a:pPr>
                      <a:endParaRPr lang="ru-RU" alt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None/>
                      </a:pPr>
                      <a:endParaRPr lang="ru-RU" alt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buNone/>
                      </a:pPr>
                      <a:r>
                        <a:rPr lang="ru-RU" alt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/>
                          <a:cs typeface="Times New Roman" panose="02020603050405020304" pitchFamily="18" charset="0"/>
                        </a:rPr>
                        <a:t>275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4864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209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755" y="4445000"/>
            <a:ext cx="4103370" cy="23545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Заголовок 4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296657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ВЫВОД</a:t>
            </a:r>
            <a:endParaRPr lang="ru-RU" b="1" dirty="0"/>
          </a:p>
        </p:txBody>
      </p:sp>
      <p:sp>
        <p:nvSpPr>
          <p:cNvPr id="1048645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86985"/>
          </a:xfrm>
          <a:noFill/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Выполненная мною вышивка мне самой очень понравилась, также она понравилась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моей маме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родственникам. Она отлично украсила интерьер гостиной.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Плюсом вышивки является то, что на её изготовление я потратила всего 275 рублей. А в магазине мне пришлось бы потратить намного больше.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довольна результатом, и всегда буду стараться делать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своими руками.</a:t>
            </a:r>
          </a:p>
          <a:p>
            <a:endParaRPr lang="ru-RU" dirty="0"/>
          </a:p>
        </p:txBody>
      </p:sp>
      <p:sp>
        <p:nvSpPr>
          <p:cNvPr id="104864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5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Реклама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2520280"/>
          </a:xfrm>
        </p:spPr>
        <p:txBody>
          <a:bodyPr/>
          <a:lstStyle/>
          <a:p>
            <a:pPr algn="ctr"/>
            <a:r>
              <a:rPr lang="ru-RU" sz="2400" b="1" dirty="0"/>
              <a:t>Внимание! 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Вышивки </a:t>
            </a:r>
            <a:r>
              <a:rPr lang="ru-RU" sz="2400" b="1" dirty="0"/>
              <a:t>для интерьера вашего дома!</a:t>
            </a:r>
          </a:p>
          <a:p>
            <a:pPr algn="ctr"/>
            <a:r>
              <a:rPr lang="ru-RU" sz="2400" b="1" dirty="0"/>
              <a:t>Вещи, вышитые крестиком, преображают дом, добавляют тепла и уюта. Они украшают каждый уголок вашей квартиры. Вышивки сделаны своими руками, в них частичка души мастера!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816" y="3717033"/>
            <a:ext cx="3853006" cy="30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105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ln w="12700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FF33CC">
                        <a:shade val="30000"/>
                        <a:satMod val="115000"/>
                      </a:srgbClr>
                    </a:gs>
                    <a:gs pos="50000">
                      <a:srgbClr val="FF33CC">
                        <a:shade val="67500"/>
                        <a:satMod val="115000"/>
                      </a:srgbClr>
                    </a:gs>
                    <a:gs pos="100000">
                      <a:srgbClr val="FF33CC">
                        <a:shade val="100000"/>
                        <a:satMod val="115000"/>
                      </a:srgbClr>
                    </a:gs>
                  </a:gsLst>
                  <a:lin ang="5400000" scaled="1"/>
                </a:gra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48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5" name="Изображение 5" descr="IMG_20251021_012029_edit_13507272503097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1628799"/>
            <a:ext cx="3816424" cy="509267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06*215"/>
  <p:tag name="TABLE_ENDDRAG_RECT" val="48*127*606*21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</TotalTime>
  <Words>827</Words>
  <Application>Microsoft Office PowerPoint</Application>
  <PresentationFormat>Экран (4:3)</PresentationFormat>
  <Paragraphs>124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Выявление основных потребностей</vt:lpstr>
      <vt:lpstr>История вышивки</vt:lpstr>
      <vt:lpstr>Контроль качества и экологическое обоснование</vt:lpstr>
      <vt:lpstr>Разработка идей, вариантов.</vt:lpstr>
      <vt:lpstr>Мой выбор</vt:lpstr>
      <vt:lpstr>Выбор материалов и инструментов</vt:lpstr>
      <vt:lpstr>Презентация PowerPoint</vt:lpstr>
      <vt:lpstr>Последовательность изготовления изделия</vt:lpstr>
      <vt:lpstr>Правила безопасного труда</vt:lpstr>
      <vt:lpstr>Технология выполнения стежка</vt:lpstr>
      <vt:lpstr>Презентация PowerPoint</vt:lpstr>
      <vt:lpstr>Презентация PowerPoint</vt:lpstr>
      <vt:lpstr>Экономическое обоснование</vt:lpstr>
      <vt:lpstr>ВЫВОД</vt:lpstr>
      <vt:lpstr>Реклама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RePack by Diakov</cp:lastModifiedBy>
  <cp:revision>72</cp:revision>
  <dcterms:created xsi:type="dcterms:W3CDTF">2025-10-21T15:22:00Z</dcterms:created>
  <dcterms:modified xsi:type="dcterms:W3CDTF">2026-02-07T21:51:34Z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99B4026AF66D4911AB4DBD1EC2A5722A_13</vt:lpwstr>
  </property>
  <property fmtid="{D5CDD505-2E9C-101B-9397-08002B2CF9AE}" pid="3" name="KSOProductBuildVer">
    <vt:lpwstr>1049-12.2.0.23131</vt:lpwstr>
  </property>
</Properties>
</file>