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Default Extension="png" ContentType="image/png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60" r:id="rId3"/>
    <p:sldId id="258" r:id="rId4"/>
    <p:sldId id="259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81346A-C053-4D06-9CE8-C32217CE38A0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B653022F-AB1E-4F68-BB59-CFDBF1AAC942}">
      <dgm:prSet phldrT="[Текст]" phldr="1"/>
      <dgm:spPr/>
      <dgm:t>
        <a:bodyPr/>
        <a:lstStyle/>
        <a:p>
          <a:endParaRPr lang="ru-RU" dirty="0">
            <a:solidFill>
              <a:srgbClr val="FF0000"/>
            </a:solidFill>
          </a:endParaRPr>
        </a:p>
      </dgm:t>
    </dgm:pt>
    <dgm:pt modelId="{E3389028-33ED-436F-9FDB-CEBE56AB5363}" type="parTrans" cxnId="{F9AE977C-EE8A-49F3-911E-6F802371A078}">
      <dgm:prSet/>
      <dgm:spPr/>
      <dgm:t>
        <a:bodyPr/>
        <a:lstStyle/>
        <a:p>
          <a:endParaRPr lang="ru-RU"/>
        </a:p>
      </dgm:t>
    </dgm:pt>
    <dgm:pt modelId="{27970E47-37E8-42C5-B3C0-AA81D436952C}" type="sibTrans" cxnId="{F9AE977C-EE8A-49F3-911E-6F802371A078}">
      <dgm:prSet/>
      <dgm:spPr/>
      <dgm:t>
        <a:bodyPr/>
        <a:lstStyle/>
        <a:p>
          <a:endParaRPr lang="ru-RU"/>
        </a:p>
      </dgm:t>
    </dgm:pt>
    <dgm:pt modelId="{46E0D55E-134B-49B5-8108-9D08DBDEC54F}">
      <dgm:prSet phldrT="[Текст]" phldr="1"/>
      <dgm:spPr/>
      <dgm:t>
        <a:bodyPr/>
        <a:lstStyle/>
        <a:p>
          <a:endParaRPr lang="ru-RU"/>
        </a:p>
      </dgm:t>
    </dgm:pt>
    <dgm:pt modelId="{68417533-D38F-4A4F-BA44-EB89405A72EF}" type="parTrans" cxnId="{52B97B10-8EC1-4FBD-8B47-2AC284FDF863}">
      <dgm:prSet/>
      <dgm:spPr/>
      <dgm:t>
        <a:bodyPr/>
        <a:lstStyle/>
        <a:p>
          <a:endParaRPr lang="ru-RU"/>
        </a:p>
      </dgm:t>
    </dgm:pt>
    <dgm:pt modelId="{3E43D1FB-B566-4E0C-85F0-93B72C495908}" type="sibTrans" cxnId="{52B97B10-8EC1-4FBD-8B47-2AC284FDF863}">
      <dgm:prSet/>
      <dgm:spPr/>
      <dgm:t>
        <a:bodyPr/>
        <a:lstStyle/>
        <a:p>
          <a:endParaRPr lang="ru-RU"/>
        </a:p>
      </dgm:t>
    </dgm:pt>
    <dgm:pt modelId="{64C4754A-C7B9-4014-95FD-26218C93D3D8}">
      <dgm:prSet phldrT="[Текст]" phldr="1"/>
      <dgm:spPr/>
      <dgm:t>
        <a:bodyPr/>
        <a:lstStyle/>
        <a:p>
          <a:endParaRPr lang="ru-RU"/>
        </a:p>
      </dgm:t>
    </dgm:pt>
    <dgm:pt modelId="{FCE65E05-4A1E-48D0-A528-18707B73C45A}" type="parTrans" cxnId="{4B9BF802-9C6B-4F60-B417-F5E62F76AB48}">
      <dgm:prSet/>
      <dgm:spPr/>
      <dgm:t>
        <a:bodyPr/>
        <a:lstStyle/>
        <a:p>
          <a:endParaRPr lang="ru-RU"/>
        </a:p>
      </dgm:t>
    </dgm:pt>
    <dgm:pt modelId="{373C14F4-7235-4391-97B5-8D30CBC105EB}" type="sibTrans" cxnId="{4B9BF802-9C6B-4F60-B417-F5E62F76AB48}">
      <dgm:prSet/>
      <dgm:spPr/>
      <dgm:t>
        <a:bodyPr/>
        <a:lstStyle/>
        <a:p>
          <a:endParaRPr lang="ru-RU"/>
        </a:p>
      </dgm:t>
    </dgm:pt>
    <dgm:pt modelId="{3E0BFAF4-7B77-4946-B1E4-4263B9C1BE07}" type="pres">
      <dgm:prSet presAssocID="{AA81346A-C053-4D06-9CE8-C32217CE38A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C11E4E0-6A09-4DE1-B2F2-99738F3FB880}" type="pres">
      <dgm:prSet presAssocID="{B653022F-AB1E-4F68-BB59-CFDBF1AAC942}" presName="parentLin" presStyleCnt="0"/>
      <dgm:spPr/>
    </dgm:pt>
    <dgm:pt modelId="{BD8C96B9-59B0-4A65-8262-09919A60C46C}" type="pres">
      <dgm:prSet presAssocID="{B653022F-AB1E-4F68-BB59-CFDBF1AAC942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D6772AE-958C-4B01-B51E-83E129D62997}" type="pres">
      <dgm:prSet presAssocID="{B653022F-AB1E-4F68-BB59-CFDBF1AAC942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083A83-77B4-4F41-A25F-74A38026C07F}" type="pres">
      <dgm:prSet presAssocID="{B653022F-AB1E-4F68-BB59-CFDBF1AAC942}" presName="negativeSpace" presStyleCnt="0"/>
      <dgm:spPr/>
    </dgm:pt>
    <dgm:pt modelId="{11E4A4D5-186E-4EDB-9E21-7C4CD7DE0CAA}" type="pres">
      <dgm:prSet presAssocID="{B653022F-AB1E-4F68-BB59-CFDBF1AAC942}" presName="childText" presStyleLbl="conFgAcc1" presStyleIdx="0" presStyleCnt="3">
        <dgm:presLayoutVars>
          <dgm:bulletEnabled val="1"/>
        </dgm:presLayoutVars>
      </dgm:prSet>
      <dgm:spPr/>
    </dgm:pt>
    <dgm:pt modelId="{3FAD0BEB-8E14-4AB0-9FD2-02E534468B24}" type="pres">
      <dgm:prSet presAssocID="{27970E47-37E8-42C5-B3C0-AA81D436952C}" presName="spaceBetweenRectangles" presStyleCnt="0"/>
      <dgm:spPr/>
    </dgm:pt>
    <dgm:pt modelId="{0E1CD958-5755-4958-B78E-E34B86719AC2}" type="pres">
      <dgm:prSet presAssocID="{46E0D55E-134B-49B5-8108-9D08DBDEC54F}" presName="parentLin" presStyleCnt="0"/>
      <dgm:spPr/>
    </dgm:pt>
    <dgm:pt modelId="{DED51B68-FA85-43B7-B84F-C104B349B2E6}" type="pres">
      <dgm:prSet presAssocID="{46E0D55E-134B-49B5-8108-9D08DBDEC54F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9904F681-F778-43A7-86C1-4EE518398A59}" type="pres">
      <dgm:prSet presAssocID="{46E0D55E-134B-49B5-8108-9D08DBDEC54F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CB366E-FEC6-4005-9851-76C3B46AB8DF}" type="pres">
      <dgm:prSet presAssocID="{46E0D55E-134B-49B5-8108-9D08DBDEC54F}" presName="negativeSpace" presStyleCnt="0"/>
      <dgm:spPr/>
    </dgm:pt>
    <dgm:pt modelId="{7EFB9266-CBBE-4AC8-84DA-EE9F45867DE7}" type="pres">
      <dgm:prSet presAssocID="{46E0D55E-134B-49B5-8108-9D08DBDEC54F}" presName="childText" presStyleLbl="conFgAcc1" presStyleIdx="1" presStyleCnt="3">
        <dgm:presLayoutVars>
          <dgm:bulletEnabled val="1"/>
        </dgm:presLayoutVars>
      </dgm:prSet>
      <dgm:spPr/>
    </dgm:pt>
    <dgm:pt modelId="{E19A1DAF-07BE-4030-8E5A-6D77CEE5AE83}" type="pres">
      <dgm:prSet presAssocID="{3E43D1FB-B566-4E0C-85F0-93B72C495908}" presName="spaceBetweenRectangles" presStyleCnt="0"/>
      <dgm:spPr/>
    </dgm:pt>
    <dgm:pt modelId="{E4443EBF-0EFE-4425-8329-7CCE433EA4EF}" type="pres">
      <dgm:prSet presAssocID="{64C4754A-C7B9-4014-95FD-26218C93D3D8}" presName="parentLin" presStyleCnt="0"/>
      <dgm:spPr/>
    </dgm:pt>
    <dgm:pt modelId="{994D2039-156B-4B60-905A-3F33FEF3ECF4}" type="pres">
      <dgm:prSet presAssocID="{64C4754A-C7B9-4014-95FD-26218C93D3D8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635D8DEC-14AE-44D3-906D-AEB0CEA536BD}" type="pres">
      <dgm:prSet presAssocID="{64C4754A-C7B9-4014-95FD-26218C93D3D8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827123-432B-477D-A52A-C4F207CEB1B8}" type="pres">
      <dgm:prSet presAssocID="{64C4754A-C7B9-4014-95FD-26218C93D3D8}" presName="negativeSpace" presStyleCnt="0"/>
      <dgm:spPr/>
    </dgm:pt>
    <dgm:pt modelId="{D9C109A6-5C2F-45DD-8DA0-A1475E31759D}" type="pres">
      <dgm:prSet presAssocID="{64C4754A-C7B9-4014-95FD-26218C93D3D8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73D738AB-5C67-4221-B259-358AA8F35988}" type="presOf" srcId="{64C4754A-C7B9-4014-95FD-26218C93D3D8}" destId="{635D8DEC-14AE-44D3-906D-AEB0CEA536BD}" srcOrd="1" destOrd="0" presId="urn:microsoft.com/office/officeart/2005/8/layout/list1"/>
    <dgm:cxn modelId="{312158D1-3874-4A28-A0C7-83FF02DFE692}" type="presOf" srcId="{46E0D55E-134B-49B5-8108-9D08DBDEC54F}" destId="{9904F681-F778-43A7-86C1-4EE518398A59}" srcOrd="1" destOrd="0" presId="urn:microsoft.com/office/officeart/2005/8/layout/list1"/>
    <dgm:cxn modelId="{6125677E-FF1B-4980-BB98-D5DF7BA7E60D}" type="presOf" srcId="{46E0D55E-134B-49B5-8108-9D08DBDEC54F}" destId="{DED51B68-FA85-43B7-B84F-C104B349B2E6}" srcOrd="0" destOrd="0" presId="urn:microsoft.com/office/officeart/2005/8/layout/list1"/>
    <dgm:cxn modelId="{F9AE977C-EE8A-49F3-911E-6F802371A078}" srcId="{AA81346A-C053-4D06-9CE8-C32217CE38A0}" destId="{B653022F-AB1E-4F68-BB59-CFDBF1AAC942}" srcOrd="0" destOrd="0" parTransId="{E3389028-33ED-436F-9FDB-CEBE56AB5363}" sibTransId="{27970E47-37E8-42C5-B3C0-AA81D436952C}"/>
    <dgm:cxn modelId="{90592EF8-05DA-4C30-9C4C-BD29BD931C6C}" type="presOf" srcId="{64C4754A-C7B9-4014-95FD-26218C93D3D8}" destId="{994D2039-156B-4B60-905A-3F33FEF3ECF4}" srcOrd="0" destOrd="0" presId="urn:microsoft.com/office/officeart/2005/8/layout/list1"/>
    <dgm:cxn modelId="{52B97B10-8EC1-4FBD-8B47-2AC284FDF863}" srcId="{AA81346A-C053-4D06-9CE8-C32217CE38A0}" destId="{46E0D55E-134B-49B5-8108-9D08DBDEC54F}" srcOrd="1" destOrd="0" parTransId="{68417533-D38F-4A4F-BA44-EB89405A72EF}" sibTransId="{3E43D1FB-B566-4E0C-85F0-93B72C495908}"/>
    <dgm:cxn modelId="{6148390C-6B46-4A92-8784-BA7414BC5775}" type="presOf" srcId="{B653022F-AB1E-4F68-BB59-CFDBF1AAC942}" destId="{AD6772AE-958C-4B01-B51E-83E129D62997}" srcOrd="1" destOrd="0" presId="urn:microsoft.com/office/officeart/2005/8/layout/list1"/>
    <dgm:cxn modelId="{1776D715-84FB-45A8-9F75-FEB40B4BBDA2}" type="presOf" srcId="{AA81346A-C053-4D06-9CE8-C32217CE38A0}" destId="{3E0BFAF4-7B77-4946-B1E4-4263B9C1BE07}" srcOrd="0" destOrd="0" presId="urn:microsoft.com/office/officeart/2005/8/layout/list1"/>
    <dgm:cxn modelId="{BEEF669E-B5C9-48DC-A442-CFEC0F07FEA8}" type="presOf" srcId="{B653022F-AB1E-4F68-BB59-CFDBF1AAC942}" destId="{BD8C96B9-59B0-4A65-8262-09919A60C46C}" srcOrd="0" destOrd="0" presId="urn:microsoft.com/office/officeart/2005/8/layout/list1"/>
    <dgm:cxn modelId="{4B9BF802-9C6B-4F60-B417-F5E62F76AB48}" srcId="{AA81346A-C053-4D06-9CE8-C32217CE38A0}" destId="{64C4754A-C7B9-4014-95FD-26218C93D3D8}" srcOrd="2" destOrd="0" parTransId="{FCE65E05-4A1E-48D0-A528-18707B73C45A}" sibTransId="{373C14F4-7235-4391-97B5-8D30CBC105EB}"/>
    <dgm:cxn modelId="{D682A319-0E25-409F-B402-649745A1F0A9}" type="presParOf" srcId="{3E0BFAF4-7B77-4946-B1E4-4263B9C1BE07}" destId="{7C11E4E0-6A09-4DE1-B2F2-99738F3FB880}" srcOrd="0" destOrd="0" presId="urn:microsoft.com/office/officeart/2005/8/layout/list1"/>
    <dgm:cxn modelId="{E0448482-418A-444B-83C7-85E2833BCF03}" type="presParOf" srcId="{7C11E4E0-6A09-4DE1-B2F2-99738F3FB880}" destId="{BD8C96B9-59B0-4A65-8262-09919A60C46C}" srcOrd="0" destOrd="0" presId="urn:microsoft.com/office/officeart/2005/8/layout/list1"/>
    <dgm:cxn modelId="{7C27D00E-96A0-48AF-9F27-F0989B28D288}" type="presParOf" srcId="{7C11E4E0-6A09-4DE1-B2F2-99738F3FB880}" destId="{AD6772AE-958C-4B01-B51E-83E129D62997}" srcOrd="1" destOrd="0" presId="urn:microsoft.com/office/officeart/2005/8/layout/list1"/>
    <dgm:cxn modelId="{8D285837-AC8A-46E1-B355-155747EEAFC3}" type="presParOf" srcId="{3E0BFAF4-7B77-4946-B1E4-4263B9C1BE07}" destId="{F2083A83-77B4-4F41-A25F-74A38026C07F}" srcOrd="1" destOrd="0" presId="urn:microsoft.com/office/officeart/2005/8/layout/list1"/>
    <dgm:cxn modelId="{E5576EE7-5F75-4DDD-9635-D244EC3CB4FD}" type="presParOf" srcId="{3E0BFAF4-7B77-4946-B1E4-4263B9C1BE07}" destId="{11E4A4D5-186E-4EDB-9E21-7C4CD7DE0CAA}" srcOrd="2" destOrd="0" presId="urn:microsoft.com/office/officeart/2005/8/layout/list1"/>
    <dgm:cxn modelId="{152BD4DE-6E9F-41BD-9D9C-DC97FC7506AB}" type="presParOf" srcId="{3E0BFAF4-7B77-4946-B1E4-4263B9C1BE07}" destId="{3FAD0BEB-8E14-4AB0-9FD2-02E534468B24}" srcOrd="3" destOrd="0" presId="urn:microsoft.com/office/officeart/2005/8/layout/list1"/>
    <dgm:cxn modelId="{32E42E4D-0841-4761-BC8D-297CE32EE98E}" type="presParOf" srcId="{3E0BFAF4-7B77-4946-B1E4-4263B9C1BE07}" destId="{0E1CD958-5755-4958-B78E-E34B86719AC2}" srcOrd="4" destOrd="0" presId="urn:microsoft.com/office/officeart/2005/8/layout/list1"/>
    <dgm:cxn modelId="{483D09D3-C7B8-4934-AF7C-BBCD3B3EDD30}" type="presParOf" srcId="{0E1CD958-5755-4958-B78E-E34B86719AC2}" destId="{DED51B68-FA85-43B7-B84F-C104B349B2E6}" srcOrd="0" destOrd="0" presId="urn:microsoft.com/office/officeart/2005/8/layout/list1"/>
    <dgm:cxn modelId="{9FCB6A94-6198-4FF7-A2E6-375D858DC7ED}" type="presParOf" srcId="{0E1CD958-5755-4958-B78E-E34B86719AC2}" destId="{9904F681-F778-43A7-86C1-4EE518398A59}" srcOrd="1" destOrd="0" presId="urn:microsoft.com/office/officeart/2005/8/layout/list1"/>
    <dgm:cxn modelId="{088A2FD9-0CC8-423A-990A-23ED53E4E7C1}" type="presParOf" srcId="{3E0BFAF4-7B77-4946-B1E4-4263B9C1BE07}" destId="{C1CB366E-FEC6-4005-9851-76C3B46AB8DF}" srcOrd="5" destOrd="0" presId="urn:microsoft.com/office/officeart/2005/8/layout/list1"/>
    <dgm:cxn modelId="{8F720FF2-2AC7-493B-9009-72D353932064}" type="presParOf" srcId="{3E0BFAF4-7B77-4946-B1E4-4263B9C1BE07}" destId="{7EFB9266-CBBE-4AC8-84DA-EE9F45867DE7}" srcOrd="6" destOrd="0" presId="urn:microsoft.com/office/officeart/2005/8/layout/list1"/>
    <dgm:cxn modelId="{B336136C-BA9E-4A01-8C08-9713DFDD9136}" type="presParOf" srcId="{3E0BFAF4-7B77-4946-B1E4-4263B9C1BE07}" destId="{E19A1DAF-07BE-4030-8E5A-6D77CEE5AE83}" srcOrd="7" destOrd="0" presId="urn:microsoft.com/office/officeart/2005/8/layout/list1"/>
    <dgm:cxn modelId="{09D66049-E741-4430-8985-77BD3981561A}" type="presParOf" srcId="{3E0BFAF4-7B77-4946-B1E4-4263B9C1BE07}" destId="{E4443EBF-0EFE-4425-8329-7CCE433EA4EF}" srcOrd="8" destOrd="0" presId="urn:microsoft.com/office/officeart/2005/8/layout/list1"/>
    <dgm:cxn modelId="{A82E6738-308B-4A36-9530-38A08F3FE85E}" type="presParOf" srcId="{E4443EBF-0EFE-4425-8329-7CCE433EA4EF}" destId="{994D2039-156B-4B60-905A-3F33FEF3ECF4}" srcOrd="0" destOrd="0" presId="urn:microsoft.com/office/officeart/2005/8/layout/list1"/>
    <dgm:cxn modelId="{B9F50DFE-E374-4155-80AA-3185DF65B09A}" type="presParOf" srcId="{E4443EBF-0EFE-4425-8329-7CCE433EA4EF}" destId="{635D8DEC-14AE-44D3-906D-AEB0CEA536BD}" srcOrd="1" destOrd="0" presId="urn:microsoft.com/office/officeart/2005/8/layout/list1"/>
    <dgm:cxn modelId="{0CD1CFF8-F078-4260-9520-D35BAA684AE7}" type="presParOf" srcId="{3E0BFAF4-7B77-4946-B1E4-4263B9C1BE07}" destId="{00827123-432B-477D-A52A-C4F207CEB1B8}" srcOrd="9" destOrd="0" presId="urn:microsoft.com/office/officeart/2005/8/layout/list1"/>
    <dgm:cxn modelId="{54FD5F72-C21B-4B11-9576-2C614D004BB5}" type="presParOf" srcId="{3E0BFAF4-7B77-4946-B1E4-4263B9C1BE07}" destId="{D9C109A6-5C2F-45DD-8DA0-A1475E31759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F476AB3-BD45-4294-A657-2729934D3D17}" type="doc">
      <dgm:prSet loTypeId="urn:microsoft.com/office/officeart/2005/8/layout/vList3#1" loCatId="list" qsTypeId="urn:microsoft.com/office/officeart/2005/8/quickstyle/simple4" qsCatId="simple" csTypeId="urn:microsoft.com/office/officeart/2005/8/colors/colorful5" csCatId="colorful" phldr="1"/>
      <dgm:spPr/>
    </dgm:pt>
    <dgm:pt modelId="{EF68F680-3D1C-4F01-B028-94B7247F8D5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Georgia" panose="02040502050405020303" pitchFamily="18" charset="0"/>
            </a:rPr>
            <a:t>Личностно-социальная</a:t>
          </a:r>
        </a:p>
        <a:p>
          <a:r>
            <a:rPr lang="ru-RU" sz="1800" dirty="0" smtClean="0">
              <a:solidFill>
                <a:schemeClr val="tx1"/>
              </a:solidFill>
            </a:rPr>
            <a:t>(Готов к общению и взаимодействию-как со взрослыми, так и со сверстниками) </a:t>
          </a:r>
          <a:endParaRPr lang="ru-RU" sz="1800" dirty="0">
            <a:solidFill>
              <a:schemeClr val="tx1"/>
            </a:solidFill>
          </a:endParaRPr>
        </a:p>
      </dgm:t>
    </dgm:pt>
    <dgm:pt modelId="{31415640-7DFE-43F3-960B-A36108B7B492}" type="parTrans" cxnId="{2AE3CFC4-8A64-47FF-93B0-FDD23915CD9C}">
      <dgm:prSet/>
      <dgm:spPr/>
      <dgm:t>
        <a:bodyPr/>
        <a:lstStyle/>
        <a:p>
          <a:endParaRPr lang="ru-RU"/>
        </a:p>
      </dgm:t>
    </dgm:pt>
    <dgm:pt modelId="{6ECBEA9B-B9B2-4B72-83DC-25942FD87978}" type="sibTrans" cxnId="{2AE3CFC4-8A64-47FF-93B0-FDD23915CD9C}">
      <dgm:prSet/>
      <dgm:spPr/>
      <dgm:t>
        <a:bodyPr/>
        <a:lstStyle/>
        <a:p>
          <a:endParaRPr lang="ru-RU"/>
        </a:p>
      </dgm:t>
    </dgm:pt>
    <dgm:pt modelId="{085BCFCA-1A26-4DD3-A576-8623D80B1C74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Georgia" panose="02040502050405020303" pitchFamily="18" charset="0"/>
            </a:rPr>
            <a:t>Эмоционально-волевая</a:t>
          </a:r>
        </a:p>
        <a:p>
          <a:r>
            <a:rPr lang="ru-RU" sz="1800" b="0" dirty="0" smtClean="0">
              <a:solidFill>
                <a:schemeClr val="tx1"/>
              </a:solidFill>
              <a:latin typeface="Georgia" panose="02040502050405020303" pitchFamily="18" charset="0"/>
            </a:rPr>
            <a:t>(Умеет контролировать эмоции и поведение)</a:t>
          </a:r>
          <a:endParaRPr lang="ru-RU" sz="1800" b="0" dirty="0">
            <a:solidFill>
              <a:schemeClr val="tx1"/>
            </a:solidFill>
            <a:latin typeface="Georgia" panose="02040502050405020303" pitchFamily="18" charset="0"/>
          </a:endParaRPr>
        </a:p>
      </dgm:t>
    </dgm:pt>
    <dgm:pt modelId="{4812C9AF-77D4-4606-BD03-83E26BE8B0FE}" type="parTrans" cxnId="{80107C42-029C-448E-B8A6-8C4D610DD0F8}">
      <dgm:prSet/>
      <dgm:spPr/>
      <dgm:t>
        <a:bodyPr/>
        <a:lstStyle/>
        <a:p>
          <a:endParaRPr lang="ru-RU"/>
        </a:p>
      </dgm:t>
    </dgm:pt>
    <dgm:pt modelId="{6D5181E5-4F55-4B9E-9F44-954C8AE59433}" type="sibTrans" cxnId="{80107C42-029C-448E-B8A6-8C4D610DD0F8}">
      <dgm:prSet/>
      <dgm:spPr/>
      <dgm:t>
        <a:bodyPr/>
        <a:lstStyle/>
        <a:p>
          <a:endParaRPr lang="ru-RU"/>
        </a:p>
      </dgm:t>
    </dgm:pt>
    <dgm:pt modelId="{4E2D76F5-B123-4000-9C84-DC0A2EAEEAA7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Georgia" panose="02040502050405020303" pitchFamily="18" charset="0"/>
            </a:rPr>
            <a:t>Интеллектуальная</a:t>
          </a:r>
        </a:p>
        <a:p>
          <a:r>
            <a:rPr lang="ru-RU" sz="1800" b="0" dirty="0" smtClean="0">
              <a:solidFill>
                <a:schemeClr val="tx1"/>
              </a:solidFill>
              <a:latin typeface="Georgia" panose="02040502050405020303" pitchFamily="18" charset="0"/>
            </a:rPr>
            <a:t>(Это наличие определенного кругозора, запаса знаний о живой и неживой природе, общественной жизни) </a:t>
          </a:r>
          <a:endParaRPr lang="ru-RU" sz="1800" b="0" dirty="0">
            <a:solidFill>
              <a:schemeClr val="tx1"/>
            </a:solidFill>
            <a:latin typeface="Georgia" panose="02040502050405020303" pitchFamily="18" charset="0"/>
          </a:endParaRPr>
        </a:p>
      </dgm:t>
    </dgm:pt>
    <dgm:pt modelId="{86FB9636-35CD-49AA-BE4C-4DF81EEA4BBB}" type="parTrans" cxnId="{D3E617BB-5BB7-4980-AA24-9F04F448351E}">
      <dgm:prSet/>
      <dgm:spPr/>
      <dgm:t>
        <a:bodyPr/>
        <a:lstStyle/>
        <a:p>
          <a:endParaRPr lang="ru-RU"/>
        </a:p>
      </dgm:t>
    </dgm:pt>
    <dgm:pt modelId="{038A45B1-8B07-47E0-BD33-B101E9D9D108}" type="sibTrans" cxnId="{D3E617BB-5BB7-4980-AA24-9F04F448351E}">
      <dgm:prSet/>
      <dgm:spPr/>
      <dgm:t>
        <a:bodyPr/>
        <a:lstStyle/>
        <a:p>
          <a:endParaRPr lang="ru-RU"/>
        </a:p>
      </dgm:t>
    </dgm:pt>
    <dgm:pt modelId="{F265CABC-F1B2-4866-963B-D1C57D5A3A82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Georgia" panose="02040502050405020303" pitchFamily="18" charset="0"/>
            </a:rPr>
            <a:t>Мотивационная</a:t>
          </a:r>
        </a:p>
        <a:p>
          <a:r>
            <a:rPr lang="ru-RU" sz="1800" b="0" dirty="0" smtClean="0">
              <a:solidFill>
                <a:schemeClr val="tx1"/>
              </a:solidFill>
              <a:latin typeface="Georgia" panose="02040502050405020303" pitchFamily="18" charset="0"/>
            </a:rPr>
            <a:t>(Желание идти в школу, вызванное адекватными причинами-учебными мотивами) </a:t>
          </a:r>
          <a:endParaRPr lang="ru-RU" sz="1800" b="0" dirty="0">
            <a:solidFill>
              <a:schemeClr val="tx1"/>
            </a:solidFill>
            <a:latin typeface="Georgia" panose="02040502050405020303" pitchFamily="18" charset="0"/>
          </a:endParaRPr>
        </a:p>
      </dgm:t>
    </dgm:pt>
    <dgm:pt modelId="{798BB677-8E65-477C-A3A2-36383DCFCB96}" type="parTrans" cxnId="{1D7BE484-26B7-4D61-8F2F-07D3F00D760D}">
      <dgm:prSet/>
      <dgm:spPr/>
      <dgm:t>
        <a:bodyPr/>
        <a:lstStyle/>
        <a:p>
          <a:endParaRPr lang="ru-RU"/>
        </a:p>
      </dgm:t>
    </dgm:pt>
    <dgm:pt modelId="{7CD6E142-D693-4043-85E0-D9D6CDF63C70}" type="sibTrans" cxnId="{1D7BE484-26B7-4D61-8F2F-07D3F00D760D}">
      <dgm:prSet/>
      <dgm:spPr/>
      <dgm:t>
        <a:bodyPr/>
        <a:lstStyle/>
        <a:p>
          <a:endParaRPr lang="ru-RU"/>
        </a:p>
      </dgm:t>
    </dgm:pt>
    <dgm:pt modelId="{D3E30DCB-CA15-4960-80B8-F7C7EEBAC575}" type="pres">
      <dgm:prSet presAssocID="{7F476AB3-BD45-4294-A657-2729934D3D17}" presName="linearFlow" presStyleCnt="0">
        <dgm:presLayoutVars>
          <dgm:dir/>
          <dgm:resizeHandles val="exact"/>
        </dgm:presLayoutVars>
      </dgm:prSet>
      <dgm:spPr/>
    </dgm:pt>
    <dgm:pt modelId="{FEB3528C-84B2-40F7-9294-952D924A07EC}" type="pres">
      <dgm:prSet presAssocID="{EF68F680-3D1C-4F01-B028-94B7247F8D55}" presName="composite" presStyleCnt="0"/>
      <dgm:spPr/>
    </dgm:pt>
    <dgm:pt modelId="{E14C16A7-E2A2-49EA-A67C-A273A1107D31}" type="pres">
      <dgm:prSet presAssocID="{EF68F680-3D1C-4F01-B028-94B7247F8D55}" presName="imgShp" presStyleLbl="fgImgPlace1" presStyleIdx="0" presStyleCnt="4"/>
      <dgm:spPr/>
    </dgm:pt>
    <dgm:pt modelId="{24B66A41-7CE8-4EA5-A5E7-19E3E997B110}" type="pres">
      <dgm:prSet presAssocID="{EF68F680-3D1C-4F01-B028-94B7247F8D55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D2C562-5D0E-48D7-974E-7189598D9062}" type="pres">
      <dgm:prSet presAssocID="{6ECBEA9B-B9B2-4B72-83DC-25942FD87978}" presName="spacing" presStyleCnt="0"/>
      <dgm:spPr/>
    </dgm:pt>
    <dgm:pt modelId="{EE322CC7-593B-45D0-87A8-0494EA0CC213}" type="pres">
      <dgm:prSet presAssocID="{085BCFCA-1A26-4DD3-A576-8623D80B1C74}" presName="composite" presStyleCnt="0"/>
      <dgm:spPr/>
    </dgm:pt>
    <dgm:pt modelId="{6438FA2C-8B7E-4F10-B149-65BF9EE0BB34}" type="pres">
      <dgm:prSet presAssocID="{085BCFCA-1A26-4DD3-A576-8623D80B1C74}" presName="imgShp" presStyleLbl="fgImgPlace1" presStyleIdx="1" presStyleCnt="4"/>
      <dgm:spPr/>
    </dgm:pt>
    <dgm:pt modelId="{38D70567-4193-462E-AD84-6C9D4D090B27}" type="pres">
      <dgm:prSet presAssocID="{085BCFCA-1A26-4DD3-A576-8623D80B1C74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AB9036-BE77-4F0C-8FA8-04E9C13891E5}" type="pres">
      <dgm:prSet presAssocID="{6D5181E5-4F55-4B9E-9F44-954C8AE59433}" presName="spacing" presStyleCnt="0"/>
      <dgm:spPr/>
    </dgm:pt>
    <dgm:pt modelId="{3FC74FEF-CD4B-45B4-BCA3-DAC8AB58A740}" type="pres">
      <dgm:prSet presAssocID="{4E2D76F5-B123-4000-9C84-DC0A2EAEEAA7}" presName="composite" presStyleCnt="0"/>
      <dgm:spPr/>
    </dgm:pt>
    <dgm:pt modelId="{36726D3E-4134-489F-9B6E-896C16CDFF82}" type="pres">
      <dgm:prSet presAssocID="{4E2D76F5-B123-4000-9C84-DC0A2EAEEAA7}" presName="imgShp" presStyleLbl="fgImgPlace1" presStyleIdx="2" presStyleCnt="4"/>
      <dgm:spPr/>
    </dgm:pt>
    <dgm:pt modelId="{A3B26DA0-2069-483B-AAD6-147C20E41E6F}" type="pres">
      <dgm:prSet presAssocID="{4E2D76F5-B123-4000-9C84-DC0A2EAEEAA7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D19F8B-1BCD-48C5-8027-15A908F3A0C7}" type="pres">
      <dgm:prSet presAssocID="{038A45B1-8B07-47E0-BD33-B101E9D9D108}" presName="spacing" presStyleCnt="0"/>
      <dgm:spPr/>
    </dgm:pt>
    <dgm:pt modelId="{9B95B63E-7F52-44B8-85C5-19D884FB9AAF}" type="pres">
      <dgm:prSet presAssocID="{F265CABC-F1B2-4866-963B-D1C57D5A3A82}" presName="composite" presStyleCnt="0"/>
      <dgm:spPr/>
    </dgm:pt>
    <dgm:pt modelId="{1DCFD7E8-522E-4165-AE2B-615BF2CCFBD1}" type="pres">
      <dgm:prSet presAssocID="{F265CABC-F1B2-4866-963B-D1C57D5A3A82}" presName="imgShp" presStyleLbl="fgImgPlace1" presStyleIdx="3" presStyleCnt="4"/>
      <dgm:spPr/>
    </dgm:pt>
    <dgm:pt modelId="{17B4A75E-1BC7-4518-8281-6ED457D7B86F}" type="pres">
      <dgm:prSet presAssocID="{F265CABC-F1B2-4866-963B-D1C57D5A3A82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1BE50DC-0B4A-44A4-9EF8-279828BFF192}" type="presOf" srcId="{7F476AB3-BD45-4294-A657-2729934D3D17}" destId="{D3E30DCB-CA15-4960-80B8-F7C7EEBAC575}" srcOrd="0" destOrd="0" presId="urn:microsoft.com/office/officeart/2005/8/layout/vList3#1"/>
    <dgm:cxn modelId="{C170B7E9-D415-4752-9704-413544B85A34}" type="presOf" srcId="{4E2D76F5-B123-4000-9C84-DC0A2EAEEAA7}" destId="{A3B26DA0-2069-483B-AAD6-147C20E41E6F}" srcOrd="0" destOrd="0" presId="urn:microsoft.com/office/officeart/2005/8/layout/vList3#1"/>
    <dgm:cxn modelId="{8601FABB-5432-4186-8C04-85F2D4D5B325}" type="presOf" srcId="{EF68F680-3D1C-4F01-B028-94B7247F8D55}" destId="{24B66A41-7CE8-4EA5-A5E7-19E3E997B110}" srcOrd="0" destOrd="0" presId="urn:microsoft.com/office/officeart/2005/8/layout/vList3#1"/>
    <dgm:cxn modelId="{1525FD09-AD4E-4F34-A441-04D5A0775F7F}" type="presOf" srcId="{F265CABC-F1B2-4866-963B-D1C57D5A3A82}" destId="{17B4A75E-1BC7-4518-8281-6ED457D7B86F}" srcOrd="0" destOrd="0" presId="urn:microsoft.com/office/officeart/2005/8/layout/vList3#1"/>
    <dgm:cxn modelId="{80107C42-029C-448E-B8A6-8C4D610DD0F8}" srcId="{7F476AB3-BD45-4294-A657-2729934D3D17}" destId="{085BCFCA-1A26-4DD3-A576-8623D80B1C74}" srcOrd="1" destOrd="0" parTransId="{4812C9AF-77D4-4606-BD03-83E26BE8B0FE}" sibTransId="{6D5181E5-4F55-4B9E-9F44-954C8AE59433}"/>
    <dgm:cxn modelId="{2AE3CFC4-8A64-47FF-93B0-FDD23915CD9C}" srcId="{7F476AB3-BD45-4294-A657-2729934D3D17}" destId="{EF68F680-3D1C-4F01-B028-94B7247F8D55}" srcOrd="0" destOrd="0" parTransId="{31415640-7DFE-43F3-960B-A36108B7B492}" sibTransId="{6ECBEA9B-B9B2-4B72-83DC-25942FD87978}"/>
    <dgm:cxn modelId="{1D7BE484-26B7-4D61-8F2F-07D3F00D760D}" srcId="{7F476AB3-BD45-4294-A657-2729934D3D17}" destId="{F265CABC-F1B2-4866-963B-D1C57D5A3A82}" srcOrd="3" destOrd="0" parTransId="{798BB677-8E65-477C-A3A2-36383DCFCB96}" sibTransId="{7CD6E142-D693-4043-85E0-D9D6CDF63C70}"/>
    <dgm:cxn modelId="{D3E617BB-5BB7-4980-AA24-9F04F448351E}" srcId="{7F476AB3-BD45-4294-A657-2729934D3D17}" destId="{4E2D76F5-B123-4000-9C84-DC0A2EAEEAA7}" srcOrd="2" destOrd="0" parTransId="{86FB9636-35CD-49AA-BE4C-4DF81EEA4BBB}" sibTransId="{038A45B1-8B07-47E0-BD33-B101E9D9D108}"/>
    <dgm:cxn modelId="{5F0DAEF5-0CFB-4900-8E95-C6B32FE55F53}" type="presOf" srcId="{085BCFCA-1A26-4DD3-A576-8623D80B1C74}" destId="{38D70567-4193-462E-AD84-6C9D4D090B27}" srcOrd="0" destOrd="0" presId="urn:microsoft.com/office/officeart/2005/8/layout/vList3#1"/>
    <dgm:cxn modelId="{77BA0DC8-9276-4ADD-BE2F-F24A9676189A}" type="presParOf" srcId="{D3E30DCB-CA15-4960-80B8-F7C7EEBAC575}" destId="{FEB3528C-84B2-40F7-9294-952D924A07EC}" srcOrd="0" destOrd="0" presId="urn:microsoft.com/office/officeart/2005/8/layout/vList3#1"/>
    <dgm:cxn modelId="{9674DF9F-DC21-40F9-BB71-901044E08D0B}" type="presParOf" srcId="{FEB3528C-84B2-40F7-9294-952D924A07EC}" destId="{E14C16A7-E2A2-49EA-A67C-A273A1107D31}" srcOrd="0" destOrd="0" presId="urn:microsoft.com/office/officeart/2005/8/layout/vList3#1"/>
    <dgm:cxn modelId="{8DE0F673-6AA1-48EC-ABBF-FC4F7F15308F}" type="presParOf" srcId="{FEB3528C-84B2-40F7-9294-952D924A07EC}" destId="{24B66A41-7CE8-4EA5-A5E7-19E3E997B110}" srcOrd="1" destOrd="0" presId="urn:microsoft.com/office/officeart/2005/8/layout/vList3#1"/>
    <dgm:cxn modelId="{78AE49BD-92D8-4E44-8D2E-447D59F31095}" type="presParOf" srcId="{D3E30DCB-CA15-4960-80B8-F7C7EEBAC575}" destId="{4FD2C562-5D0E-48D7-974E-7189598D9062}" srcOrd="1" destOrd="0" presId="urn:microsoft.com/office/officeart/2005/8/layout/vList3#1"/>
    <dgm:cxn modelId="{1FD1119F-F8BB-4DC8-9259-79C5206A6F4F}" type="presParOf" srcId="{D3E30DCB-CA15-4960-80B8-F7C7EEBAC575}" destId="{EE322CC7-593B-45D0-87A8-0494EA0CC213}" srcOrd="2" destOrd="0" presId="urn:microsoft.com/office/officeart/2005/8/layout/vList3#1"/>
    <dgm:cxn modelId="{3A0443F3-4F7F-454C-B557-27457A518DEF}" type="presParOf" srcId="{EE322CC7-593B-45D0-87A8-0494EA0CC213}" destId="{6438FA2C-8B7E-4F10-B149-65BF9EE0BB34}" srcOrd="0" destOrd="0" presId="urn:microsoft.com/office/officeart/2005/8/layout/vList3#1"/>
    <dgm:cxn modelId="{BC5BA5A4-3983-4A34-A547-35075B952BA0}" type="presParOf" srcId="{EE322CC7-593B-45D0-87A8-0494EA0CC213}" destId="{38D70567-4193-462E-AD84-6C9D4D090B27}" srcOrd="1" destOrd="0" presId="urn:microsoft.com/office/officeart/2005/8/layout/vList3#1"/>
    <dgm:cxn modelId="{F1A8B40B-7FD6-43D8-B0C5-283B352214EB}" type="presParOf" srcId="{D3E30DCB-CA15-4960-80B8-F7C7EEBAC575}" destId="{50AB9036-BE77-4F0C-8FA8-04E9C13891E5}" srcOrd="3" destOrd="0" presId="urn:microsoft.com/office/officeart/2005/8/layout/vList3#1"/>
    <dgm:cxn modelId="{26EC8C9D-649C-4BEA-8C7B-D44531F6A358}" type="presParOf" srcId="{D3E30DCB-CA15-4960-80B8-F7C7EEBAC575}" destId="{3FC74FEF-CD4B-45B4-BCA3-DAC8AB58A740}" srcOrd="4" destOrd="0" presId="urn:microsoft.com/office/officeart/2005/8/layout/vList3#1"/>
    <dgm:cxn modelId="{F51B727C-F482-4E87-BD1A-FC6C470D9CB1}" type="presParOf" srcId="{3FC74FEF-CD4B-45B4-BCA3-DAC8AB58A740}" destId="{36726D3E-4134-489F-9B6E-896C16CDFF82}" srcOrd="0" destOrd="0" presId="urn:microsoft.com/office/officeart/2005/8/layout/vList3#1"/>
    <dgm:cxn modelId="{0D6DA69E-BFC8-4860-B164-DDFC70DF4A6D}" type="presParOf" srcId="{3FC74FEF-CD4B-45B4-BCA3-DAC8AB58A740}" destId="{A3B26DA0-2069-483B-AAD6-147C20E41E6F}" srcOrd="1" destOrd="0" presId="urn:microsoft.com/office/officeart/2005/8/layout/vList3#1"/>
    <dgm:cxn modelId="{2D89493A-DCFE-41BD-861F-1591B5C4840C}" type="presParOf" srcId="{D3E30DCB-CA15-4960-80B8-F7C7EEBAC575}" destId="{30D19F8B-1BCD-48C5-8027-15A908F3A0C7}" srcOrd="5" destOrd="0" presId="urn:microsoft.com/office/officeart/2005/8/layout/vList3#1"/>
    <dgm:cxn modelId="{26F29B57-B9B5-4B0C-BB70-9E4C6D236F0D}" type="presParOf" srcId="{D3E30DCB-CA15-4960-80B8-F7C7EEBAC575}" destId="{9B95B63E-7F52-44B8-85C5-19D884FB9AAF}" srcOrd="6" destOrd="0" presId="urn:microsoft.com/office/officeart/2005/8/layout/vList3#1"/>
    <dgm:cxn modelId="{C878FA0D-7BB7-4B80-A2DF-65DE93B01A49}" type="presParOf" srcId="{9B95B63E-7F52-44B8-85C5-19D884FB9AAF}" destId="{1DCFD7E8-522E-4165-AE2B-615BF2CCFBD1}" srcOrd="0" destOrd="0" presId="urn:microsoft.com/office/officeart/2005/8/layout/vList3#1"/>
    <dgm:cxn modelId="{439593B0-0D40-4508-96B4-B3B33ABAD985}" type="presParOf" srcId="{9B95B63E-7F52-44B8-85C5-19D884FB9AAF}" destId="{17B4A75E-1BC7-4518-8281-6ED457D7B86F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E4A4D5-186E-4EDB-9E21-7C4CD7DE0CAA}">
      <dsp:nvSpPr>
        <dsp:cNvPr id="0" name=""/>
        <dsp:cNvSpPr/>
      </dsp:nvSpPr>
      <dsp:spPr>
        <a:xfrm>
          <a:off x="0" y="295265"/>
          <a:ext cx="6758006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6772AE-958C-4B01-B51E-83E129D62997}">
      <dsp:nvSpPr>
        <dsp:cNvPr id="0" name=""/>
        <dsp:cNvSpPr/>
      </dsp:nvSpPr>
      <dsp:spPr>
        <a:xfrm>
          <a:off x="337900" y="29585"/>
          <a:ext cx="4730604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8806" tIns="0" rIns="178806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>
            <a:solidFill>
              <a:srgbClr val="FF0000"/>
            </a:solidFill>
          </a:endParaRPr>
        </a:p>
      </dsp:txBody>
      <dsp:txXfrm>
        <a:off x="363839" y="55524"/>
        <a:ext cx="4678726" cy="479482"/>
      </dsp:txXfrm>
    </dsp:sp>
    <dsp:sp modelId="{7EFB9266-CBBE-4AC8-84DA-EE9F45867DE7}">
      <dsp:nvSpPr>
        <dsp:cNvPr id="0" name=""/>
        <dsp:cNvSpPr/>
      </dsp:nvSpPr>
      <dsp:spPr>
        <a:xfrm>
          <a:off x="0" y="1111745"/>
          <a:ext cx="6758006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04F681-F778-43A7-86C1-4EE518398A59}">
      <dsp:nvSpPr>
        <dsp:cNvPr id="0" name=""/>
        <dsp:cNvSpPr/>
      </dsp:nvSpPr>
      <dsp:spPr>
        <a:xfrm>
          <a:off x="337900" y="846065"/>
          <a:ext cx="4730604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8806" tIns="0" rIns="178806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363839" y="872004"/>
        <a:ext cx="4678726" cy="479482"/>
      </dsp:txXfrm>
    </dsp:sp>
    <dsp:sp modelId="{D9C109A6-5C2F-45DD-8DA0-A1475E31759D}">
      <dsp:nvSpPr>
        <dsp:cNvPr id="0" name=""/>
        <dsp:cNvSpPr/>
      </dsp:nvSpPr>
      <dsp:spPr>
        <a:xfrm>
          <a:off x="0" y="1928225"/>
          <a:ext cx="6758006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5D8DEC-14AE-44D3-906D-AEB0CEA536BD}">
      <dsp:nvSpPr>
        <dsp:cNvPr id="0" name=""/>
        <dsp:cNvSpPr/>
      </dsp:nvSpPr>
      <dsp:spPr>
        <a:xfrm>
          <a:off x="337900" y="1662545"/>
          <a:ext cx="4730604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8806" tIns="0" rIns="178806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363839" y="1688484"/>
        <a:ext cx="4678726" cy="4794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B66A41-7CE8-4EA5-A5E7-19E3E997B110}">
      <dsp:nvSpPr>
        <dsp:cNvPr id="0" name=""/>
        <dsp:cNvSpPr/>
      </dsp:nvSpPr>
      <dsp:spPr>
        <a:xfrm rot="10800000">
          <a:off x="2272586" y="731"/>
          <a:ext cx="8188390" cy="840388"/>
        </a:xfrm>
        <a:prstGeom prst="homePlat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70588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Georgia" panose="02040502050405020303" pitchFamily="18" charset="0"/>
            </a:rPr>
            <a:t>Личностно-социальная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(Готов к общению и взаимодействию-как со взрослыми, так и со сверстниками) </a:t>
          </a:r>
          <a:endParaRPr lang="ru-RU" sz="1800" kern="1200" dirty="0">
            <a:solidFill>
              <a:schemeClr val="tx1"/>
            </a:solidFill>
          </a:endParaRPr>
        </a:p>
      </dsp:txBody>
      <dsp:txXfrm rot="10800000">
        <a:off x="2482683" y="731"/>
        <a:ext cx="7978293" cy="840388"/>
      </dsp:txXfrm>
    </dsp:sp>
    <dsp:sp modelId="{E14C16A7-E2A2-49EA-A67C-A273A1107D31}">
      <dsp:nvSpPr>
        <dsp:cNvPr id="0" name=""/>
        <dsp:cNvSpPr/>
      </dsp:nvSpPr>
      <dsp:spPr>
        <a:xfrm>
          <a:off x="1852392" y="731"/>
          <a:ext cx="840388" cy="840388"/>
        </a:xfrm>
        <a:prstGeom prst="ellipse">
          <a:avLst/>
        </a:prstGeom>
        <a:solidFill>
          <a:schemeClr val="accent5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8D70567-4193-462E-AD84-6C9D4D090B27}">
      <dsp:nvSpPr>
        <dsp:cNvPr id="0" name=""/>
        <dsp:cNvSpPr/>
      </dsp:nvSpPr>
      <dsp:spPr>
        <a:xfrm rot="10800000">
          <a:off x="2272586" y="1051216"/>
          <a:ext cx="8188390" cy="840388"/>
        </a:xfrm>
        <a:prstGeom prst="homePlate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shade val="51000"/>
                <a:satMod val="130000"/>
              </a:schemeClr>
            </a:gs>
            <a:gs pos="80000">
              <a:schemeClr val="accent5">
                <a:hueOff val="-3311292"/>
                <a:satOff val="13270"/>
                <a:lumOff val="2876"/>
                <a:alphaOff val="0"/>
                <a:shade val="93000"/>
                <a:satMod val="13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70588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Georgia" panose="02040502050405020303" pitchFamily="18" charset="0"/>
            </a:rPr>
            <a:t>Эмоционально-волевая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kern="1200" dirty="0" smtClean="0">
              <a:solidFill>
                <a:schemeClr val="tx1"/>
              </a:solidFill>
              <a:latin typeface="Georgia" panose="02040502050405020303" pitchFamily="18" charset="0"/>
            </a:rPr>
            <a:t>(Умеет контролировать эмоции и поведение)</a:t>
          </a:r>
          <a:endParaRPr lang="ru-RU" sz="1800" b="0" kern="1200" dirty="0">
            <a:solidFill>
              <a:schemeClr val="tx1"/>
            </a:solidFill>
            <a:latin typeface="Georgia" panose="02040502050405020303" pitchFamily="18" charset="0"/>
          </a:endParaRPr>
        </a:p>
      </dsp:txBody>
      <dsp:txXfrm rot="10800000">
        <a:off x="2482683" y="1051216"/>
        <a:ext cx="7978293" cy="840388"/>
      </dsp:txXfrm>
    </dsp:sp>
    <dsp:sp modelId="{6438FA2C-8B7E-4F10-B149-65BF9EE0BB34}">
      <dsp:nvSpPr>
        <dsp:cNvPr id="0" name=""/>
        <dsp:cNvSpPr/>
      </dsp:nvSpPr>
      <dsp:spPr>
        <a:xfrm>
          <a:off x="1852392" y="1051216"/>
          <a:ext cx="840388" cy="840388"/>
        </a:xfrm>
        <a:prstGeom prst="ellipse">
          <a:avLst/>
        </a:prstGeom>
        <a:solidFill>
          <a:schemeClr val="accent5">
            <a:tint val="50000"/>
            <a:hueOff val="-3560789"/>
            <a:satOff val="15872"/>
            <a:lumOff val="1402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3B26DA0-2069-483B-AAD6-147C20E41E6F}">
      <dsp:nvSpPr>
        <dsp:cNvPr id="0" name=""/>
        <dsp:cNvSpPr/>
      </dsp:nvSpPr>
      <dsp:spPr>
        <a:xfrm rot="10800000">
          <a:off x="2272586" y="2101702"/>
          <a:ext cx="8188390" cy="840388"/>
        </a:xfrm>
        <a:prstGeom prst="homePlate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shade val="51000"/>
                <a:satMod val="130000"/>
              </a:schemeClr>
            </a:gs>
            <a:gs pos="80000">
              <a:schemeClr val="accent5">
                <a:hueOff val="-6622584"/>
                <a:satOff val="26541"/>
                <a:lumOff val="5752"/>
                <a:alphaOff val="0"/>
                <a:shade val="93000"/>
                <a:satMod val="13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70588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Georgia" panose="02040502050405020303" pitchFamily="18" charset="0"/>
            </a:rPr>
            <a:t>Интеллектуальная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kern="1200" dirty="0" smtClean="0">
              <a:solidFill>
                <a:schemeClr val="tx1"/>
              </a:solidFill>
              <a:latin typeface="Georgia" panose="02040502050405020303" pitchFamily="18" charset="0"/>
            </a:rPr>
            <a:t>(Это наличие определенного кругозора, запаса знаний о живой и неживой природе, общественной жизни) </a:t>
          </a:r>
          <a:endParaRPr lang="ru-RU" sz="1800" b="0" kern="1200" dirty="0">
            <a:solidFill>
              <a:schemeClr val="tx1"/>
            </a:solidFill>
            <a:latin typeface="Georgia" panose="02040502050405020303" pitchFamily="18" charset="0"/>
          </a:endParaRPr>
        </a:p>
      </dsp:txBody>
      <dsp:txXfrm rot="10800000">
        <a:off x="2482683" y="2101702"/>
        <a:ext cx="7978293" cy="840388"/>
      </dsp:txXfrm>
    </dsp:sp>
    <dsp:sp modelId="{36726D3E-4134-489F-9B6E-896C16CDFF82}">
      <dsp:nvSpPr>
        <dsp:cNvPr id="0" name=""/>
        <dsp:cNvSpPr/>
      </dsp:nvSpPr>
      <dsp:spPr>
        <a:xfrm>
          <a:off x="1852392" y="2101702"/>
          <a:ext cx="840388" cy="840388"/>
        </a:xfrm>
        <a:prstGeom prst="ellipse">
          <a:avLst/>
        </a:prstGeom>
        <a:solidFill>
          <a:schemeClr val="accent5">
            <a:tint val="50000"/>
            <a:hueOff val="-7121577"/>
            <a:satOff val="31745"/>
            <a:lumOff val="280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7B4A75E-1BC7-4518-8281-6ED457D7B86F}">
      <dsp:nvSpPr>
        <dsp:cNvPr id="0" name=""/>
        <dsp:cNvSpPr/>
      </dsp:nvSpPr>
      <dsp:spPr>
        <a:xfrm rot="10800000">
          <a:off x="2272586" y="3152187"/>
          <a:ext cx="8188390" cy="840388"/>
        </a:xfrm>
        <a:prstGeom prst="homePlate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70588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Georgia" panose="02040502050405020303" pitchFamily="18" charset="0"/>
            </a:rPr>
            <a:t>Мотивационная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kern="1200" dirty="0" smtClean="0">
              <a:solidFill>
                <a:schemeClr val="tx1"/>
              </a:solidFill>
              <a:latin typeface="Georgia" panose="02040502050405020303" pitchFamily="18" charset="0"/>
            </a:rPr>
            <a:t>(Желание идти в школу, вызванное адекватными причинами-учебными мотивами) </a:t>
          </a:r>
          <a:endParaRPr lang="ru-RU" sz="1800" b="0" kern="1200" dirty="0">
            <a:solidFill>
              <a:schemeClr val="tx1"/>
            </a:solidFill>
            <a:latin typeface="Georgia" panose="02040502050405020303" pitchFamily="18" charset="0"/>
          </a:endParaRPr>
        </a:p>
      </dsp:txBody>
      <dsp:txXfrm rot="10800000">
        <a:off x="2482683" y="3152187"/>
        <a:ext cx="7978293" cy="840388"/>
      </dsp:txXfrm>
    </dsp:sp>
    <dsp:sp modelId="{1DCFD7E8-522E-4165-AE2B-615BF2CCFBD1}">
      <dsp:nvSpPr>
        <dsp:cNvPr id="0" name=""/>
        <dsp:cNvSpPr/>
      </dsp:nvSpPr>
      <dsp:spPr>
        <a:xfrm>
          <a:off x="1852392" y="3152187"/>
          <a:ext cx="840388" cy="840388"/>
        </a:xfrm>
        <a:prstGeom prst="ellipse">
          <a:avLst/>
        </a:prstGeom>
        <a:solidFill>
          <a:schemeClr val="accent5">
            <a:tint val="50000"/>
            <a:hueOff val="-10682366"/>
            <a:satOff val="47617"/>
            <a:lumOff val="4207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3E29DC-38C7-41AB-93A3-33D19D900536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A4ACE7-6261-4984-B893-F9A8FDAC522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A4ACE7-6261-4984-B893-F9A8FDAC5222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0534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CE86-AC55-432A-95A3-2305AFB1FE28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51D34-3B8C-429A-B322-B06083E472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CE86-AC55-432A-95A3-2305AFB1FE28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51D34-3B8C-429A-B322-B06083E472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CE86-AC55-432A-95A3-2305AFB1FE28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51D34-3B8C-429A-B322-B06083E472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CE86-AC55-432A-95A3-2305AFB1FE28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51D34-3B8C-429A-B322-B06083E472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CE86-AC55-432A-95A3-2305AFB1FE28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51D34-3B8C-429A-B322-B06083E472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CE86-AC55-432A-95A3-2305AFB1FE28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51D34-3B8C-429A-B322-B06083E472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CE86-AC55-432A-95A3-2305AFB1FE28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51D34-3B8C-429A-B322-B06083E472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CE86-AC55-432A-95A3-2305AFB1FE28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51D34-3B8C-429A-B322-B06083E472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CE86-AC55-432A-95A3-2305AFB1FE28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51D34-3B8C-429A-B322-B06083E472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CE86-AC55-432A-95A3-2305AFB1FE28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51D34-3B8C-429A-B322-B06083E472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CE86-AC55-432A-95A3-2305AFB1FE28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51D34-3B8C-429A-B322-B06083E472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3CE86-AC55-432A-95A3-2305AFB1FE28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F51D34-3B8C-429A-B322-B06083E472B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2" name="Содержимое 11"/>
          <p:cNvGraphicFramePr>
            <a:graphicFrameLocks noGrp="1"/>
          </p:cNvGraphicFramePr>
          <p:nvPr>
            <p:ph idx="1"/>
          </p:nvPr>
        </p:nvGraphicFramePr>
        <p:xfrm>
          <a:off x="1785918" y="3500438"/>
          <a:ext cx="6758006" cy="2411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996568" y="1063695"/>
            <a:ext cx="63367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Georgia" panose="02040502050405020303" pitchFamily="18" charset="0"/>
              </a:rPr>
              <a:t>«Доброе начало, или как помочь первокласснику адаптироваться к школе»</a:t>
            </a:r>
            <a:endParaRPr lang="ru-RU" sz="2000" b="1" dirty="0">
              <a:latin typeface="Georgia" panose="02040502050405020303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39228" y="498004"/>
            <a:ext cx="50513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Georgia" panose="02040502050405020303" pitchFamily="18" charset="0"/>
              </a:rPr>
              <a:t>РОДИТЕЛЬСКОЕ СОБРАНИЕ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0840" y="2653072"/>
            <a:ext cx="409891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000000"/>
                </a:solidFill>
                <a:latin typeface="Georgia" panose="02040502050405020303" pitchFamily="18" charset="0"/>
                <a:ea typeface="Times New Roman" pitchFamily="18" charset="0"/>
                <a:cs typeface="Times New Roman" pitchFamily="18" charset="0"/>
              </a:rPr>
              <a:t>Адаптация к школе </a:t>
            </a:r>
            <a:r>
              <a:rPr lang="ru-RU" dirty="0" smtClean="0">
                <a:solidFill>
                  <a:srgbClr val="000000"/>
                </a:solidFill>
                <a:latin typeface="Georgia" panose="02040502050405020303" pitchFamily="18" charset="0"/>
                <a:ea typeface="Times New Roman" pitchFamily="18" charset="0"/>
                <a:cs typeface="Times New Roman" pitchFamily="18" charset="0"/>
              </a:rPr>
              <a:t>- это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  <a:ea typeface="Times New Roman" pitchFamily="18" charset="0"/>
                <a:cs typeface="Times New Roman" pitchFamily="18" charset="0"/>
              </a:rPr>
              <a:t> процесс привыкания к новым </a:t>
            </a:r>
            <a:endParaRPr lang="ru-RU" dirty="0" smtClean="0">
              <a:solidFill>
                <a:srgbClr val="000000"/>
              </a:solidFill>
              <a:latin typeface="Georgia" panose="02040502050405020303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Georgia" panose="02040502050405020303" pitchFamily="18" charset="0"/>
                <a:ea typeface="Times New Roman" pitchFamily="18" charset="0"/>
                <a:cs typeface="Times New Roman" pitchFamily="18" charset="0"/>
              </a:rPr>
              <a:t>школьным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  <a:ea typeface="Times New Roman" pitchFamily="18" charset="0"/>
                <a:cs typeface="Times New Roman" pitchFamily="18" charset="0"/>
              </a:rPr>
              <a:t> условиям, который     к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  <a:ea typeface="Times New Roman" pitchFamily="18" charset="0"/>
              </a:rPr>
              <a:t>аждый первоклассник переживает и осознает по-своему. </a:t>
            </a:r>
            <a:r>
              <a:rPr lang="ru-RU" dirty="0">
                <a:latin typeface="Georgia" panose="02040502050405020303" pitchFamily="18" charset="0"/>
              </a:rPr>
              <a:t>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45567" y="4593734"/>
            <a:ext cx="428241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atin typeface="Century" pitchFamily="18" charset="0"/>
                <a:ea typeface="Times New Roman" pitchFamily="18" charset="0"/>
              </a:rPr>
              <a:t>Психологическая готовность к школе</a:t>
            </a:r>
            <a:r>
              <a:rPr lang="ru-RU" dirty="0">
                <a:latin typeface="Century" pitchFamily="18" charset="0"/>
                <a:ea typeface="Times New Roman" pitchFamily="18" charset="0"/>
              </a:rPr>
              <a:t> </a:t>
            </a:r>
            <a:r>
              <a:rPr lang="ru-RU" b="1" dirty="0">
                <a:latin typeface="Century" pitchFamily="18" charset="0"/>
                <a:ea typeface="Times New Roman" pitchFamily="18" charset="0"/>
              </a:rPr>
              <a:t>(школьная зрелость) </a:t>
            </a:r>
            <a:r>
              <a:rPr lang="ru-RU" dirty="0">
                <a:latin typeface="Century" pitchFamily="18" charset="0"/>
                <a:ea typeface="Times New Roman" pitchFamily="18" charset="0"/>
              </a:rPr>
              <a:t>– это</a:t>
            </a:r>
            <a:r>
              <a:rPr lang="ru-RU" dirty="0">
                <a:solidFill>
                  <a:srgbClr val="FF0000"/>
                </a:solidFill>
                <a:latin typeface="Century" pitchFamily="18" charset="0"/>
                <a:ea typeface="Times New Roman" pitchFamily="18" charset="0"/>
              </a:rPr>
              <a:t> </a:t>
            </a:r>
            <a:r>
              <a:rPr lang="ru-RU" dirty="0">
                <a:latin typeface="Century" pitchFamily="18" charset="0"/>
                <a:ea typeface="Times New Roman" pitchFamily="18" charset="0"/>
              </a:rPr>
              <a:t>необходимый и достаточный уровень психического развития ребенка для начала освоения школьной учебной программы в условиях обучения в группе сверстников. </a:t>
            </a:r>
            <a:endParaRPr lang="ru-RU" sz="2400" dirty="0">
              <a:latin typeface="Century" pitchFamily="18" charset="0"/>
            </a:endParaRPr>
          </a:p>
        </p:txBody>
      </p:sp>
      <p:pic>
        <p:nvPicPr>
          <p:cNvPr id="15" name="Picture 6" descr="https://www.orientacionandujar.es/wp-content/uploads/2015/09/Asperger-Estrategias-pr%C3%A1cticas-para-clase-UNA-GU%C3%8DA-PARA-DOCENTES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80591" y="2856198"/>
            <a:ext cx="4649760" cy="3768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444521" y="677922"/>
            <a:ext cx="57961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Georgia" panose="02040502050405020303" pitchFamily="18" charset="0"/>
                <a:ea typeface="Times New Roman" pitchFamily="18" charset="0"/>
              </a:rPr>
              <a:t>Составляющие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Georgia" panose="02040502050405020303" pitchFamily="18" charset="0"/>
                <a:ea typeface="Times New Roman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Georgia" panose="02040502050405020303" pitchFamily="18" charset="0"/>
                <a:ea typeface="Times New Roman" pitchFamily="18" charset="0"/>
              </a:rPr>
              <a:t>психологической готовности:</a:t>
            </a:r>
          </a:p>
        </p:txBody>
      </p:sp>
      <p:graphicFrame>
        <p:nvGraphicFramePr>
          <p:cNvPr id="8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776083"/>
              </p:ext>
            </p:extLst>
          </p:nvPr>
        </p:nvGraphicFramePr>
        <p:xfrm>
          <a:off x="-1584686" y="2498774"/>
          <a:ext cx="12313369" cy="39933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3153103" y="1051664"/>
            <a:ext cx="4033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УРОВНИ АДАПТАЦИИ</a:t>
            </a:r>
            <a:endParaRPr lang="ru-RU" sz="24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/>
          <a:srcRect l="5805" t="7260" r="5805" b="5927"/>
          <a:stretch>
            <a:fillRect/>
          </a:stretch>
        </p:blipFill>
        <p:spPr bwMode="auto">
          <a:xfrm>
            <a:off x="49628" y="2571744"/>
            <a:ext cx="3046483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/>
          <a:srcRect l="5805" t="7260" r="5805" b="5927"/>
          <a:stretch>
            <a:fillRect/>
          </a:stretch>
        </p:blipFill>
        <p:spPr bwMode="auto">
          <a:xfrm>
            <a:off x="3037154" y="2571744"/>
            <a:ext cx="2978259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/>
          <a:srcRect l="5805" t="7260" r="5805" b="5927"/>
          <a:stretch>
            <a:fillRect/>
          </a:stretch>
        </p:blipFill>
        <p:spPr bwMode="auto">
          <a:xfrm>
            <a:off x="5975828" y="2568368"/>
            <a:ext cx="3056526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Прямоугольник 14"/>
          <p:cNvSpPr/>
          <p:nvPr/>
        </p:nvSpPr>
        <p:spPr>
          <a:xfrm>
            <a:off x="6041248" y="2902917"/>
            <a:ext cx="2928487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latin typeface="Georgia" panose="02040502050405020303" pitchFamily="18" charset="0"/>
              </a:rPr>
              <a:t>дети, у которых социально-психологическая адаптация</a:t>
            </a:r>
          </a:p>
          <a:p>
            <a:pPr algn="ctr"/>
            <a:r>
              <a:rPr lang="ru-RU" sz="1600" dirty="0" smtClean="0">
                <a:latin typeface="Georgia" panose="02040502050405020303" pitchFamily="18" charset="0"/>
              </a:rPr>
              <a:t>связана со значительными трудностями.  У них отмечаются негативные </a:t>
            </a:r>
          </a:p>
          <a:p>
            <a:pPr algn="ctr"/>
            <a:r>
              <a:rPr lang="ru-RU" sz="1600" dirty="0" smtClean="0">
                <a:latin typeface="Georgia" panose="02040502050405020303" pitchFamily="18" charset="0"/>
              </a:rPr>
              <a:t>формы поведения, резкое проявление отрицательных эмоций, они с большим </a:t>
            </a:r>
          </a:p>
          <a:p>
            <a:pPr algn="ctr"/>
            <a:r>
              <a:rPr lang="ru-RU" sz="1600" dirty="0" smtClean="0">
                <a:latin typeface="Georgia" panose="02040502050405020303" pitchFamily="18" charset="0"/>
              </a:rPr>
              <a:t>трудом усваивают учебные программы. Именно на таких детей чаще всего </a:t>
            </a:r>
          </a:p>
          <a:p>
            <a:pPr algn="ctr"/>
            <a:r>
              <a:rPr lang="ru-RU" sz="1600" dirty="0" smtClean="0">
                <a:latin typeface="Georgia" panose="02040502050405020303" pitchFamily="18" charset="0"/>
              </a:rPr>
              <a:t>жалуются учителя: они "мешают" работать в классе</a:t>
            </a:r>
            <a:r>
              <a:rPr lang="ru-RU" sz="1400" dirty="0" smtClean="0">
                <a:latin typeface="Century" pitchFamily="18" charset="0"/>
              </a:rPr>
              <a:t>.</a:t>
            </a:r>
            <a:endParaRPr lang="ru-RU" sz="1400" dirty="0">
              <a:latin typeface="Century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153103" y="2870355"/>
            <a:ext cx="282272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latin typeface="Georgia" panose="02040502050405020303" pitchFamily="18" charset="0"/>
              </a:rPr>
              <a:t>имеет более длительный период адаптации, период</a:t>
            </a:r>
          </a:p>
          <a:p>
            <a:pPr algn="ctr"/>
            <a:r>
              <a:rPr lang="ru-RU" sz="1600" dirty="0" smtClean="0">
                <a:latin typeface="Georgia" panose="02040502050405020303" pitchFamily="18" charset="0"/>
              </a:rPr>
              <a:t>несоответствия их поведения требованиям школы затягивается. </a:t>
            </a:r>
          </a:p>
          <a:p>
            <a:pPr algn="ctr"/>
            <a:r>
              <a:rPr lang="ru-RU" sz="1600" dirty="0" smtClean="0">
                <a:latin typeface="Georgia" panose="02040502050405020303" pitchFamily="18" charset="0"/>
              </a:rPr>
              <a:t>Дети не могут принять новую ситуацию обучения, общения с учителем, детьми. </a:t>
            </a:r>
          </a:p>
          <a:p>
            <a:pPr algn="ctr"/>
            <a:r>
              <a:rPr lang="ru-RU" sz="1600" dirty="0" smtClean="0">
                <a:latin typeface="Georgia" panose="02040502050405020303" pitchFamily="18" charset="0"/>
              </a:rPr>
              <a:t>Такие школьники могут играть на уроках, выяснять отношения с товарищем, </a:t>
            </a:r>
          </a:p>
          <a:p>
            <a:pPr algn="ctr"/>
            <a:r>
              <a:rPr lang="ru-RU" sz="1600" dirty="0" smtClean="0">
                <a:latin typeface="Georgia" panose="02040502050405020303" pitchFamily="18" charset="0"/>
              </a:rPr>
              <a:t>они не реагируют на замечания учителя.</a:t>
            </a:r>
            <a:endParaRPr lang="ru-RU" sz="1600" dirty="0">
              <a:latin typeface="Georgia" panose="02040502050405020303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91887" y="2870355"/>
            <a:ext cx="273981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Georgia" panose="02040502050405020303" pitchFamily="18" charset="0"/>
              </a:rPr>
              <a:t>адаптируется в течение</a:t>
            </a:r>
          </a:p>
          <a:p>
            <a:pPr algn="ctr"/>
            <a:r>
              <a:rPr lang="ru-RU" sz="1600" dirty="0" smtClean="0">
                <a:latin typeface="Georgia" panose="02040502050405020303" pitchFamily="18" charset="0"/>
              </a:rPr>
              <a:t>первых 2-х месяцев обучения. Эти дети быстро вливаются в коллектив, осваиваются в школе, приобретают новых друзей. У них почти всегда </a:t>
            </a:r>
          </a:p>
          <a:p>
            <a:pPr algn="ctr"/>
            <a:r>
              <a:rPr lang="ru-RU" sz="1600" dirty="0" smtClean="0">
                <a:latin typeface="Georgia" panose="02040502050405020303" pitchFamily="18" charset="0"/>
              </a:rPr>
              <a:t>хорошее настроение, они спокойны, доброжелательны, добросовестны и без видимого напряжения выполняют все требования учителя. </a:t>
            </a:r>
            <a:endParaRPr lang="ru-RU" sz="1600" dirty="0">
              <a:latin typeface="Georgia" panose="02040502050405020303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79273" y="2244226"/>
            <a:ext cx="2387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ПЕРВАЯ ГРУППА</a:t>
            </a:r>
            <a:endParaRPr lang="ru-RU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389502" y="2244226"/>
            <a:ext cx="23599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ВТОРАЯ ГРУППА</a:t>
            </a:r>
            <a:endParaRPr lang="ru-RU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345761" y="2237474"/>
            <a:ext cx="2316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ТРЕТЬЯ ГРУППА</a:t>
            </a:r>
            <a:endParaRPr lang="ru-RU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79512" y="2300120"/>
            <a:ext cx="83632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Задание для родителей:</a:t>
            </a:r>
          </a:p>
          <a:p>
            <a:r>
              <a:rPr lang="ru-RU" sz="2000" dirty="0" smtClean="0">
                <a:latin typeface="Georgia" panose="02040502050405020303" pitchFamily="18" charset="0"/>
              </a:rPr>
              <a:t>Выберите </a:t>
            </a:r>
            <a:r>
              <a:rPr lang="ru-RU" sz="2000" dirty="0">
                <a:latin typeface="Georgia" panose="02040502050405020303" pitchFamily="18" charset="0"/>
              </a:rPr>
              <a:t>свою разноцветную дугу и назовите это чувство. </a:t>
            </a:r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2627784" y="752451"/>
            <a:ext cx="5100028" cy="83099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Georgia" panose="02040502050405020303" pitchFamily="18" charset="0"/>
                <a:ea typeface="Times New Roman" pitchFamily="18" charset="0"/>
                <a:cs typeface="Times New Roman" pitchFamily="18" charset="0"/>
              </a:rPr>
              <a:t>Родительский практикум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Georgia" panose="02040502050405020303" pitchFamily="18" charset="0"/>
                <a:ea typeface="Times New Roman" pitchFamily="18" charset="0"/>
                <a:cs typeface="Times New Roman" pitchFamily="18" charset="0"/>
              </a:rPr>
              <a:t>в виде игры «Радуга чувств»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Georgia" panose="02040502050405020303" pitchFamily="18" charset="0"/>
            </a:endParaRPr>
          </a:p>
        </p:txBody>
      </p:sp>
      <p:pic>
        <p:nvPicPr>
          <p:cNvPr id="7" name="Picture 2" descr="https://www.artwall.ru/files/products/400_F_4316885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919" y="3099287"/>
            <a:ext cx="8983769" cy="3548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163966" y="2521764"/>
            <a:ext cx="43204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1. Поддержите 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в ребенке его стремление стать школьником. </a:t>
            </a:r>
            <a:endParaRPr lang="ru-RU" dirty="0" smtClean="0">
              <a:solidFill>
                <a:srgbClr val="000000"/>
              </a:solidFill>
              <a:latin typeface="Georgia" panose="02040502050405020303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2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. Обсудите с ребенком те правила и нормы, с которыми он встретился в школе. </a:t>
            </a:r>
            <a:endParaRPr lang="ru-RU" dirty="0" smtClean="0">
              <a:solidFill>
                <a:srgbClr val="000000"/>
              </a:solidFill>
              <a:latin typeface="Georgia" panose="02040502050405020303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3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. Ваш ребенок идет в школу, чтобы учиться. </a:t>
            </a:r>
            <a:endParaRPr lang="ru-RU" dirty="0">
              <a:latin typeface="Georgia" panose="02040502050405020303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4. Ребенок имеет право на ошибку, и ни в коем случае нельзя ругать его за то, что он делает что-то неправильно. Найдите решение вместе.</a:t>
            </a:r>
            <a:endParaRPr lang="ru-RU" dirty="0">
              <a:latin typeface="Georgia" panose="02040502050405020303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5. В каждой работе обязательно найдите, за что можно было бы его похвалить. </a:t>
            </a:r>
            <a:endParaRPr lang="ru-RU" dirty="0" smtClean="0">
              <a:solidFill>
                <a:srgbClr val="000000"/>
              </a:solidFill>
              <a:latin typeface="Georgia" panose="02040502050405020303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84328" y="637382"/>
            <a:ext cx="64316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Рекомендации педагога-психолога</a:t>
            </a:r>
            <a:endParaRPr lang="ru-RU" sz="2400" dirty="0">
              <a:solidFill>
                <a:srgbClr val="002060"/>
              </a:solidFill>
              <a:latin typeface="Georgia" panose="02040502050405020303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«Как помочь ребенку привыкнуть </a:t>
            </a:r>
            <a:endParaRPr lang="ru-RU" sz="2400" b="1" dirty="0" smtClean="0">
              <a:solidFill>
                <a:srgbClr val="002060"/>
              </a:solidFill>
              <a:latin typeface="Georgia" panose="02040502050405020303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к </a:t>
            </a:r>
            <a:r>
              <a:rPr lang="ru-RU" sz="2400" b="1" dirty="0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школе»</a:t>
            </a:r>
            <a:endParaRPr lang="ru-RU" sz="2400" dirty="0">
              <a:solidFill>
                <a:srgbClr val="002060"/>
              </a:solidFill>
              <a:latin typeface="Georgia" panose="02040502050405020303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Picture 10" descr="https://phonoteka.org/uploads/posts/2021-04/1619739542_32-phonoteka_org-p-detskii-fon-s-knizhkami-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84446" y="2509188"/>
            <a:ext cx="4495588" cy="401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56677" y="2204864"/>
            <a:ext cx="58326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6. Составьте вместе с ребёнком распорядок дня, следите за его соблюдением.</a:t>
            </a:r>
            <a:endParaRPr lang="ru-RU" dirty="0">
              <a:latin typeface="Georgia" panose="02040502050405020303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7. Не пропускайте трудности, возможные у ребенка на начальном этапе овладения учебными навыками. </a:t>
            </a: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8. Если вас что-то беспокоит в поведении ребенка или в его учебных делах, но вы не можете установить причину беспокойства - не стесняйтесь обращаться за советом и консультацией к учителю или школьному психологу.</a:t>
            </a:r>
            <a:endParaRPr lang="ru-RU" dirty="0">
              <a:latin typeface="Georgia" panose="02040502050405020303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9. С поступлением в школу в жизни вашего ребенка появится человек не менее авторитетный, чем вы. Это его школьный учитель. Уважайте мнение первоклассника о своем педагоге.</a:t>
            </a:r>
            <a:endParaRPr lang="ru-RU" dirty="0">
              <a:latin typeface="Georgia" panose="02040502050405020303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10. Поступление в школу не должно лишать ребенка многообразия, радостей, игр. </a:t>
            </a:r>
            <a:endParaRPr lang="ru-RU" dirty="0">
              <a:latin typeface="Georgia" panose="02040502050405020303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35696" y="610922"/>
            <a:ext cx="67687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Рекомендации педагога-психолога</a:t>
            </a:r>
            <a:endParaRPr lang="ru-RU" sz="2400" dirty="0">
              <a:solidFill>
                <a:srgbClr val="002060"/>
              </a:solidFill>
              <a:latin typeface="Georgia" panose="02040502050405020303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«Как помочь ребенку привыкнуть </a:t>
            </a:r>
            <a:endParaRPr lang="ru-RU" sz="2400" b="1" dirty="0" smtClean="0">
              <a:solidFill>
                <a:srgbClr val="002060"/>
              </a:solidFill>
              <a:latin typeface="Georgia" panose="02040502050405020303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к </a:t>
            </a:r>
            <a:r>
              <a:rPr lang="ru-RU" sz="2400" b="1" dirty="0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школе»</a:t>
            </a:r>
            <a:endParaRPr lang="ru-RU" sz="2400" dirty="0">
              <a:solidFill>
                <a:srgbClr val="002060"/>
              </a:solidFill>
              <a:latin typeface="Georgia" panose="02040502050405020303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4" descr="https://rused.ru/irk-mdou186/wp-content/uploads/sites/15/2021/04/kids-circle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17892" y="3012263"/>
            <a:ext cx="3202296" cy="2909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 descr="https://fsd.multiurok.ru/html/2018/09/17/s_5b9f69ea6a61e/951616_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5" y="2174466"/>
            <a:ext cx="5472608" cy="470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843808" y="548680"/>
            <a:ext cx="4608512" cy="128560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prstTxWarp prst="textDoubleWave1">
              <a:avLst/>
            </a:prstTxWarp>
            <a:spAutoFit/>
          </a:bodyPr>
          <a:lstStyle/>
          <a:p>
            <a:pPr algn="ctr"/>
            <a:r>
              <a:rPr lang="ru-RU" sz="5400" b="1" cap="none" spc="0" dirty="0" smtClean="0">
                <a:ln w="9525">
                  <a:solidFill>
                    <a:srgbClr val="00B0F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СПАСИБО </a:t>
            </a:r>
          </a:p>
          <a:p>
            <a:pPr algn="ctr"/>
            <a:r>
              <a:rPr lang="ru-RU" sz="5400" b="1" cap="none" spc="0" dirty="0" smtClean="0">
                <a:ln w="9525">
                  <a:solidFill>
                    <a:srgbClr val="00B0F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ЗА ВНИМАНИЕ!</a:t>
            </a:r>
            <a:endParaRPr lang="ru-RU" sz="5400" b="1" cap="none" spc="0" dirty="0">
              <a:ln w="9525">
                <a:solidFill>
                  <a:srgbClr val="00B0F0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434</Words>
  <Application>Microsoft Office PowerPoint</Application>
  <PresentationFormat>Экран (4:3)</PresentationFormat>
  <Paragraphs>55</Paragraphs>
  <Slides>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Психолог</dc:creator>
  <cp:lastModifiedBy>Психолог</cp:lastModifiedBy>
  <cp:revision>30</cp:revision>
  <dcterms:created xsi:type="dcterms:W3CDTF">2021-10-12T10:19:18Z</dcterms:created>
  <dcterms:modified xsi:type="dcterms:W3CDTF">2022-10-14T08:39:29Z</dcterms:modified>
</cp:coreProperties>
</file>