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ink/ink6.xml" ContentType="application/inkml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ink/ink3.xml" ContentType="application/inkml+xml"/>
  <Override PartName="/ppt/ink/ink4.xml" ContentType="application/inkml+xml"/>
  <Override PartName="/ppt/ink/ink5.xml" ContentType="application/inkml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78" r:id="rId3"/>
    <p:sldId id="275" r:id="rId4"/>
    <p:sldId id="276" r:id="rId5"/>
    <p:sldId id="277" r:id="rId6"/>
    <p:sldId id="279" r:id="rId7"/>
    <p:sldId id="260" r:id="rId8"/>
    <p:sldId id="261" r:id="rId9"/>
    <p:sldId id="273" r:id="rId10"/>
    <p:sldId id="274" r:id="rId11"/>
    <p:sldId id="262" r:id="rId12"/>
    <p:sldId id="263" r:id="rId13"/>
    <p:sldId id="264" r:id="rId14"/>
    <p:sldId id="265" r:id="rId15"/>
    <p:sldId id="271" r:id="rId16"/>
    <p:sldId id="266" r:id="rId17"/>
    <p:sldId id="267" r:id="rId18"/>
    <p:sldId id="272" r:id="rId19"/>
    <p:sldId id="268" r:id="rId20"/>
    <p:sldId id="270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6" autoAdjust="0"/>
    <p:restoredTop sz="92174" autoAdjust="0"/>
  </p:normalViewPr>
  <p:slideViewPr>
    <p:cSldViewPr snapToGrid="0">
      <p:cViewPr varScale="1">
        <p:scale>
          <a:sx n="84" d="100"/>
          <a:sy n="84" d="100"/>
        </p:scale>
        <p:origin x="-750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4T16:32:40.358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0 1 24575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4T16:32:43.795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1 0 24575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4T16:32:47.905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1617 2351 24575,'-6'-7'0,"1"1"0,-1-1 0,0 1 0,0 1 0,-1-1 0,1 1 0,-1 0 0,-1 1 0,1 0 0,-1 0 0,1 0 0,-10-2 0,-3-4 0,-224-95 0,38 17 0,186 79 0,-162-82 0,150 73 0,1-3 0,0 0 0,-39-37 0,43 28 0,1-1 0,1-1 0,2 0 0,1-2 0,2-1 0,-19-44 0,4 11 0,8 13 0,2-1 0,-31-111 0,-13-127 0,34 132 0,-18-35 0,-100-238 0,115 324-1365,27 68-5461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14T16:32:49.655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2239 0 24575,'0'11'0,"0"0"0,-1 0 0,0 0 0,0 0 0,-1 0 0,-1-1 0,0 1 0,-7 16 0,6-20 0,0 0 0,0-1 0,-1 0 0,0 0 0,0 0 0,-1 0 0,1-1 0,-1 0 0,0 0 0,0-1 0,-1 0 0,0 0 0,-8 4 0,0-1 0,0-2 0,0 0 0,-1 0 0,1-1 0,-1-1 0,-32 2 0,-102-6 0,82-2 0,-483 21 0,34 0 0,395-20 0,-143 4 0,222 4-47,0 1 0,-62 21 0,50-13-1177,-18 5-5602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9480297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6184013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0491473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632129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37844395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98037577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3105432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2122011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2740010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94183424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479550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0861441"/>
      </p:ext>
    </p:extLst>
  </p:cSld>
  <p:clrMapOvr>
    <a:masterClrMapping/>
  </p:clrMapOvr>
  <p:transition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611838508"/>
      </p:ext>
    </p:extLst>
  </p:cSld>
  <p:clrMapOvr>
    <a:masterClrMapping/>
  </p:clrMapOvr>
  <p:transition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6930525"/>
      </p:ext>
    </p:extLst>
  </p:cSld>
  <p:clrMapOvr>
    <a:masterClrMapping/>
  </p:clrMapOvr>
  <p:transition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38668224"/>
      </p:ext>
    </p:extLst>
  </p:cSld>
  <p:clrMapOvr>
    <a:masterClrMapping/>
  </p:clrMapOvr>
  <p:transition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80886984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67F01-0602-4280-9F77-D0C3ADA8C36A}" type="datetimeFigureOut">
              <a:rPr lang="ru-RU" smtClean="0"/>
              <a:pPr/>
              <a:t>18.08.2023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A394EDB-5D99-47A6-8D2E-B9A0BB6D27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8784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ransition>
    <p:dissolv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png"/><Relationship Id="rId7" Type="http://schemas.openxmlformats.org/officeDocument/2006/relationships/image" Target="../media/image15.jpe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customXml" Target="../ink/ink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7" Type="http://schemas.openxmlformats.org/officeDocument/2006/relationships/image" Target="../media/image18.png"/><Relationship Id="rId1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.xml"/><Relationship Id="rId11" Type="http://schemas.openxmlformats.org/officeDocument/2006/relationships/image" Target="../media/image22.jpeg"/><Relationship Id="rId5" Type="http://schemas.openxmlformats.org/officeDocument/2006/relationships/image" Target="../media/image17.png"/><Relationship Id="rId10" Type="http://schemas.openxmlformats.org/officeDocument/2006/relationships/image" Target="../media/image21.jpeg"/><Relationship Id="rId4" Type="http://schemas.openxmlformats.org/officeDocument/2006/relationships/customXml" Target="../ink/ink5.xml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8E071A7-7C44-6111-1F00-E1D92551A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6" y="2404534"/>
            <a:ext cx="8346617" cy="1646302"/>
          </a:xfrm>
        </p:spPr>
        <p:txBody>
          <a:bodyPr/>
          <a:lstStyle/>
          <a:p>
            <a:r>
              <a:rPr lang="ru-RU" dirty="0">
                <a:solidFill>
                  <a:srgbClr val="7030A0"/>
                </a:solidFill>
              </a:rPr>
              <a:t>Эстетическое воспитание в начальной школе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33015" y="464024"/>
            <a:ext cx="83114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 ОБЩЕОБРАЗОВАТЕЛЬНОЕ УЧРЕЖДЕНИЕ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«ВЫСОКОВСКАЯ  НАЧАЛЬНАЯ  ОБЩЕОБРАЗОВАТЕЛЬНАЯ  ШКОЛА</a:t>
            </a:r>
          </a:p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РАМЕШКОВСКОГО  РАЙОНА  ТВЕРСКОЙ  ОБЛАСТИ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3111688" y="5217416"/>
            <a:ext cx="64553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Автор: </a:t>
            </a:r>
            <a:r>
              <a:rPr lang="ru-RU" sz="20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Моржилова</a:t>
            </a:r>
            <a:r>
              <a:rPr lang="ru-RU" sz="2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Любовь Васильевна</a:t>
            </a:r>
          </a:p>
        </p:txBody>
      </p:sp>
      <p:pic>
        <p:nvPicPr>
          <p:cNvPr id="5" name="Рисунок 4" descr="C:\Users\Высоковская НОШ\Desktop\фото ПД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205" y="4096087"/>
            <a:ext cx="2636221" cy="2018110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0382434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:\Users\Высоковская НОШ\Desktop\slide_11.jpg"/>
          <p:cNvPicPr>
            <a:picLocks noGrp="1"/>
          </p:cNvPicPr>
          <p:nvPr>
            <p:ph idx="1"/>
          </p:nvPr>
        </p:nvPicPr>
        <p:blipFill>
          <a:blip r:embed="rId2" cstate="print"/>
          <a:srcRect l="5611" t="22246" r="5929" b="36683"/>
          <a:stretch>
            <a:fillRect/>
          </a:stretch>
        </p:blipFill>
        <p:spPr bwMode="auto">
          <a:xfrm>
            <a:off x="332508" y="282634"/>
            <a:ext cx="9060873" cy="3009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73BC~1\AppData\Local\Temp\Rar$DIa0.666\Screenshot_20230817-093644_VK.jpg"/>
          <p:cNvPicPr/>
          <p:nvPr/>
        </p:nvPicPr>
        <p:blipFill>
          <a:blip r:embed="rId3" cstate="print"/>
          <a:srcRect l="1764" t="32293" r="2672" b="32605"/>
          <a:stretch>
            <a:fillRect/>
          </a:stretch>
        </p:blipFill>
        <p:spPr bwMode="auto">
          <a:xfrm>
            <a:off x="4904508" y="3557847"/>
            <a:ext cx="3940234" cy="2859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73BC~1\AppData\Local\Temp\Rar$DIa0.612\Screenshot_20230817-093306_VK.jpg"/>
          <p:cNvPicPr/>
          <p:nvPr/>
        </p:nvPicPr>
        <p:blipFill>
          <a:blip r:embed="rId4" cstate="print"/>
          <a:srcRect t="11700" r="-9" b="39306"/>
          <a:stretch>
            <a:fillRect/>
          </a:stretch>
        </p:blipFill>
        <p:spPr bwMode="auto">
          <a:xfrm>
            <a:off x="532014" y="3491346"/>
            <a:ext cx="2859579" cy="2926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300251"/>
            <a:ext cx="8596668" cy="2088107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Эстетическое воспитание – это развитие в человеке способности воспринимать, ценить, анализировать и создавать прекрасное в повседневной жизни и искусстве.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Высоковская НОШ\Desktop\УЧЕБНЫЕ ГОДЫ\учебны год2022-2023\фото2022\IMG-20220921-WA0007.jpg"/>
          <p:cNvPicPr/>
          <p:nvPr/>
        </p:nvPicPr>
        <p:blipFill>
          <a:blip r:embed="rId2" cstate="print"/>
          <a:srcRect r="-6198" b="33801"/>
          <a:stretch>
            <a:fillRect/>
          </a:stretch>
        </p:blipFill>
        <p:spPr bwMode="auto">
          <a:xfrm>
            <a:off x="1097279" y="2872566"/>
            <a:ext cx="3145607" cy="3345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Высоковская НОШ\Desktop\УЧЕБНЫЕ ГОДЫ\учебны год2022-2023\фото2022\Хочу дружить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9281" y="2500400"/>
            <a:ext cx="3290628" cy="3784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315884"/>
            <a:ext cx="8596668" cy="4472247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Цель эстетического воспитания включает в себя следующие компоненты :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Восприятие;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Чувства;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Потребности;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Вкусы;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Идеалы;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111\AppData\Local\Microsoft\Windows\Temporary Internet Files\Content.Word\Screenshot_20230817-093242_VK.JPG"/>
          <p:cNvPicPr/>
          <p:nvPr/>
        </p:nvPicPr>
        <p:blipFill>
          <a:blip r:embed="rId2" cstate="print"/>
          <a:srcRect t="26911" r="-374" b="26131"/>
          <a:stretch>
            <a:fillRect/>
          </a:stretch>
        </p:blipFill>
        <p:spPr bwMode="auto">
          <a:xfrm>
            <a:off x="4504266" y="1952979"/>
            <a:ext cx="4278489" cy="3804356"/>
          </a:xfrm>
          <a:prstGeom prst="rect">
            <a:avLst/>
          </a:prstGeom>
          <a:ln>
            <a:solidFill>
              <a:srgbClr val="7030A0"/>
            </a:solidFill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2756" y="0"/>
            <a:ext cx="9382441" cy="43891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Задачами эстетического воспитания являются: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Формирование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гармоничной личности.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Развитие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ребенке способности видеть и ценить прекрасное.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Закладка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идеалов прекрасного и выработка эстетических вкусов.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Побуждение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 развитию творческих способностей.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73BC~1\AppData\Local\Temp\Rar$DIa0.088\IMG-20221021-WA003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8924" y="4538134"/>
            <a:ext cx="2650631" cy="1965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111\AppData\Local\Microsoft\Windows\Temporary Internet Files\Content.Word\Screenshot_20230817-093201_VK.JPG"/>
          <p:cNvPicPr/>
          <p:nvPr/>
        </p:nvPicPr>
        <p:blipFill>
          <a:blip r:embed="rId3" cstate="print"/>
          <a:srcRect l="6895" t="38300" r="6200" b="37753"/>
          <a:stretch>
            <a:fillRect/>
          </a:stretch>
        </p:blipFill>
        <p:spPr bwMode="auto">
          <a:xfrm>
            <a:off x="4327525" y="4030134"/>
            <a:ext cx="4432653" cy="2336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0934"/>
            <a:ext cx="8918222" cy="11627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Условия формирования современного гармонически развитого человека 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3" y="1456268"/>
            <a:ext cx="9268177" cy="197555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богатство его внутренней духовной культуры</a:t>
            </a:r>
          </a:p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интеллектуальная свобода</a:t>
            </a:r>
          </a:p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высокий нравственный потенциал</a:t>
            </a:r>
          </a:p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хороший эстетический вкус</a:t>
            </a:r>
          </a:p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пластичность межличностного, межнационального и социального общения </a:t>
            </a:r>
          </a:p>
          <a:p>
            <a:endParaRPr lang="ru-RU" dirty="0"/>
          </a:p>
        </p:txBody>
      </p:sp>
      <p:pic>
        <p:nvPicPr>
          <p:cNvPr id="4" name="Рисунок 3" descr="C:\Users\111\AppData\Local\Microsoft\Windows\Temporary Internet Files\Content.Word\Screenshot_20230817-092945_VK.JPG"/>
          <p:cNvPicPr/>
          <p:nvPr/>
        </p:nvPicPr>
        <p:blipFill>
          <a:blip r:embed="rId2" cstate="print"/>
          <a:srcRect l="1443" t="28003" r="1711" b="26989"/>
          <a:stretch>
            <a:fillRect/>
          </a:stretch>
        </p:blipFill>
        <p:spPr bwMode="auto">
          <a:xfrm>
            <a:off x="936979" y="3846785"/>
            <a:ext cx="3273777" cy="27957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Высоковская НОШ\Desktop\УЧЕБНЫЕ ГОДЫ\учебны год2022-2023\фото2022\IMG-20221003-WA00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8044" y="3612445"/>
            <a:ext cx="3905955" cy="2664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="" xmlns:a16="http://schemas.microsoft.com/office/drawing/2014/main" id="{AE095A72-373A-3AEA-54B6-EEA021F0FE2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1127710" y="440267"/>
            <a:ext cx="8596668" cy="1027289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Уроки художественного цикла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="" xmlns:a16="http://schemas.microsoft.com/office/drawing/2014/main" id="{D343A197-8DD0-BA0E-4306-B7217CA77109}"/>
              </a:ext>
            </a:extLst>
          </p:cNvPr>
          <p:cNvSpPr>
            <a:spLocks noGrp="1" noRot="1" noChangeArrowheads="1"/>
          </p:cNvSpPr>
          <p:nvPr>
            <p:ph idx="1"/>
          </p:nvPr>
        </p:nvSpPr>
        <p:spPr>
          <a:xfrm>
            <a:off x="838200" y="1185333"/>
            <a:ext cx="10515600" cy="4991631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Музыка</a:t>
            </a:r>
          </a:p>
          <a:p>
            <a:pPr eaLnBrk="1" hangingPunct="1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ИЗОБРАЗИТЕЛЬНОЕ ИСКУССТВО</a:t>
            </a:r>
          </a:p>
          <a:p>
            <a:pPr eaLnBrk="1" hangingPunct="1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ЛИТЕРАТУРНОЕ ЧТЕНИЕ</a:t>
            </a:r>
          </a:p>
          <a:p>
            <a:pPr eaLnBrk="1" hangingPunct="1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ТЕХНОЛОГИЯ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mc:AlternateContent xmlns:mc="http://schemas.openxmlformats.org/markup-compatibility/2006">
        <mc:Choice xmlns="" xmlns:p14="http://schemas.microsoft.com/office/powerpoint/2010/main" Requires="p14">
          <p:contentPart p14:bwMode="auto" r:id="rId2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0E34F939-AB2C-E4B1-6393-BEF23314FBF9}"/>
                  </a:ext>
                </a:extLst>
              </p14:cNvPr>
              <p14:cNvContentPartPr/>
              <p14:nvPr/>
            </p14:nvContentPartPr>
            <p14:xfrm>
              <a:off x="6109070" y="2663353"/>
              <a:ext cx="360" cy="360"/>
            </p14:xfrm>
          </p:contentPart>
        </mc:Choice>
        <mc:Fallback>
          <p:pic>
            <p:nvPicPr>
              <p:cNvPr id="2" name="Рукописный ввод 1">
                <a:extLst>
                  <a:ext uri="{FF2B5EF4-FFF2-40B4-BE49-F238E27FC236}">
                    <a16:creationId xmlns:p14="http://schemas.microsoft.com/office/powerpoint/2010/main" xmlns="" xmlns:a16="http://schemas.microsoft.com/office/drawing/2014/main" id="{0E34F939-AB2C-E4B1-6393-BEF23314FBF9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6102950" y="2657233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="" xmlns:p14="http://schemas.microsoft.com/office/powerpoint/2010/main" Requires="p14">
          <p:contentPart p14:bwMode="auto" r:id="rId4">
            <p14:nvContentPartPr>
              <p14:cNvPr id="3" name="Рукописный ввод 2">
                <a:extLst>
                  <a:ext uri="{FF2B5EF4-FFF2-40B4-BE49-F238E27FC236}">
                    <a16:creationId xmlns:a16="http://schemas.microsoft.com/office/drawing/2014/main" id="{28CE2152-BB93-6D93-B368-9AA93BDD6EB1}"/>
                  </a:ext>
                </a:extLst>
              </p14:cNvPr>
              <p14:cNvContentPartPr/>
              <p14:nvPr/>
            </p14:nvContentPartPr>
            <p14:xfrm>
              <a:off x="2424470" y="3922273"/>
              <a:ext cx="360" cy="360"/>
            </p14:xfrm>
          </p:contentPart>
        </mc:Choice>
        <mc:Fallback>
          <p:pic>
            <p:nvPicPr>
              <p:cNvPr id="3" name="Рукописный ввод 2">
                <a:extLst>
                  <a:ext uri="{FF2B5EF4-FFF2-40B4-BE49-F238E27FC236}">
                    <a16:creationId xmlns:p14="http://schemas.microsoft.com/office/powerpoint/2010/main" xmlns="" xmlns:a16="http://schemas.microsoft.com/office/drawing/2014/main" id="{28CE2152-BB93-6D93-B368-9AA93BDD6EB1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418350" y="3916153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Рисунок 5" descr="C:\Users\111\AppData\Local\Microsoft\Windows\Temporary Internet Files\Content.Word\Screenshot_20230817-093502_VK.JPG"/>
          <p:cNvPicPr/>
          <p:nvPr/>
        </p:nvPicPr>
        <p:blipFill>
          <a:blip r:embed="rId5" cstate="print"/>
          <a:srcRect t="38377" b="39158"/>
          <a:stretch>
            <a:fillRect/>
          </a:stretch>
        </p:blipFill>
        <p:spPr bwMode="auto">
          <a:xfrm>
            <a:off x="3386666" y="4109156"/>
            <a:ext cx="2788356" cy="195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Высоковская НОШ\Desktop\Screenshot_20230818-095820_VK.jpg"/>
          <p:cNvPicPr/>
          <p:nvPr/>
        </p:nvPicPr>
        <p:blipFill>
          <a:blip r:embed="rId6" cstate="print"/>
          <a:srcRect l="14925" t="30919" r="15672" b="14310"/>
          <a:stretch>
            <a:fillRect/>
          </a:stretch>
        </p:blipFill>
        <p:spPr bwMode="auto">
          <a:xfrm>
            <a:off x="6637867" y="1115307"/>
            <a:ext cx="1593673" cy="2463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Высоковская НОШ\Desktop\Screenshot_20230818-105128_VK.jpg"/>
          <p:cNvPicPr/>
          <p:nvPr/>
        </p:nvPicPr>
        <p:blipFill>
          <a:blip r:embed="rId7" cstate="print"/>
          <a:srcRect l="8101" t="23777" r="6425" b="31794"/>
          <a:stretch>
            <a:fillRect/>
          </a:stretch>
        </p:blipFill>
        <p:spPr bwMode="auto">
          <a:xfrm>
            <a:off x="392994" y="3713608"/>
            <a:ext cx="2171700" cy="2320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Высоковская НОШ\Desktop\Screenshot_20230818-105104_VK.jpg"/>
          <p:cNvPicPr/>
          <p:nvPr/>
        </p:nvPicPr>
        <p:blipFill>
          <a:blip r:embed="rId8" cstate="print"/>
          <a:srcRect t="17986" r="4772" b="25607"/>
          <a:stretch>
            <a:fillRect/>
          </a:stretch>
        </p:blipFill>
        <p:spPr bwMode="auto">
          <a:xfrm>
            <a:off x="7354692" y="3822524"/>
            <a:ext cx="1840125" cy="2238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2507740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F829A44-03EF-8080-27F7-EED9CC2A7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93776"/>
            <a:ext cx="10515600" cy="5683187"/>
          </a:xfrm>
        </p:spPr>
        <p:txBody>
          <a:bodyPr>
            <a:normAutofit/>
          </a:bodyPr>
          <a:lstStyle/>
          <a:p>
            <a:pPr lvl="1"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Уроки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технологии</a:t>
            </a:r>
            <a:r>
              <a:rPr lang="ru-RU" sz="3200" dirty="0" smtClean="0"/>
              <a:t>,</a:t>
            </a:r>
            <a:endParaRPr lang="ru-RU" sz="3200" dirty="0"/>
          </a:p>
        </p:txBody>
      </p:sp>
      <p:sp>
        <p:nvSpPr>
          <p:cNvPr id="5" name="Rectangle 3">
            <a:extLst>
              <a:ext uri="{FF2B5EF4-FFF2-40B4-BE49-F238E27FC236}">
                <a16:creationId xmlns="" xmlns:a16="http://schemas.microsoft.com/office/drawing/2014/main" id="{8773953B-45C0-CE1A-5317-BE7678EB547C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559559" y="-245660"/>
            <a:ext cx="8229600" cy="6126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ru-RU" dirty="0"/>
              <a:t>   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="" xmlns:a16="http://schemas.microsoft.com/office/drawing/2014/main" id="{F9040BC9-92AD-1CB9-C1C6-2A0D64CE7B83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152400" y="152400"/>
            <a:ext cx="8229600" cy="6126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r>
              <a:rPr lang="ru-RU"/>
              <a:t>   </a:t>
            </a:r>
            <a:endParaRPr lang="ru-RU" dirty="0"/>
          </a:p>
        </p:txBody>
      </p:sp>
      <mc:AlternateContent xmlns:mc="http://schemas.openxmlformats.org/markup-compatibility/2006">
        <mc:Choice xmlns="" xmlns:p14="http://schemas.microsoft.com/office/powerpoint/2010/main" Requires="p14">
          <p:contentPart p14:bwMode="auto" r:id="rId4">
            <p14:nvContentPartPr>
              <p14:cNvPr id="2" name="Рукописный ввод 1">
                <a:extLst>
                  <a:ext uri="{FF2B5EF4-FFF2-40B4-BE49-F238E27FC236}">
                    <a16:creationId xmlns:a16="http://schemas.microsoft.com/office/drawing/2014/main" id="{0C69CA2C-4F02-A864-5A6D-B9ACF642E3CE}"/>
                  </a:ext>
                </a:extLst>
              </p14:cNvPr>
              <p14:cNvContentPartPr/>
              <p14:nvPr/>
            </p14:nvContentPartPr>
            <p14:xfrm>
              <a:off x="2770430" y="2877193"/>
              <a:ext cx="582120" cy="846720"/>
            </p14:xfrm>
          </p:contentPart>
        </mc:Choice>
        <mc:Fallback>
          <p:pic>
            <p:nvPicPr>
              <p:cNvPr id="2" name="Рукописный ввод 1">
                <a:extLst>
                  <a:ext uri="{FF2B5EF4-FFF2-40B4-BE49-F238E27FC236}">
                    <a16:creationId xmlns:p14="http://schemas.microsoft.com/office/powerpoint/2010/main" xmlns="" xmlns:a16="http://schemas.microsoft.com/office/drawing/2014/main" id="{0C69CA2C-4F02-A864-5A6D-B9ACF642E3CE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2764310" y="2871073"/>
                <a:ext cx="594360" cy="858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="" xmlns:p14="http://schemas.microsoft.com/office/powerpoint/2010/main" Requires="p14">
          <p:contentPart p14:bwMode="auto" r:id="rId6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4690F969-9CA4-0B1C-B279-AE507F5A22E5}"/>
                  </a:ext>
                </a:extLst>
              </p14:cNvPr>
              <p14:cNvContentPartPr/>
              <p14:nvPr/>
            </p14:nvContentPartPr>
            <p14:xfrm>
              <a:off x="3010190" y="2199673"/>
              <a:ext cx="806040" cy="120600"/>
            </p14:xfrm>
          </p:contentPart>
        </mc:Choice>
        <mc:Fallback>
          <p:pic>
            <p:nvPicPr>
              <p:cNvPr id="4" name="Рукописный ввод 3">
                <a:extLst>
                  <a:ext uri="{FF2B5EF4-FFF2-40B4-BE49-F238E27FC236}">
                    <a16:creationId xmlns:p14="http://schemas.microsoft.com/office/powerpoint/2010/main" xmlns="" xmlns:a16="http://schemas.microsoft.com/office/drawing/2014/main" id="{4690F969-9CA4-0B1C-B279-AE507F5A22E5}"/>
                  </a:ext>
                </a:extLst>
              </p:cNvPr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004070" y="2193553"/>
                <a:ext cx="818280" cy="13284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Рисунок 9" descr="Изображение выглядит как человек&#10;&#10;Автоматически созданное описание">
            <a:extLst>
              <a:ext uri="{FF2B5EF4-FFF2-40B4-BE49-F238E27FC236}">
                <a16:creationId xmlns:lc="http://schemas.openxmlformats.org/drawingml/2006/lockedCanvas" xmlns="" xmlns:a16="http://schemas.microsoft.com/office/drawing/2014/main" id="{2E59A8B1-F5DC-9BAE-1C7E-4D014B45DFE4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a14="http://schemas.microsoft.com/office/drawing/2010/main" val="0"/>
              </a:ext>
            </a:extLst>
          </a:blip>
          <a:srcRect b="3368"/>
          <a:stretch>
            <a:fillRect/>
          </a:stretch>
        </p:blipFill>
        <p:spPr>
          <a:xfrm>
            <a:off x="383822" y="1016000"/>
            <a:ext cx="3409246" cy="2777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Изображение выглядит как ремесло, оригами&#10;&#10;Автоматически созданное описание">
            <a:extLst>
              <a:ext uri="{FF2B5EF4-FFF2-40B4-BE49-F238E27FC236}">
                <a16:creationId xmlns:lc="http://schemas.openxmlformats.org/drawingml/2006/lockedCanvas" xmlns="" xmlns:a16="http://schemas.microsoft.com/office/drawing/2014/main" id="{1B627570-EE08-AADE-71FD-3D3E4EEB9C24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a14="http://schemas.microsoft.com/office/drawing/2010/main" val="0"/>
              </a:ext>
            </a:extLst>
          </a:blip>
          <a:srcRect l="2701" r="1819" b="2501"/>
          <a:stretch>
            <a:fillRect/>
          </a:stretch>
        </p:blipFill>
        <p:spPr>
          <a:xfrm>
            <a:off x="7208966" y="1727201"/>
            <a:ext cx="2680102" cy="2144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Содержимое 9" descr="Изображение выглядит как игрушка, мультфильм, кукла, в помещении&#10;&#10;Автоматически созданное описание">
            <a:extLst>
              <a:ext uri="{FF2B5EF4-FFF2-40B4-BE49-F238E27FC236}">
                <a16:creationId xmlns:lc="http://schemas.openxmlformats.org/drawingml/2006/lockedCanvas" xmlns="" xmlns:a16="http://schemas.microsoft.com/office/drawing/2014/main" id="{59F7F3CA-63D7-2CBB-9D2F-242BD9DF03EC}"/>
              </a:ext>
            </a:extLst>
          </p:cNvPr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4278488"/>
            <a:ext cx="1828800" cy="2043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C:\Users\Высоковская НОШ\Desktop\Screenshot_20230818-095913_VK.jpg"/>
          <p:cNvPicPr/>
          <p:nvPr/>
        </p:nvPicPr>
        <p:blipFill>
          <a:blip r:embed="rId11" cstate="print"/>
          <a:srcRect t="18600" r="-78" b="18416"/>
          <a:stretch>
            <a:fillRect/>
          </a:stretch>
        </p:blipFill>
        <p:spPr bwMode="auto">
          <a:xfrm>
            <a:off x="4394997" y="1371247"/>
            <a:ext cx="2453740" cy="3257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Users\Высоковская НОШ\Desktop\Screenshot_20230818-100210_VK.jpg"/>
          <p:cNvPicPr/>
          <p:nvPr/>
        </p:nvPicPr>
        <p:blipFill>
          <a:blip r:embed="rId12" cstate="print"/>
          <a:srcRect t="33810" r="-100" b="33632"/>
          <a:stretch>
            <a:fillRect/>
          </a:stretch>
        </p:blipFill>
        <p:spPr bwMode="auto">
          <a:xfrm>
            <a:off x="6187067" y="4673247"/>
            <a:ext cx="2527199" cy="1733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318601433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91069"/>
            <a:ext cx="8596668" cy="1739331"/>
          </a:xfrm>
        </p:spPr>
        <p:txBody>
          <a:bodyPr>
            <a:normAutofit/>
          </a:bodyPr>
          <a:lstStyle/>
          <a:p>
            <a:pPr marL="457200" indent="-457200" algn="ctr"/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экскурсии на производства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Изображение выглядит как мебель, человек, одежда, в помещении&#10;&#10;Автоматически созданное описание">
            <a:extLst>
              <a:ext uri="{FF2B5EF4-FFF2-40B4-BE49-F238E27FC236}">
                <a16:creationId xmlns:lc="http://schemas.openxmlformats.org/drawingml/2006/lockedCanvas" xmlns="" xmlns:a16="http://schemas.microsoft.com/office/drawing/2014/main" id="{B90BF179-08D4-40AE-3E25-A0D61335C041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a14="http://schemas.microsoft.com/office/drawing/2010/main" val="0"/>
              </a:ext>
            </a:extLst>
          </a:blip>
          <a:srcRect l="4020" t="1486"/>
          <a:stretch>
            <a:fillRect/>
          </a:stretch>
        </p:blipFill>
        <p:spPr>
          <a:xfrm>
            <a:off x="620888" y="1016001"/>
            <a:ext cx="2483555" cy="2235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Высоковская НОШ\Desktop\Screenshot_20230817-132035_VK.jpg"/>
          <p:cNvPicPr>
            <a:picLocks noChangeAspect="1" noChangeArrowheads="1"/>
          </p:cNvPicPr>
          <p:nvPr/>
        </p:nvPicPr>
        <p:blipFill>
          <a:blip r:embed="rId3" cstate="print"/>
          <a:srcRect l="1778" t="9877" r="3414" b="7490"/>
          <a:stretch>
            <a:fillRect/>
          </a:stretch>
        </p:blipFill>
        <p:spPr bwMode="auto">
          <a:xfrm>
            <a:off x="4041421" y="869244"/>
            <a:ext cx="1919111" cy="2709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Высоковская НОШ\Downloads\Screenshot_20230817-132506_VK.jpg"/>
          <p:cNvPicPr/>
          <p:nvPr/>
        </p:nvPicPr>
        <p:blipFill>
          <a:blip r:embed="rId4" cstate="print"/>
          <a:srcRect l="2111" t="22430" r="-1036" b="6526"/>
          <a:stretch>
            <a:fillRect/>
          </a:stretch>
        </p:blipFill>
        <p:spPr bwMode="auto">
          <a:xfrm>
            <a:off x="7179733" y="936977"/>
            <a:ext cx="1851378" cy="2427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Высоковская НОШ\Downloads\Screenshot_20230817-132040_VK.jpg"/>
          <p:cNvPicPr/>
          <p:nvPr/>
        </p:nvPicPr>
        <p:blipFill>
          <a:blip r:embed="rId5" cstate="print"/>
          <a:srcRect l="508" t="26890" r="3045" b="39314"/>
          <a:stretch>
            <a:fillRect/>
          </a:stretch>
        </p:blipFill>
        <p:spPr bwMode="auto">
          <a:xfrm>
            <a:off x="3544711" y="3781777"/>
            <a:ext cx="2427111" cy="2799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Высоковская НОШ\Downloads\Screenshot_20230817-132206_VK.jpg"/>
          <p:cNvPicPr/>
          <p:nvPr/>
        </p:nvPicPr>
        <p:blipFill>
          <a:blip r:embed="rId6" cstate="print"/>
          <a:srcRect l="2491" t="17111" r="27006" b="12627"/>
          <a:stretch>
            <a:fillRect/>
          </a:stretch>
        </p:blipFill>
        <p:spPr bwMode="auto">
          <a:xfrm>
            <a:off x="801512" y="3556000"/>
            <a:ext cx="1998132" cy="2867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Users\Высоковская НОШ\Downloads\Screenshot_20230817-132219_VK.jpg"/>
          <p:cNvPicPr/>
          <p:nvPr/>
        </p:nvPicPr>
        <p:blipFill>
          <a:blip r:embed="rId7" cstate="print"/>
          <a:srcRect l="24345" t="38652" r="781" b="38790"/>
          <a:stretch>
            <a:fillRect/>
          </a:stretch>
        </p:blipFill>
        <p:spPr bwMode="auto">
          <a:xfrm>
            <a:off x="6705600" y="3747911"/>
            <a:ext cx="3465690" cy="2393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477673"/>
            <a:ext cx="8596668" cy="682388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работа по очистке территории родника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пришкольной территории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Изображение выглядит как на открытом воздухе, трава, небо, одежда&#10;&#10;Автоматически созданное описание">
            <a:extLst>
              <a:ext uri="{FF2B5EF4-FFF2-40B4-BE49-F238E27FC236}">
                <a16:creationId xmlns:lc="http://schemas.openxmlformats.org/drawingml/2006/lockedCanvas" xmlns="" xmlns:a16="http://schemas.microsoft.com/office/drawing/2014/main" id="{8ADCC51E-C4CD-5ECF-47B1-20EBDD4D77A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34" y="1964266"/>
            <a:ext cx="4842934" cy="3522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Users\Высоковская НОШ\Desktop\Screenshot_20230818-095935_VK.jpg"/>
          <p:cNvPicPr/>
          <p:nvPr/>
        </p:nvPicPr>
        <p:blipFill>
          <a:blip r:embed="rId3" cstate="print"/>
          <a:srcRect l="22249" t="21745" r="20011" b="37630"/>
          <a:stretch>
            <a:fillRect/>
          </a:stretch>
        </p:blipFill>
        <p:spPr bwMode="auto">
          <a:xfrm>
            <a:off x="6574719" y="1401233"/>
            <a:ext cx="2000250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1250B460-6E2F-9D53-A434-B2C1DE90B0A1}"/>
              </a:ext>
            </a:extLst>
          </p:cNvPr>
          <p:cNvSpPr txBox="1"/>
          <p:nvPr/>
        </p:nvSpPr>
        <p:spPr>
          <a:xfrm>
            <a:off x="3837813" y="383476"/>
            <a:ext cx="60944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 smtClean="0"/>
              <a:t>изобразительное искусство</a:t>
            </a:r>
            <a:endParaRPr lang="ru-RU" sz="3200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D7A70445-3B77-EF5D-F4FB-54A882CDA4C3}"/>
              </a:ext>
            </a:extLst>
          </p:cNvPr>
          <p:cNvSpPr txBox="1"/>
          <p:nvPr/>
        </p:nvSpPr>
        <p:spPr>
          <a:xfrm>
            <a:off x="3477006" y="383476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11" name="Рисунок 10" descr="Изображение выглядит как человек, Детское искусство, офисные принадлежности, пишущий прибор&#10;&#10;Автоматически созданное описание">
            <a:extLst>
              <a:ext uri="{FF2B5EF4-FFF2-40B4-BE49-F238E27FC236}">
                <a16:creationId xmlns:lc="http://schemas.openxmlformats.org/drawingml/2006/lockedCanvas" xmlns="" xmlns:a16="http://schemas.microsoft.com/office/drawing/2014/main" id="{4AC2B794-B74F-37C5-C3E5-479C9808346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a14="http://schemas.microsoft.com/office/drawing/2010/main" val="0"/>
              </a:ext>
            </a:extLst>
          </a:blip>
          <a:srcRect l="2133" r="2667"/>
          <a:stretch>
            <a:fillRect/>
          </a:stretch>
        </p:blipFill>
        <p:spPr>
          <a:xfrm>
            <a:off x="2980267" y="2235200"/>
            <a:ext cx="2449689" cy="3714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Изображение выглядит как человек, Детское искусство, Обучение, Человеческое лицо&#10;&#10;Автоматически созданное описание">
            <a:extLst>
              <a:ext uri="{FF2B5EF4-FFF2-40B4-BE49-F238E27FC236}">
                <a16:creationId xmlns:lc="http://schemas.openxmlformats.org/drawingml/2006/lockedCanvas" xmlns="" xmlns:a16="http://schemas.microsoft.com/office/drawing/2014/main" id="{E4F08FD4-CF3F-BEF1-9C89-B6B6A2E1FCC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a14="http://schemas.microsoft.com/office/drawing/2010/main" val="0"/>
              </a:ext>
            </a:extLst>
          </a:blip>
          <a:srcRect l="3775" t="1115"/>
          <a:stretch>
            <a:fillRect/>
          </a:stretch>
        </p:blipFill>
        <p:spPr>
          <a:xfrm>
            <a:off x="6604001" y="1817511"/>
            <a:ext cx="2393243" cy="31855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Содержимое 8" descr="C:\Users\Высоковская НОШ\Desktop\УЧЕБНЫЕ ГОДЫ\учебны год2022-2023\фото2022\IMG-20220921-WA0001.jpg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1245" y="1093588"/>
            <a:ext cx="2514708" cy="2135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906923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378333B-73EF-3E16-DCE0-D0F685490F11}"/>
              </a:ext>
            </a:extLst>
          </p:cNvPr>
          <p:cNvSpPr txBox="1"/>
          <p:nvPr/>
        </p:nvSpPr>
        <p:spPr>
          <a:xfrm>
            <a:off x="668740" y="4572000"/>
            <a:ext cx="868823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представляют благодатную почву для формирования эстетической культуры школьника.</a:t>
            </a:r>
          </a:p>
        </p:txBody>
      </p:sp>
      <p:pic>
        <p:nvPicPr>
          <p:cNvPr id="4" name="Рисунок 3" descr="C:\Users\Высоковская НОШ\Desktop\20230817_095154.jpg"/>
          <p:cNvPicPr/>
          <p:nvPr/>
        </p:nvPicPr>
        <p:blipFill>
          <a:blip r:embed="rId2" cstate="print"/>
          <a:srcRect l="12507" t="4487" r="4115" b="8547"/>
          <a:stretch>
            <a:fillRect/>
          </a:stretch>
        </p:blipFill>
        <p:spPr bwMode="auto">
          <a:xfrm>
            <a:off x="3668888" y="2181952"/>
            <a:ext cx="2636435" cy="2186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73BC~1\AppData\Local\Temp\Rar$DIa0.801\20230817_0951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512" y="252039"/>
            <a:ext cx="2640450" cy="225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73BC~1\AppData\Local\Temp\Rar$DIa0.522\20230817_095007.jpg"/>
          <p:cNvPicPr/>
          <p:nvPr/>
        </p:nvPicPr>
        <p:blipFill>
          <a:blip r:embed="rId4" cstate="print"/>
          <a:srcRect l="1585" t="7965" r="3130"/>
          <a:stretch>
            <a:fillRect/>
          </a:stretch>
        </p:blipFill>
        <p:spPr bwMode="auto">
          <a:xfrm rot="5400000">
            <a:off x="6494883" y="770401"/>
            <a:ext cx="2674450" cy="1788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6106006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дерево, на открытом воздухе, млекопитающее, белка&#10;&#10;Автоматически созданное описание">
            <a:extLst>
              <a:ext uri="{FF2B5EF4-FFF2-40B4-BE49-F238E27FC236}">
                <a16:creationId xmlns="" xmlns:a16="http://schemas.microsoft.com/office/drawing/2014/main" id="{6CCC58DD-0201-4A66-7A3C-C8CFE5E9D7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48" y="1462695"/>
            <a:ext cx="3774064" cy="4695394"/>
          </a:xfrm>
          <a:prstGeom prst="rect">
            <a:avLst/>
          </a:prstGeom>
        </p:spPr>
      </p:pic>
      <p:pic>
        <p:nvPicPr>
          <p:cNvPr id="5" name="Рисунок 4" descr="Изображение выглядит как Мотыльки и бабочки, насекомое, человек, беспозвоночный&#10;&#10;Автоматически созданное описание">
            <a:extLst>
              <a:ext uri="{FF2B5EF4-FFF2-40B4-BE49-F238E27FC236}">
                <a16:creationId xmlns="" xmlns:a16="http://schemas.microsoft.com/office/drawing/2014/main" id="{B9400AFF-0053-6C13-8277-472E6F4AFE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354" y="1987005"/>
            <a:ext cx="3363135" cy="394069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1195" y="354842"/>
            <a:ext cx="1007204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Эмоциональное отношение к природе способствует обогащению ребенка, делает его внимательнее, выше и собраннее.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2678408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ребенок, начинающий ходить, дерево, человек, на открытом воздухе&#10;&#10;Автоматически созданное описание">
            <a:extLst>
              <a:ext uri="{FF2B5EF4-FFF2-40B4-BE49-F238E27FC236}">
                <a16:creationId xmlns="" xmlns:a16="http://schemas.microsoft.com/office/drawing/2014/main" id="{1CB37C5E-7CBD-7183-C0EA-D7CCCE17C7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61" t="1334"/>
          <a:stretch>
            <a:fillRect/>
          </a:stretch>
        </p:blipFill>
        <p:spPr>
          <a:xfrm>
            <a:off x="5779911" y="620889"/>
            <a:ext cx="3840247" cy="567518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00502" y="518616"/>
            <a:ext cx="436728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Природа - источник творческого вдохновения, источник подъема всех духовных сил человека, не только взрослого, но и подрастающего». Природа помогает окрашивать в эмоциональные тона все восприятия окружающей действительности. Вот это эмоциональное отношение к окружающей природе, неисчерпаемому источнику красоты, и должны  мы воспитывать  у детей.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1096334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в помещении, стол, человек, одежда&#10;&#10;Автоматически созданное описание">
            <a:extLst>
              <a:ext uri="{FF2B5EF4-FFF2-40B4-BE49-F238E27FC236}">
                <a16:creationId xmlns="" xmlns:a16="http://schemas.microsoft.com/office/drawing/2014/main" id="{0DB1A0D6-D9E8-AA67-0552-BDB9EE8E15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276" y="1309511"/>
            <a:ext cx="4164065" cy="3550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25778" y="487025"/>
            <a:ext cx="4572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Яркие сказочные образы будят фантазию школьников, стимулируют развитие эстетических чувств, помогают разобраться в сложнейших категориях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прекрасное-безобразное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», фор-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мируют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умение ценить и беречь прекрасное. Русские народные сказки являются ценным материалом для воспитания эстетических чувств школьников, так как дают детям образцы духовного богатства, приобщают к культурному наследию, создаваемому многими поколениями.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663846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59809" y="319670"/>
            <a:ext cx="872091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Заслуженный работник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культуры,актриса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театра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кино,Марина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Георгиевна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Лобышева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Ганчук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познакомила школьников с волшебным и прекрасным миром сказок.</a:t>
            </a:r>
          </a:p>
          <a:p>
            <a:endParaRPr lang="ru-RU" dirty="0"/>
          </a:p>
        </p:txBody>
      </p:sp>
      <p:pic>
        <p:nvPicPr>
          <p:cNvPr id="4" name="Рисунок 3" descr="Изображение выглядит как одежда, человек, Человеческое лицо, группа&#10;&#10;Автоматически созданное описание">
            <a:extLst>
              <a:ext uri="{FF2B5EF4-FFF2-40B4-BE49-F238E27FC236}">
                <a16:creationId xmlns:lc="http://schemas.openxmlformats.org/drawingml/2006/lockedCanvas" xmlns="" xmlns:a16="http://schemas.microsoft.com/office/drawing/2014/main" id="{FAE5AD39-7DB4-A5A5-A30D-9AC9950DD54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334" y="1817512"/>
            <a:ext cx="6028266" cy="416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14395133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одежда, человек, мебель, книжный шкаф&#10;&#10;Автоматически созданное описание">
            <a:extLst>
              <a:ext uri="{FF2B5EF4-FFF2-40B4-BE49-F238E27FC236}">
                <a16:creationId xmlns="" xmlns:a16="http://schemas.microsoft.com/office/drawing/2014/main" id="{C36AF451-9F4B-889D-FF6F-500C3947E9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12" t="1582" r="2872"/>
          <a:stretch>
            <a:fillRect/>
          </a:stretch>
        </p:blipFill>
        <p:spPr>
          <a:xfrm>
            <a:off x="4775200" y="846667"/>
            <a:ext cx="4515556" cy="5342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 flipH="1">
            <a:off x="409428" y="641444"/>
            <a:ext cx="3998795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Детство – пора, когда все впечатления особенно ярки и значительны. Прочитанная в эти годы книга производит настолько сильное впечатление, что остаётся в памяти на всю жизнь.</a:t>
            </a:r>
          </a:p>
          <a:p>
            <a:r>
              <a:rPr lang="ru-RU" dirty="0" smtClean="0"/>
              <a:t>  Книга развивает мечту, творческую фантазию, эмоционально – познавательную деятельность, активное отношение к жизни, любовь к искусству, вводит в мир образов, отражающих жизнь, обогащает знаниями, расширяет жизненный опыт детей, выводя его за грани личных наблюдений, представлений о мире, о родном национальном  языке, его красоте, выразительности, многообразии.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6831558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одежда, галерея, сцена, искусство&#10;&#10;Автоматически созданное описание">
            <a:extLst>
              <a:ext uri="{FF2B5EF4-FFF2-40B4-BE49-F238E27FC236}">
                <a16:creationId xmlns="" xmlns:a16="http://schemas.microsoft.com/office/drawing/2014/main" id="{BCAD04E8-AC71-0B94-93C3-488F6CF20A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73" r="2100" b="2307"/>
          <a:stretch>
            <a:fillRect/>
          </a:stretch>
        </p:blipFill>
        <p:spPr>
          <a:xfrm>
            <a:off x="1095022" y="2012024"/>
            <a:ext cx="2054579" cy="2650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859809" y="632178"/>
            <a:ext cx="77423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Особую роль в эстетическом воспитании детей  играют экспозиции и выставки народного искусства.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Высоковская НОШ\Desktop\Screenshot_20230818-095651_VK.jpg"/>
          <p:cNvPicPr/>
          <p:nvPr/>
        </p:nvPicPr>
        <p:blipFill>
          <a:blip r:embed="rId3" cstate="print"/>
          <a:srcRect t="10858" r="1003" b="11085"/>
          <a:stretch>
            <a:fillRect/>
          </a:stretch>
        </p:blipFill>
        <p:spPr bwMode="auto">
          <a:xfrm>
            <a:off x="4007556" y="1682043"/>
            <a:ext cx="1354666" cy="2144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Users\Высоковская НОШ\Desktop\Screenshot_20230818-100535_VK.jpg"/>
          <p:cNvPicPr/>
          <p:nvPr/>
        </p:nvPicPr>
        <p:blipFill>
          <a:blip r:embed="rId4" cstate="print"/>
          <a:srcRect t="38825" b="38364"/>
          <a:stretch>
            <a:fillRect/>
          </a:stretch>
        </p:blipFill>
        <p:spPr bwMode="auto">
          <a:xfrm>
            <a:off x="6129867" y="1873955"/>
            <a:ext cx="3307644" cy="2381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Users\Высоковская НОШ\Desktop\Screenshot_20230818-100236_VK.jpg"/>
          <p:cNvPicPr/>
          <p:nvPr/>
        </p:nvPicPr>
        <p:blipFill>
          <a:blip r:embed="rId5" cstate="print"/>
          <a:srcRect t="10891" r="-1255" b="10891"/>
          <a:stretch>
            <a:fillRect/>
          </a:stretch>
        </p:blipFill>
        <p:spPr bwMode="auto">
          <a:xfrm>
            <a:off x="3984979" y="4312356"/>
            <a:ext cx="1524000" cy="2111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театр, занавеска, сцена, Театральные декорации&#10;&#10;Автоматически созданное описание">
            <a:extLst>
              <a:ext uri="{FF2B5EF4-FFF2-40B4-BE49-F238E27FC236}">
                <a16:creationId xmlns="" xmlns:a16="http://schemas.microsoft.com/office/drawing/2014/main" id="{E30E2099-D0D2-F51B-E110-046EE6D473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88" y="3395591"/>
            <a:ext cx="4052879" cy="3462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Изображение выглядит как одежда, человек, Театральные декорации, театр&#10;&#10;Автоматически созданное описание">
            <a:extLst>
              <a:ext uri="{FF2B5EF4-FFF2-40B4-BE49-F238E27FC236}">
                <a16:creationId xmlns="" xmlns:a16="http://schemas.microsoft.com/office/drawing/2014/main" id="{DF33F3E5-93A3-9A4D-FED8-A813B749F2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598" y="3751996"/>
            <a:ext cx="6734175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36728" y="354843"/>
            <a:ext cx="107817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Театр - синтез многих искусств, объединенных в гармоничное целое. Театр воздействует не только словом, особым эмоциональным состоянием актера, но и пластикой движения, музыкой, светом, цветом, художественным оформлением сцены. А сопереживание зрительного зала и сцены, сопереживания зрителей между собой только усиливает эмоциональное воздействие театрального зрелища. В совокупности всех своих средств театр обладает мощным механизмом воздействия на любую личность, в том числе и ребенка, развивая его нравственно, духовно и, конечно, эстетически.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111540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96537" y="767644"/>
            <a:ext cx="775192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в заключении хочется отметить ,что задача эстетического воспитания состоит в формировании творчески активной личности, которая способна воспринимать и оценивать прекрасное в природе, труде, быту и так далее. Исключительная роль школы в эстетическом воспитании заключается в том, что именно в ней ребенок продолжает получать  элементарные представления о красоте, аккуратности и чистоте.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Высоковская НОШ\Desktop\zdorovoye-detstvo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4419" y="4240212"/>
            <a:ext cx="3154362" cy="210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95742082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861</TotalTime>
  <Words>498</Words>
  <Application>Microsoft Office PowerPoint</Application>
  <PresentationFormat>Произвольный</PresentationFormat>
  <Paragraphs>44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Аспект</vt:lpstr>
      <vt:lpstr>Эстетическое воспитание в начальной школе</vt:lpstr>
      <vt:lpstr>Слайд 2</vt:lpstr>
      <vt:lpstr>Слайд 3</vt:lpstr>
      <vt:lpstr>Слайд 4</vt:lpstr>
      <vt:lpstr>Слайд 5</vt:lpstr>
      <vt:lpstr>Условия формирования современного гармонически развитого человека : </vt:lpstr>
      <vt:lpstr>Уроки художественного цикла</vt:lpstr>
      <vt:lpstr>Слайд 8</vt:lpstr>
      <vt:lpstr>экскурсии на производства,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Эстетическое воспитание в начальной школе</dc:title>
  <dc:creator>L215</dc:creator>
  <cp:lastModifiedBy>Высоковская НОШ</cp:lastModifiedBy>
  <cp:revision>77</cp:revision>
  <dcterms:created xsi:type="dcterms:W3CDTF">2023-08-14T14:08:30Z</dcterms:created>
  <dcterms:modified xsi:type="dcterms:W3CDTF">2023-08-18T08:10:02Z</dcterms:modified>
</cp:coreProperties>
</file>