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notesMasterIdLst>
    <p:notesMasterId r:id="rId57"/>
  </p:notesMasterIdLst>
  <p:sldIdLst>
    <p:sldId id="281" r:id="rId2"/>
    <p:sldId id="277" r:id="rId3"/>
    <p:sldId id="291" r:id="rId4"/>
    <p:sldId id="257" r:id="rId5"/>
    <p:sldId id="301" r:id="rId6"/>
    <p:sldId id="302" r:id="rId7"/>
    <p:sldId id="293" r:id="rId8"/>
    <p:sldId id="259" r:id="rId9"/>
    <p:sldId id="294" r:id="rId10"/>
    <p:sldId id="299" r:id="rId11"/>
    <p:sldId id="295" r:id="rId12"/>
    <p:sldId id="296" r:id="rId13"/>
    <p:sldId id="258" r:id="rId14"/>
    <p:sldId id="304" r:id="rId15"/>
    <p:sldId id="300" r:id="rId16"/>
    <p:sldId id="309" r:id="rId17"/>
    <p:sldId id="298" r:id="rId18"/>
    <p:sldId id="306" r:id="rId19"/>
    <p:sldId id="319" r:id="rId20"/>
    <p:sldId id="307" r:id="rId21"/>
    <p:sldId id="265" r:id="rId22"/>
    <p:sldId id="308" r:id="rId23"/>
    <p:sldId id="336" r:id="rId24"/>
    <p:sldId id="340" r:id="rId25"/>
    <p:sldId id="310" r:id="rId26"/>
    <p:sldId id="341" r:id="rId27"/>
    <p:sldId id="305" r:id="rId28"/>
    <p:sldId id="335" r:id="rId29"/>
    <p:sldId id="317" r:id="rId30"/>
    <p:sldId id="312" r:id="rId31"/>
    <p:sldId id="267" r:id="rId32"/>
    <p:sldId id="320" r:id="rId33"/>
    <p:sldId id="318" r:id="rId34"/>
    <p:sldId id="290" r:id="rId35"/>
    <p:sldId id="283" r:id="rId36"/>
    <p:sldId id="284" r:id="rId37"/>
    <p:sldId id="285" r:id="rId38"/>
    <p:sldId id="287" r:id="rId39"/>
    <p:sldId id="288" r:id="rId40"/>
    <p:sldId id="321" r:id="rId41"/>
    <p:sldId id="313" r:id="rId42"/>
    <p:sldId id="314" r:id="rId43"/>
    <p:sldId id="315" r:id="rId44"/>
    <p:sldId id="339" r:id="rId45"/>
    <p:sldId id="325" r:id="rId46"/>
    <p:sldId id="334" r:id="rId47"/>
    <p:sldId id="333" r:id="rId48"/>
    <p:sldId id="331" r:id="rId49"/>
    <p:sldId id="342" r:id="rId50"/>
    <p:sldId id="332" r:id="rId51"/>
    <p:sldId id="316" r:id="rId52"/>
    <p:sldId id="330" r:id="rId53"/>
    <p:sldId id="329" r:id="rId54"/>
    <p:sldId id="337" r:id="rId55"/>
    <p:sldId id="280" r:id="rId5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3824" autoAdjust="0"/>
    <p:restoredTop sz="94660"/>
  </p:normalViewPr>
  <p:slideViewPr>
    <p:cSldViewPr>
      <p:cViewPr varScale="1">
        <p:scale>
          <a:sx n="118" d="100"/>
          <a:sy n="118" d="100"/>
        </p:scale>
        <p:origin x="-87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7EFEAC-2315-4B59-949C-9813A1BB3F48}" type="datetimeFigureOut">
              <a:rPr lang="ru-RU" smtClean="0"/>
              <a:pPr/>
              <a:t>16.10.2025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00CAD-AF51-46BB-9CB8-1BC21C533A0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82038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38D27DF-2263-4070-BE5D-9C73EFBE66A1}" type="slidenum">
              <a:rPr lang="ru-RU" altLang="ru-RU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4</a:t>
            </a:fld>
            <a:endParaRPr lang="ru-RU" alt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471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C265EAF0-5BD0-4A16-8780-2892DDEC42F7}" type="slidenum">
              <a:rPr lang="ru-RU" altLang="ru-RU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8</a:t>
            </a:fld>
            <a:endParaRPr lang="ru-RU" alt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460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F701B92-D9EA-4DBB-A973-A0D770F5081D}" type="slidenum">
              <a:rPr lang="ru-RU" altLang="ru-RU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13</a:t>
            </a:fld>
            <a:endParaRPr lang="ru-RU" alt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D6D1546-6467-4CCB-80FC-0E481DEAB277}" type="slidenum">
              <a:rPr lang="ru-RU" altLang="ru-RU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31</a:t>
            </a:fld>
            <a:endParaRPr lang="ru-RU" alt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973AD-E7C7-4D94-9616-CB5E2E464584}" type="datetimeFigureOut">
              <a:rPr lang="ru-RU" smtClean="0"/>
              <a:pPr/>
              <a:t>16.10.2025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F89EE8E-52D5-4D24-9DE7-8423CAB08D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973AD-E7C7-4D94-9616-CB5E2E464584}" type="datetimeFigureOut">
              <a:rPr lang="ru-RU" smtClean="0"/>
              <a:pPr/>
              <a:t>16.10.2025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9EE8E-52D5-4D24-9DE7-8423CAB08D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973AD-E7C7-4D94-9616-CB5E2E464584}" type="datetimeFigureOut">
              <a:rPr lang="ru-RU" smtClean="0"/>
              <a:pPr/>
              <a:t>16.10.2025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9EE8E-52D5-4D24-9DE7-8423CAB08D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973AD-E7C7-4D94-9616-CB5E2E464584}" type="datetimeFigureOut">
              <a:rPr lang="ru-RU" smtClean="0"/>
              <a:pPr/>
              <a:t>16.10.2025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9EE8E-52D5-4D24-9DE7-8423CAB08D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973AD-E7C7-4D94-9616-CB5E2E464584}" type="datetimeFigureOut">
              <a:rPr lang="ru-RU" smtClean="0"/>
              <a:pPr/>
              <a:t>16.10.2025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9EE8E-52D5-4D24-9DE7-8423CAB08D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973AD-E7C7-4D94-9616-CB5E2E464584}" type="datetimeFigureOut">
              <a:rPr lang="ru-RU" smtClean="0"/>
              <a:pPr/>
              <a:t>16.10.2025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9EE8E-52D5-4D24-9DE7-8423CAB08D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973AD-E7C7-4D94-9616-CB5E2E464584}" type="datetimeFigureOut">
              <a:rPr lang="ru-RU" smtClean="0"/>
              <a:pPr/>
              <a:t>16.10.2025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9EE8E-52D5-4D24-9DE7-8423CAB08D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973AD-E7C7-4D94-9616-CB5E2E464584}" type="datetimeFigureOut">
              <a:rPr lang="ru-RU" smtClean="0"/>
              <a:pPr/>
              <a:t>16.10.2025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9EE8E-52D5-4D24-9DE7-8423CAB08D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973AD-E7C7-4D94-9616-CB5E2E464584}" type="datetimeFigureOut">
              <a:rPr lang="ru-RU" smtClean="0"/>
              <a:pPr/>
              <a:t>16.10.2025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9EE8E-52D5-4D24-9DE7-8423CAB08D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973AD-E7C7-4D94-9616-CB5E2E464584}" type="datetimeFigureOut">
              <a:rPr lang="ru-RU" smtClean="0"/>
              <a:pPr/>
              <a:t>16.10.2025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9EE8E-52D5-4D24-9DE7-8423CAB08D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973AD-E7C7-4D94-9616-CB5E2E464584}" type="datetimeFigureOut">
              <a:rPr lang="ru-RU" smtClean="0"/>
              <a:pPr/>
              <a:t>16.10.2025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89EE8E-52D5-4D24-9DE7-8423CAB08D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65973AD-E7C7-4D94-9616-CB5E2E464584}" type="datetimeFigureOut">
              <a:rPr lang="ru-RU" smtClean="0"/>
              <a:pPr/>
              <a:t>16.10.2025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F89EE8E-52D5-4D24-9DE7-8423CAB08D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6088" y="1988840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800" dirty="0"/>
              <a:t>Загадка.</a:t>
            </a:r>
          </a:p>
          <a:p>
            <a:r>
              <a:rPr lang="ru-RU" sz="2800" dirty="0"/>
              <a:t>«Оно течет, но не вода.</a:t>
            </a:r>
          </a:p>
          <a:p>
            <a:r>
              <a:rPr lang="ru-RU" sz="2800" dirty="0"/>
              <a:t>Оно, как снег бело всегда.</a:t>
            </a:r>
          </a:p>
          <a:p>
            <a:r>
              <a:rPr lang="ru-RU" sz="2800" dirty="0"/>
              <a:t>На вкус узнать его легко,</a:t>
            </a:r>
          </a:p>
          <a:p>
            <a:r>
              <a:rPr lang="ru-RU" sz="2800" dirty="0"/>
              <a:t>Ведь это в крынке …»</a:t>
            </a:r>
          </a:p>
          <a:p>
            <a:endParaRPr lang="ru-RU" sz="2800" dirty="0"/>
          </a:p>
        </p:txBody>
      </p:sp>
      <p:pic>
        <p:nvPicPr>
          <p:cNvPr id="3" name="Picture 2" descr="Пастеризованное молоко - Картинка 14341/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88088" y="1772816"/>
            <a:ext cx="3546450" cy="3567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82481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Прямоугольник 1"/>
          <p:cNvSpPr>
            <a:spLocks noChangeArrowheads="1"/>
          </p:cNvSpPr>
          <p:nvPr/>
        </p:nvSpPr>
        <p:spPr bwMode="auto">
          <a:xfrm>
            <a:off x="1295400" y="3276600"/>
            <a:ext cx="35052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dirty="0">
                <a:latin typeface="Arial" charset="0"/>
              </a:rPr>
              <a:t>«Корова во дворе – еда на столе»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000" dirty="0">
              <a:latin typeface="Arial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000" dirty="0">
                <a:latin typeface="Arial" charset="0"/>
              </a:rPr>
              <a:t>«Заварил кашу, так не жалей ни молока, ни масла»</a:t>
            </a:r>
          </a:p>
        </p:txBody>
      </p:sp>
      <p:pic>
        <p:nvPicPr>
          <p:cNvPr id="37891" name="Picture 5" descr="%D0%BF%D0%BE%D0%BB%D1%8C%D0%B7%D0%B0-%D0%BC%D0%BE%D0%BB%D0%BE%D0%BA%D0%B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762000"/>
            <a:ext cx="3062288" cy="229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Picture 8" descr="3208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419600"/>
            <a:ext cx="3181350" cy="198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3" name="Прямоугольник 4"/>
          <p:cNvSpPr>
            <a:spLocks noChangeArrowheads="1"/>
          </p:cNvSpPr>
          <p:nvPr/>
        </p:nvSpPr>
        <p:spPr bwMode="auto">
          <a:xfrm>
            <a:off x="3810000" y="1219200"/>
            <a:ext cx="5029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ru-RU" sz="2000" dirty="0">
                <a:latin typeface="Arial" charset="0"/>
              </a:rPr>
              <a:t>Издавна народ слагал о молоке пословицы и поговорки</a:t>
            </a:r>
            <a:r>
              <a:rPr lang="ru-RU" altLang="ru-RU" sz="2000" b="1" dirty="0">
                <a:solidFill>
                  <a:srgbClr val="0000FF"/>
                </a:solidFill>
                <a:latin typeface="Arial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xmlns="" val="3402607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ownloads\открытое занятие 02.12.2024\i (28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14414" y="1857364"/>
            <a:ext cx="7200800" cy="2471605"/>
          </a:xfrm>
          <a:ln>
            <a:miter lim="800000"/>
            <a:headEnd/>
            <a:tailEnd/>
          </a:ln>
          <a:extLst/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5300" b="1" dirty="0" smtClean="0">
                <a:latin typeface="Bookman Old Style" pitchFamily="18" charset="0"/>
              </a:rPr>
              <a:t>«Значение м</a:t>
            </a:r>
            <a:r>
              <a:rPr lang="ru-RU" sz="4400" b="1" dirty="0" smtClean="0">
                <a:latin typeface="Bookman Old Style" pitchFamily="18" charset="0"/>
              </a:rPr>
              <a:t>олока и кисломолочных продуктов в питании человека »</a:t>
            </a:r>
          </a:p>
        </p:txBody>
      </p:sp>
      <p:pic>
        <p:nvPicPr>
          <p:cNvPr id="5125" name="Picture 6" descr="71fddaed54b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083"/>
            <a:ext cx="4038600" cy="1709405"/>
          </a:xfrm>
          <a:prstGeom prst="rect">
            <a:avLst/>
          </a:prstGeom>
          <a:solidFill>
            <a:srgbClr val="99330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357554" y="4941168"/>
            <a:ext cx="492922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/>
              <a:t>Составила: педагог  дополнительного образования МОАУ ДО ЦДО</a:t>
            </a:r>
          </a:p>
          <a:p>
            <a:pPr algn="ctr"/>
            <a:r>
              <a:rPr lang="ru-RU" sz="2000" dirty="0" smtClean="0"/>
              <a:t> с. Возжаевки</a:t>
            </a:r>
          </a:p>
          <a:p>
            <a:pPr algn="ctr"/>
            <a:r>
              <a:rPr lang="ru-RU" sz="2000" dirty="0" smtClean="0"/>
              <a:t>Меньшикова Е.Г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2677433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857232"/>
            <a:ext cx="8229600" cy="2500330"/>
          </a:xfrm>
        </p:spPr>
        <p:txBody>
          <a:bodyPr/>
          <a:lstStyle/>
          <a:p>
            <a:r>
              <a:rPr lang="ru-RU" sz="1800" dirty="0" smtClean="0"/>
              <a:t>Цель занятия: Ознакомить обучающихся со значением молока и кисломолочных  продуктов в питании человека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71678"/>
            <a:ext cx="8229600" cy="405448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Задачи: </a:t>
            </a:r>
          </a:p>
          <a:p>
            <a:pPr>
              <a:buNone/>
            </a:pPr>
            <a:r>
              <a:rPr lang="ru-RU" dirty="0" smtClean="0"/>
              <a:t>1.Формирование и совершенствование навыков сравнения продуктов из молока и кисломолочных продуктов.</a:t>
            </a:r>
          </a:p>
          <a:p>
            <a:pPr>
              <a:buNone/>
            </a:pPr>
            <a:r>
              <a:rPr lang="ru-RU" dirty="0" smtClean="0"/>
              <a:t>2.Формировать навыки правильного питания.</a:t>
            </a:r>
          </a:p>
          <a:p>
            <a:pPr>
              <a:buNone/>
            </a:pPr>
            <a:r>
              <a:rPr lang="ru-RU" dirty="0" smtClean="0"/>
              <a:t>3.Составить технологическую карту о пользе молока и кисломолочных продуктов.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Пользователь\Downloads\открытое занятие 02.12.2024\i (46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Downloads\открытое занятие 02.12.2024\i (30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жиры; белки; углеводы.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9340" y="1813523"/>
            <a:ext cx="6336703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8229600" cy="1066800"/>
          </a:xfrm>
          <a:ln>
            <a:miter lim="800000"/>
            <a:headEnd/>
            <a:tailEnd/>
          </a:ln>
          <a:extLst/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В состав молока входят:</a:t>
            </a:r>
            <a:r>
              <a:rPr lang="ru-RU" sz="4000" b="1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1951790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Пользователь\Downloads\открытое занятие 02.12.2024\1679140_10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71480"/>
            <a:ext cx="7786742" cy="57864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Пользователь\Downloads\открытое занятие 02.12.2024\i (27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3" y="144463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Пользователь\Downloads\открытое занятие 02.12.2024\i (1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7" descr="i?id=483342267-01-72&amp;n=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7600" y="323850"/>
            <a:ext cx="2311400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11" descr="i?id=475201170-18-72&amp;n=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86400" y="381000"/>
            <a:ext cx="2708275" cy="186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13" descr="i?id=189049261-13-72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" y="3733800"/>
            <a:ext cx="2470150" cy="185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17" descr="i?id=236666114-22-72&amp;n=2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05600" y="3962400"/>
            <a:ext cx="2087563" cy="188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15" descr="i?id=334910436-47-72&amp;n=2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29000" y="4495800"/>
            <a:ext cx="2425700" cy="181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Text Box 5"/>
          <p:cNvSpPr txBox="1">
            <a:spLocks noChangeArrowheads="1"/>
          </p:cNvSpPr>
          <p:nvPr/>
        </p:nvSpPr>
        <p:spPr bwMode="auto">
          <a:xfrm>
            <a:off x="2743200" y="2560638"/>
            <a:ext cx="38989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ru-RU" sz="5400">
                <a:solidFill>
                  <a:srgbClr val="0000FF"/>
                </a:solidFill>
                <a:latin typeface="Arial" charset="0"/>
              </a:rPr>
              <a:t>МОЛОКО</a:t>
            </a:r>
          </a:p>
        </p:txBody>
      </p:sp>
      <p:sp>
        <p:nvSpPr>
          <p:cNvPr id="10248" name="Text Box 18"/>
          <p:cNvSpPr txBox="1">
            <a:spLocks noChangeArrowheads="1"/>
          </p:cNvSpPr>
          <p:nvPr/>
        </p:nvSpPr>
        <p:spPr bwMode="auto">
          <a:xfrm>
            <a:off x="647700" y="2057400"/>
            <a:ext cx="20875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ru-RU" sz="1800">
                <a:latin typeface="Arial" charset="0"/>
              </a:rPr>
              <a:t>Оленье</a:t>
            </a:r>
          </a:p>
        </p:txBody>
      </p:sp>
      <p:sp>
        <p:nvSpPr>
          <p:cNvPr id="10249" name="Text Box 19"/>
          <p:cNvSpPr txBox="1">
            <a:spLocks noChangeArrowheads="1"/>
          </p:cNvSpPr>
          <p:nvPr/>
        </p:nvSpPr>
        <p:spPr bwMode="auto">
          <a:xfrm>
            <a:off x="6172200" y="2286000"/>
            <a:ext cx="1676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ru-RU" sz="1800">
                <a:latin typeface="Arial" charset="0"/>
              </a:rPr>
              <a:t>Коровье</a:t>
            </a:r>
          </a:p>
        </p:txBody>
      </p:sp>
      <p:sp>
        <p:nvSpPr>
          <p:cNvPr id="10250" name="Text Box 20"/>
          <p:cNvSpPr txBox="1">
            <a:spLocks noChangeArrowheads="1"/>
          </p:cNvSpPr>
          <p:nvPr/>
        </p:nvSpPr>
        <p:spPr bwMode="auto">
          <a:xfrm>
            <a:off x="215900" y="5715000"/>
            <a:ext cx="2298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ru-RU" sz="1800">
                <a:latin typeface="Arial" charset="0"/>
              </a:rPr>
              <a:t>Кумыс (Лошадиное)</a:t>
            </a:r>
          </a:p>
        </p:txBody>
      </p:sp>
      <p:sp>
        <p:nvSpPr>
          <p:cNvPr id="10251" name="Text Box 22"/>
          <p:cNvSpPr txBox="1">
            <a:spLocks noChangeArrowheads="1"/>
          </p:cNvSpPr>
          <p:nvPr/>
        </p:nvSpPr>
        <p:spPr bwMode="auto">
          <a:xfrm>
            <a:off x="3733800" y="6324600"/>
            <a:ext cx="1752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ru-RU" sz="1800">
                <a:latin typeface="Arial" charset="0"/>
              </a:rPr>
              <a:t>Верблюжье</a:t>
            </a:r>
          </a:p>
        </p:txBody>
      </p:sp>
      <p:sp>
        <p:nvSpPr>
          <p:cNvPr id="10252" name="Text Box 21"/>
          <p:cNvSpPr txBox="1">
            <a:spLocks noChangeArrowheads="1"/>
          </p:cNvSpPr>
          <p:nvPr/>
        </p:nvSpPr>
        <p:spPr bwMode="auto">
          <a:xfrm>
            <a:off x="7172325" y="5916613"/>
            <a:ext cx="13557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ru-RU" sz="1800">
                <a:latin typeface="Arial" charset="0"/>
              </a:rPr>
              <a:t>Козье</a:t>
            </a:r>
          </a:p>
        </p:txBody>
      </p:sp>
    </p:spTree>
    <p:extLst>
      <p:ext uri="{BB962C8B-B14F-4D97-AF65-F5344CB8AC3E}">
        <p14:creationId xmlns:p14="http://schemas.microsoft.com/office/powerpoint/2010/main" xmlns="" val="739170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Пользователь\Downloads\открытое занятие 02.12.2024\slide-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856" y="571480"/>
            <a:ext cx="7743233" cy="57995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Пользователь\Downloads\открытое занятие 02.12.2024\u_8251581f3561834066ed62acb0111f2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Пользователь\Downloads\открытое занятие 02.12.2024\i (38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Пользователь\Downloads\открытое занятие 02.12.2024\i (2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04875" y="-685800"/>
            <a:ext cx="10953750" cy="8229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Пользователь\Downloads\открытое занятие 02.12.2024\55643aa020fdc52a5437b5ddac672b83_h-6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Пользователь\Downloads\открытое занятие 02.12.2024\i (8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1434" y="642918"/>
            <a:ext cx="8362532" cy="5430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Пользователь\Downloads\открытое занятие 02.12.2024\f6a8f0ea781c1b13e828c09acc36ed9e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5" descr="i?id=374728745-51-72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01963" y="1198707"/>
            <a:ext cx="3806825" cy="380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 Box 7"/>
          <p:cNvSpPr txBox="1">
            <a:spLocks noChangeArrowheads="1"/>
          </p:cNvSpPr>
          <p:nvPr/>
        </p:nvSpPr>
        <p:spPr bwMode="auto">
          <a:xfrm>
            <a:off x="458788" y="282575"/>
            <a:ext cx="3325812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ru-RU" sz="2400">
                <a:latin typeface="Arial" charset="0"/>
              </a:rPr>
              <a:t>укрепляет зубы и кости</a:t>
            </a:r>
          </a:p>
        </p:txBody>
      </p:sp>
      <p:sp>
        <p:nvSpPr>
          <p:cNvPr id="16388" name="Text Box 11"/>
          <p:cNvSpPr txBox="1">
            <a:spLocks noChangeArrowheads="1"/>
          </p:cNvSpPr>
          <p:nvPr/>
        </p:nvSpPr>
        <p:spPr bwMode="auto">
          <a:xfrm>
            <a:off x="142875" y="1887538"/>
            <a:ext cx="2352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ru-RU" sz="2400">
                <a:latin typeface="Arial" charset="0"/>
              </a:rPr>
              <a:t>утоляет жажду</a:t>
            </a:r>
          </a:p>
        </p:txBody>
      </p:sp>
      <p:sp>
        <p:nvSpPr>
          <p:cNvPr id="16389" name="Text Box 12"/>
          <p:cNvSpPr txBox="1">
            <a:spLocks noChangeArrowheads="1"/>
          </p:cNvSpPr>
          <p:nvPr/>
        </p:nvSpPr>
        <p:spPr bwMode="auto">
          <a:xfrm>
            <a:off x="134938" y="4111625"/>
            <a:ext cx="21113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ru-RU" sz="2400">
                <a:latin typeface="Arial" charset="0"/>
              </a:rPr>
              <a:t>снижает вес</a:t>
            </a:r>
          </a:p>
        </p:txBody>
      </p:sp>
      <p:sp>
        <p:nvSpPr>
          <p:cNvPr id="16390" name="Text Box 9"/>
          <p:cNvSpPr txBox="1">
            <a:spLocks noChangeArrowheads="1"/>
          </p:cNvSpPr>
          <p:nvPr/>
        </p:nvSpPr>
        <p:spPr bwMode="auto">
          <a:xfrm>
            <a:off x="2911475" y="5834063"/>
            <a:ext cx="33258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ru-RU" sz="2400">
                <a:latin typeface="Arial" charset="0"/>
              </a:rPr>
              <a:t>защищает сердце</a:t>
            </a:r>
          </a:p>
        </p:txBody>
      </p:sp>
      <p:sp>
        <p:nvSpPr>
          <p:cNvPr id="16391" name="Rectangle 13"/>
          <p:cNvSpPr>
            <a:spLocks noChangeArrowheads="1"/>
          </p:cNvSpPr>
          <p:nvPr/>
        </p:nvSpPr>
        <p:spPr bwMode="auto">
          <a:xfrm>
            <a:off x="5014913" y="261938"/>
            <a:ext cx="2570162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2400">
                <a:latin typeface="Arial" charset="0"/>
              </a:rPr>
              <a:t>укрепляет волосы и ногти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6715125" y="1897063"/>
            <a:ext cx="21717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ru-RU" sz="2400">
                <a:latin typeface="Arial" charset="0"/>
              </a:rPr>
              <a:t>укрепляет иммунитет</a:t>
            </a:r>
          </a:p>
        </p:txBody>
      </p:sp>
      <p:sp>
        <p:nvSpPr>
          <p:cNvPr id="16393" name="Text Box 10"/>
          <p:cNvSpPr txBox="1">
            <a:spLocks noChangeArrowheads="1"/>
          </p:cNvSpPr>
          <p:nvPr/>
        </p:nvSpPr>
        <p:spPr bwMode="auto">
          <a:xfrm>
            <a:off x="6808788" y="4157663"/>
            <a:ext cx="195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Constant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Constant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Constant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ru-RU" sz="2400">
                <a:latin typeface="Arial" charset="0"/>
              </a:rPr>
              <a:t>успокаивает</a:t>
            </a:r>
          </a:p>
        </p:txBody>
      </p:sp>
    </p:spTree>
    <p:extLst>
      <p:ext uri="{BB962C8B-B14F-4D97-AF65-F5344CB8AC3E}">
        <p14:creationId xmlns:p14="http://schemas.microsoft.com/office/powerpoint/2010/main" xmlns="" val="3506669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Пользователь\Downloads\открытое занятие 02.12.2024\i (37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3838"/>
            <a:ext cx="9753600" cy="73056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Пользователь\Downloads\открытое занятие 02.12.2024\i (2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226318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Пользователь\Downloads\открытое занятие 02.12.2024\i (18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09651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Пользователь\Downloads\открытое занятие 02.12.2024\scale_1200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Пользователь\Downloads\открытое занятие 02.12.2024\i (39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81749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Пользователь\Downloads\открытое занятие 02.12.2024\725595caeb8f0a60ee1060aef12da2b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Пользователь\Downloads\открытое занятие 02.12.2024\i (47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4857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Пользователь\Downloads\открытое занятие 02.12.2024\i (26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Пользователь\Downloads\открытое занятие 02.12.2024\img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315885" cy="1296144"/>
          </a:xfrm>
          <a:ln>
            <a:miter lim="800000"/>
            <a:headEnd/>
            <a:tailEnd/>
          </a:ln>
          <a:extLst/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dirty="0" smtClean="0"/>
              <a:t>Кисло - молочные продукты.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b="1" dirty="0" smtClean="0">
                <a:latin typeface="Bookman Old Style" pitchFamily="18" charset="0"/>
              </a:rPr>
              <a:t> 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1318320" y="1981200"/>
            <a:ext cx="6933505" cy="5319713"/>
          </a:xfrm>
          <a:prstGeom prst="rect">
            <a:avLst/>
          </a:prstGeom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Wingdings" pitchFamily="2" charset="2"/>
              <a:buNone/>
              <a:defRPr/>
            </a:pPr>
            <a:r>
              <a:rPr lang="ru-RU" sz="3600" b="1" kern="0" dirty="0">
                <a:solidFill>
                  <a:srgbClr val="FFFF00"/>
                </a:solidFill>
                <a:latin typeface="+mn-lt"/>
              </a:rPr>
              <a:t> 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ru-RU" sz="2000" kern="0" dirty="0">
                <a:latin typeface="+mn-lt"/>
              </a:rPr>
              <a:t>ЙОГУРТ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ru-RU" sz="2000" kern="0" dirty="0">
                <a:latin typeface="+mn-lt"/>
              </a:rPr>
              <a:t>КЕФИР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ru-RU" sz="2000" kern="0" dirty="0">
                <a:latin typeface="+mn-lt"/>
              </a:rPr>
              <a:t>ПРОСТОКВАША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ru-RU" sz="2000" kern="0" dirty="0">
                <a:latin typeface="+mn-lt"/>
              </a:rPr>
              <a:t>МАСЛО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ru-RU" sz="2000" kern="0" dirty="0">
                <a:latin typeface="+mn-lt"/>
              </a:rPr>
              <a:t>СЫР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ru-RU" sz="2000" kern="0" dirty="0">
                <a:latin typeface="+mn-lt"/>
              </a:rPr>
              <a:t>СМЕТАНА</a:t>
            </a:r>
          </a:p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ru-RU" sz="2000" kern="0" dirty="0" smtClean="0">
                <a:latin typeface="+mn-lt"/>
              </a:rPr>
              <a:t>ТВОРОГ И </a:t>
            </a:r>
            <a:r>
              <a:rPr lang="ru-RU" sz="2000" kern="0" dirty="0">
                <a:latin typeface="+mn-lt"/>
              </a:rPr>
              <a:t>ДРУГИЕ.</a:t>
            </a:r>
          </a:p>
          <a:p>
            <a:pPr eaLnBrk="0" hangingPunct="0">
              <a:spcBef>
                <a:spcPct val="20000"/>
              </a:spcBef>
              <a:defRPr/>
            </a:pPr>
            <a:endParaRPr lang="ru-RU" sz="3400" kern="0" dirty="0">
              <a:latin typeface="+mn-lt"/>
            </a:endParaRPr>
          </a:p>
        </p:txBody>
      </p:sp>
      <p:pic>
        <p:nvPicPr>
          <p:cNvPr id="12289" name="Picture 1" descr="C:\Users\Таня\Desktop\проекты Ладушки\Logosapiens_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09433" y="980728"/>
            <a:ext cx="5045495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93047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Пользователь\Downloads\открытое занятие 02.12.2024\i (1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Пользователь\Downloads\открытое занятие 02.12.2024\i (6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3838"/>
            <a:ext cx="9753600" cy="73056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8" y="332656"/>
            <a:ext cx="6552728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800" dirty="0"/>
              <a:t>Йогурт - это кисломолочный продукт обычно с фруктовыми </a:t>
            </a:r>
            <a:r>
              <a:rPr lang="ru-RU" sz="2800" dirty="0" smtClean="0"/>
              <a:t>добавками.</a:t>
            </a:r>
            <a:endParaRPr lang="ru-RU" sz="2800" dirty="0"/>
          </a:p>
          <a:p>
            <a:pPr algn="just" fontAlgn="base"/>
            <a:r>
              <a:rPr lang="ru-RU" sz="2800" dirty="0" smtClean="0"/>
              <a:t>Йогурты </a:t>
            </a:r>
            <a:r>
              <a:rPr lang="ru-RU" sz="2800" dirty="0"/>
              <a:t>содержат кальций, необходимый для формирования и укрепления костей, а также для роста зубов, и витамин В2, который благотворно влияет на рост детского организма.</a:t>
            </a:r>
          </a:p>
          <a:p>
            <a:pPr algn="just" fontAlgn="base"/>
            <a:r>
              <a:rPr lang="ru-RU" sz="2800" dirty="0"/>
              <a:t>Благодаря употреблению йогурта в организм поступают </a:t>
            </a:r>
            <a:r>
              <a:rPr lang="ru-RU" sz="2800" dirty="0" err="1"/>
              <a:t>пробиотики</a:t>
            </a:r>
            <a:r>
              <a:rPr lang="ru-RU" sz="2800" dirty="0"/>
              <a:t> — вещества, которые стимулируют иммунные процессы и обеспечивают нормальное пищеварение как у детей, так и у взрослых.</a:t>
            </a:r>
          </a:p>
          <a:p>
            <a:pPr algn="just"/>
            <a:endParaRPr lang="ru-RU" dirty="0"/>
          </a:p>
        </p:txBody>
      </p:sp>
      <p:pic>
        <p:nvPicPr>
          <p:cNvPr id="6146" name="Picture 2" descr="Ответы@Mail.Ru: ВОПРОС НА ЗАСЫПКУ: Россию спасёт чудо или чуда не будет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692696"/>
            <a:ext cx="2324814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7583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сметана - 22-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8412" y="1080178"/>
            <a:ext cx="3113468" cy="3113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491880" y="2636912"/>
            <a:ext cx="41764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sz="2800" dirty="0"/>
              <a:t>Сметана содержит ценные витамины: А, Е, В2, В12, С, РР, а также кальций, фосфор и железо, необходимые растущему организму.</a:t>
            </a:r>
          </a:p>
        </p:txBody>
      </p:sp>
    </p:spTree>
    <p:extLst>
      <p:ext uri="{BB962C8B-B14F-4D97-AF65-F5344CB8AC3E}">
        <p14:creationId xmlns:p14="http://schemas.microsoft.com/office/powerpoint/2010/main" xmlns="" val="2322601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99624" y="2564904"/>
            <a:ext cx="442400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Среди всех кисломолочных продуктов, выпускаемых сегодня в мире, кефир может по праву занять первое </a:t>
            </a:r>
            <a:r>
              <a:rPr lang="ru-RU" sz="2800" dirty="0" smtClean="0"/>
              <a:t>место.</a:t>
            </a:r>
            <a:r>
              <a:rPr lang="ru-RU" sz="2800" dirty="0"/>
              <a:t> </a:t>
            </a:r>
            <a:endParaRPr lang="ru-RU" sz="2800" dirty="0" smtClean="0"/>
          </a:p>
          <a:p>
            <a:r>
              <a:rPr lang="ru-RU" sz="2800" dirty="0"/>
              <a:t>В</a:t>
            </a:r>
            <a:r>
              <a:rPr lang="ru-RU" sz="2800" dirty="0" smtClean="0"/>
              <a:t> </a:t>
            </a:r>
            <a:r>
              <a:rPr lang="ru-RU" sz="2800" dirty="0"/>
              <a:t>составе кефира есть много полезного для нашего здоровья.</a:t>
            </a:r>
          </a:p>
        </p:txBody>
      </p:sp>
      <p:pic>
        <p:nvPicPr>
          <p:cNvPr id="4098" name="Picture 2" descr="Маски для волос в домашних условиях от выпадения волос срепейным маслом с перце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692696"/>
            <a:ext cx="3456384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99912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im1-tub-ru.yandex.net/i?id=fc039c8edb30f807f53df9062abd75f4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59" y="726506"/>
            <a:ext cx="3206549" cy="3206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491880" y="1412777"/>
            <a:ext cx="460851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  <a:r>
              <a:rPr lang="ru-RU" sz="2800" dirty="0"/>
              <a:t>Т</a:t>
            </a:r>
            <a:r>
              <a:rPr lang="ru-RU" sz="2800" dirty="0" smtClean="0"/>
              <a:t>ворог </a:t>
            </a:r>
            <a:r>
              <a:rPr lang="ru-RU" sz="2800" dirty="0"/>
              <a:t>– один из самых полезных кисломолочных продуктов</a:t>
            </a:r>
            <a:r>
              <a:rPr lang="ru-RU" sz="2800" dirty="0" smtClean="0"/>
              <a:t>.</a:t>
            </a:r>
            <a:r>
              <a:rPr lang="ru-RU" sz="2800" dirty="0"/>
              <a:t> Творог богат кальцием и фосфором, без которых невозможно полноценное формирование костной системы. Эти вещества необходимы детям в период роста костей, в том числе и </a:t>
            </a:r>
            <a:r>
              <a:rPr lang="ru-RU" sz="2800" dirty="0" smtClean="0"/>
              <a:t>зубов.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3087895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51920" y="3068960"/>
            <a:ext cx="417646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Сыр один из наиболее древних продуктов питания человека. В мире более двухсот тысяч сортов этого кисломолочного продукта.</a:t>
            </a:r>
            <a:endParaRPr lang="ru-RU" sz="2800" dirty="0"/>
          </a:p>
        </p:txBody>
      </p:sp>
      <p:pic>
        <p:nvPicPr>
          <p:cNvPr id="2050" name="Picture 2" descr="https://im3-tub-ru.yandex.net/i?id=5774e0295a15c04aee7eab188f09112c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2919" y="692696"/>
            <a:ext cx="2979001" cy="2805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13592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ladyspecial.ru/upload/image/3_(22).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764704"/>
            <a:ext cx="457200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3528" y="836712"/>
            <a:ext cx="396044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Мороженое – любимое лакомство, как детей, так и взрослых</a:t>
            </a:r>
            <a:r>
              <a:rPr lang="ru-RU" sz="2800" dirty="0" smtClean="0"/>
              <a:t>.</a:t>
            </a:r>
            <a:r>
              <a:rPr lang="ru-RU" sz="2800" dirty="0"/>
              <a:t> </a:t>
            </a:r>
            <a:r>
              <a:rPr lang="ru-RU" sz="2800" dirty="0" smtClean="0"/>
              <a:t>В мороженом </a:t>
            </a:r>
            <a:r>
              <a:rPr lang="ru-RU" sz="2800" dirty="0"/>
              <a:t>содержится большое количество витаминов</a:t>
            </a:r>
            <a:r>
              <a:rPr lang="ru-RU" sz="2800" dirty="0" smtClean="0"/>
              <a:t>.</a:t>
            </a:r>
            <a:r>
              <a:rPr lang="ru-RU" sz="2800" dirty="0"/>
              <a:t> Кроме этого, одна порция мороженого хорошо успокаивает нервы и поднимает настроение.</a:t>
            </a:r>
          </a:p>
        </p:txBody>
      </p:sp>
    </p:spTree>
    <p:extLst>
      <p:ext uri="{BB962C8B-B14F-4D97-AF65-F5344CB8AC3E}">
        <p14:creationId xmlns:p14="http://schemas.microsoft.com/office/powerpoint/2010/main" xmlns="" val="3856207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Пользователь\Downloads\открытое занятие 02.12.2024\i (16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1973" y="535761"/>
            <a:ext cx="7667679" cy="57507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Пользователь\Downloads\открытое занятие 02.12.2024\ab9ae99a3b944e009597c6ef93471b6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785794"/>
            <a:ext cx="8001056" cy="5304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Пользователь\Downloads\открытое занятие 02.12.2024\slide-11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78375"/>
            <a:ext cx="8215369" cy="61531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Пользователь\Downloads\открытое занятие 02.12.2024\slide-5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17857"/>
            <a:ext cx="8429684" cy="63136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Пользователь\Downloads\открытое занятие 02.12.2024\slide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50975" y="1090613"/>
            <a:ext cx="6242050" cy="46751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26571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ownloads\открытое занятие 02.12.2024\i (35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2176457"/>
          </a:xfrm>
        </p:spPr>
        <p:txBody>
          <a:bodyPr/>
          <a:lstStyle/>
          <a:p>
            <a:r>
              <a:rPr lang="ru-RU" dirty="0" smtClean="0"/>
              <a:t>Физическая минутка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ownloads\открытое занятие 02.12.2024\i (29).jpg"/>
          <p:cNvPicPr>
            <a:picLocks noChangeAspect="1" noChangeArrowheads="1"/>
          </p:cNvPicPr>
          <p:nvPr/>
        </p:nvPicPr>
        <p:blipFill>
          <a:blip r:embed="rId2"/>
          <a:srcRect l="927" t="11734" b="16753"/>
          <a:stretch>
            <a:fillRect/>
          </a:stretch>
        </p:blipFill>
        <p:spPr bwMode="auto">
          <a:xfrm>
            <a:off x="0" y="214290"/>
            <a:ext cx="8858280" cy="61531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57200" y="714356"/>
            <a:ext cx="80438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/>
              <a:t>Практическое задание</a:t>
            </a:r>
          </a:p>
          <a:p>
            <a:pPr algn="ctr"/>
            <a:r>
              <a:rPr lang="ru-RU" sz="3600" dirty="0" smtClean="0"/>
              <a:t>Составление технологической карты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04664"/>
            <a:ext cx="6840760" cy="5976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35533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Пользователь\Downloads\открытое занятие 02.12.2024\002089884_1-854eee7763850921f22fd1fb57b1df8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306388"/>
            <a:ext cx="5357850" cy="6243637"/>
          </a:xfrm>
          <a:prstGeom prst="rect">
            <a:avLst/>
          </a:prstGeom>
          <a:noFill/>
        </p:spPr>
      </p:pic>
      <p:pic>
        <p:nvPicPr>
          <p:cNvPr id="3" name="Picture 2" descr="C:\Users\Пользователь\Downloads\открытое занятие 02.12.2024\002089884_1-854eee7763850921f22fd1fb57b1df8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9756" y="458788"/>
            <a:ext cx="5357850" cy="62436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Пользователь\Downloads\открытое занятие 02.12.2024\i (1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Пользователь\Downloads\открытое занятие 02.12.2024\i (4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Пользователь\Downloads\открытое занятие 02.12.2024\60b4f97227b1133a566de82b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857250"/>
            <a:ext cx="685800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Пользователь\Downloads\открытое занятие 02.12.2024\i (20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893272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57200" y="5105400"/>
            <a:ext cx="8229600" cy="1219200"/>
          </a:xfrm>
          <a:prstGeom prst="rect">
            <a:avLst/>
          </a:prstGeom>
        </p:spPr>
        <p:txBody>
          <a:bodyPr/>
          <a:lstStyle/>
          <a:p>
            <a:pPr marL="274320" indent="-274320" algn="ctr" fontAlgn="auto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itchFamily="2" charset="2"/>
              <a:buNone/>
              <a:defRPr/>
            </a:pPr>
            <a:endParaRPr lang="ru-RU" sz="6000" b="1" i="1" dirty="0">
              <a:latin typeface="+mn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38200" y="762000"/>
            <a:ext cx="60198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2000" dirty="0"/>
              <a:t>      </a:t>
            </a:r>
            <a:endParaRPr lang="ru-RU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1428736"/>
            <a:ext cx="4618855" cy="3769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dirty="0"/>
              <a:t>Пейте, дети, молоко </a:t>
            </a:r>
            <a:endParaRPr lang="ru-RU" sz="6000" dirty="0" smtClean="0"/>
          </a:p>
          <a:p>
            <a:pPr algn="ctr"/>
            <a:r>
              <a:rPr lang="ru-RU" sz="6000" dirty="0" smtClean="0"/>
              <a:t>Будете </a:t>
            </a:r>
            <a:r>
              <a:rPr lang="ru-RU" sz="6000" dirty="0"/>
              <a:t>здоровы!</a:t>
            </a:r>
          </a:p>
        </p:txBody>
      </p:sp>
      <p:pic>
        <p:nvPicPr>
          <p:cNvPr id="7170" name="Picture 2" descr="https://im3-tub-ru.yandex.net/i?id=03fadf78c42e2a7d6e8590e84879a8f9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8656" y="2060848"/>
            <a:ext cx="4201903" cy="2728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50608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471</TotalTime>
  <Words>302</Words>
  <Application>Microsoft Office PowerPoint</Application>
  <PresentationFormat>Экран (4:3)</PresentationFormat>
  <Paragraphs>60</Paragraphs>
  <Slides>55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55</vt:i4>
      </vt:variant>
    </vt:vector>
  </HeadingPairs>
  <TitlesOfParts>
    <vt:vector size="56" baseType="lpstr">
      <vt:lpstr>Исполнительная</vt:lpstr>
      <vt:lpstr>Слайд 1</vt:lpstr>
      <vt:lpstr>Слайд 2</vt:lpstr>
      <vt:lpstr>Слайд 3</vt:lpstr>
      <vt:lpstr>«Значение молока и кисломолочных продуктов в питании человека »</vt:lpstr>
      <vt:lpstr>Цель занятия: Ознакомить обучающихся со значением молока и кисломолочных  продуктов в питании человека  </vt:lpstr>
      <vt:lpstr>Слайд 6</vt:lpstr>
      <vt:lpstr>Слайд 7</vt:lpstr>
      <vt:lpstr>В состав молока входят: 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Кисло - молочные продукты.  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Физическая минутка 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«Польза молока и молочных продуктов»</dc:title>
  <dc:creator>Таня</dc:creator>
  <cp:lastModifiedBy>Пользователь</cp:lastModifiedBy>
  <cp:revision>68</cp:revision>
  <dcterms:created xsi:type="dcterms:W3CDTF">2015-03-13T16:32:03Z</dcterms:created>
  <dcterms:modified xsi:type="dcterms:W3CDTF">2025-10-16T09:26:10Z</dcterms:modified>
</cp:coreProperties>
</file>