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0" r:id="rId2"/>
    <p:sldId id="261" r:id="rId3"/>
    <p:sldId id="262" r:id="rId4"/>
    <p:sldId id="263" r:id="rId5"/>
    <p:sldId id="264" r:id="rId6"/>
    <p:sldId id="276" r:id="rId7"/>
    <p:sldId id="273" r:id="rId8"/>
    <p:sldId id="278" r:id="rId9"/>
    <p:sldId id="274" r:id="rId10"/>
    <p:sldId id="275" r:id="rId11"/>
    <p:sldId id="268" r:id="rId12"/>
    <p:sldId id="27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9" autoAdjust="0"/>
    <p:restoredTop sz="94660"/>
  </p:normalViewPr>
  <p:slideViewPr>
    <p:cSldViewPr>
      <p:cViewPr>
        <p:scale>
          <a:sx n="118" d="100"/>
          <a:sy n="118" d="100"/>
        </p:scale>
        <p:origin x="-72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B5994-7CA7-4367-899B-63E8E828BA3D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71ECF-8D64-4A0C-8EAA-485FB21B1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4713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71ECF-8D64-4A0C-8EAA-485FB21B1FC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5531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F7E7-3B8B-4E4A-B84B-C933FAC64B07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fade-frame-7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7404" y="0"/>
            <a:ext cx="9181404" cy="6858000"/>
          </a:xfrm>
          <a:prstGeom prst="rect">
            <a:avLst/>
          </a:prstGeom>
          <a:noFill/>
        </p:spPr>
      </p:pic>
      <p:pic>
        <p:nvPicPr>
          <p:cNvPr id="10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332656"/>
            <a:ext cx="8424936" cy="623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115.png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923928" y="980728"/>
            <a:ext cx="4762500" cy="42672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F7E7-3B8B-4E4A-B84B-C933FAC64B07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Picture 2" descr="fade-frame-7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81404" cy="6858000"/>
          </a:xfrm>
          <a:prstGeom prst="rect">
            <a:avLst/>
          </a:prstGeom>
          <a:noFill/>
        </p:spPr>
      </p:pic>
      <p:pic>
        <p:nvPicPr>
          <p:cNvPr id="7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95536" y="332656"/>
            <a:ext cx="8352928" cy="623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://li-web.ru/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971600" y="3573016"/>
            <a:ext cx="1080120" cy="710719"/>
          </a:xfrm>
          <a:prstGeom prst="rect">
            <a:avLst/>
          </a:prstGeom>
          <a:noFill/>
        </p:spPr>
      </p:pic>
      <p:pic>
        <p:nvPicPr>
          <p:cNvPr id="12" name="Picture 2" descr="9.png"/>
          <p:cNvPicPr>
            <a:picLocks noChangeAspect="1" noChangeArrowheads="1"/>
          </p:cNvPicPr>
          <p:nvPr userDrawn="1"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771800" y="4221088"/>
            <a:ext cx="1224136" cy="1224136"/>
          </a:xfrm>
          <a:prstGeom prst="rect">
            <a:avLst/>
          </a:prstGeom>
          <a:noFill/>
        </p:spPr>
      </p:pic>
      <p:pic>
        <p:nvPicPr>
          <p:cNvPr id="11" name="Picture 2" descr="http://img-fotki.yandex.ru/get/6507/20573769.d/0_82749_1b642d8e_M.jpg"/>
          <p:cNvPicPr>
            <a:picLocks noChangeAspect="1" noChangeArrowheads="1"/>
          </p:cNvPicPr>
          <p:nvPr userDrawn="1"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699792" y="5085184"/>
            <a:ext cx="1705372" cy="85268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F7E7-3B8B-4E4A-B84B-C933FAC64B07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2" descr="fade-frame-7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81404" cy="6858000"/>
          </a:xfrm>
          <a:prstGeom prst="rect">
            <a:avLst/>
          </a:prstGeom>
          <a:noFill/>
        </p:spPr>
      </p:pic>
      <p:pic>
        <p:nvPicPr>
          <p:cNvPr id="5" name="Picture 2" descr="http://freedesignfile.com/upload/2014/05/Green-leaves-wave-creative-background-vector.jp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 rot="16200000">
            <a:off x="-1152634" y="1808818"/>
            <a:ext cx="6336704" cy="3240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9.png"/>
          <p:cNvPicPr>
            <a:picLocks noChangeAspect="1" noChangeArrowheads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835696" y="3933056"/>
            <a:ext cx="1224136" cy="1224136"/>
          </a:xfrm>
          <a:prstGeom prst="rect">
            <a:avLst/>
          </a:prstGeom>
          <a:noFill/>
        </p:spPr>
      </p:pic>
      <p:pic>
        <p:nvPicPr>
          <p:cNvPr id="9" name="Picture 6" descr="http://li-web.ru/"/>
          <p:cNvPicPr>
            <a:picLocks noChangeAspect="1" noChangeArrowheads="1"/>
          </p:cNvPicPr>
          <p:nvPr userDrawn="1"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547664" y="3356992"/>
            <a:ext cx="1080120" cy="710719"/>
          </a:xfrm>
          <a:prstGeom prst="rect">
            <a:avLst/>
          </a:prstGeom>
          <a:noFill/>
        </p:spPr>
      </p:pic>
      <p:pic>
        <p:nvPicPr>
          <p:cNvPr id="6146" name="Picture 2" descr="http://img-fotki.yandex.ru/get/6507/20573769.d/0_82749_1b642d8e_M.jpg"/>
          <p:cNvPicPr>
            <a:picLocks noChangeAspect="1" noChangeArrowheads="1"/>
          </p:cNvPicPr>
          <p:nvPr userDrawn="1"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547664" y="4869160"/>
            <a:ext cx="1705372" cy="85268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AF7E7-3B8B-4E4A-B84B-C933FAC64B07}" type="datetimeFigureOut">
              <a:rPr lang="ru-RU" smtClean="0"/>
              <a:pPr/>
              <a:t>06.10.2022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DC3ED-28DC-4D7E-9FBA-FA19A4DC65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microsoft.com/office/2007/relationships/hdphoto" Target="../media/hdphoto5.wdp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332656"/>
            <a:ext cx="4034692" cy="25922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40161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Проект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>             «</a:t>
            </a:r>
            <a:r>
              <a:rPr lang="ru-RU" sz="3100" dirty="0"/>
              <a:t>Спасем Землю от мусора»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18856" y="5373216"/>
            <a:ext cx="4312568" cy="1752600"/>
          </a:xfrm>
        </p:spPr>
        <p:txBody>
          <a:bodyPr>
            <a:normAutofit/>
          </a:bodyPr>
          <a:lstStyle/>
          <a:p>
            <a:r>
              <a:rPr lang="ru-RU" sz="2100" dirty="0"/>
              <a:t>Шалыгина Татьяна Владимировна воспитатель </a:t>
            </a:r>
            <a:r>
              <a:rPr lang="ru-RU" sz="2100" dirty="0" smtClean="0"/>
              <a:t>МАДОУ д\с №7 </a:t>
            </a:r>
          </a:p>
          <a:p>
            <a:r>
              <a:rPr lang="ru-RU" sz="2100" dirty="0" smtClean="0"/>
              <a:t>город Ишим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667" y="3717032"/>
            <a:ext cx="4079333" cy="2880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8568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556" b="98889" l="778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67496"/>
            <a:ext cx="3168352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Проблема</a:t>
            </a:r>
            <a:r>
              <a:rPr lang="ru-RU" dirty="0"/>
              <a:t>: 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00298" y="1428736"/>
            <a:ext cx="53103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/>
              <a:t>-растущее количество отходов и нехватка средств их переработки характерны для многих городов.  </a:t>
            </a:r>
          </a:p>
          <a:p>
            <a:pPr fontAlgn="base"/>
            <a:r>
              <a:rPr lang="ru-RU" dirty="0" smtClean="0"/>
              <a:t> -выбрасываемые пластиковые бутылки, упаковки от продуктов, пакеты из-под соков, молока, старые фломастеры, трубочки от сока, стаканчики и другое не находят повторного применения в творческой деятельности детей.  </a:t>
            </a:r>
          </a:p>
          <a:p>
            <a:endParaRPr lang="ru-RU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56" b="100000" l="417" r="997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832892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827584" y="2572560"/>
            <a:ext cx="360040" cy="43204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937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r>
              <a:rPr lang="ru-RU" dirty="0"/>
              <a:t>: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71604" y="1928802"/>
            <a:ext cx="51885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Содействие развитию творческих способностей детей в изобразительной деятельности посредством использование бытовых и хозяйственных отходов. (пакеты, газеты, бутылки пластиковые, фантики от конфет)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38" y="1928802"/>
            <a:ext cx="5000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4818"/>
            <a:ext cx="2517775" cy="251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68690"/>
            <a:ext cx="841375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410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268760"/>
            <a:ext cx="819011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buFont typeface="Wingdings" pitchFamily="2" charset="2"/>
              <a:buChar char="ü"/>
            </a:pPr>
            <a:r>
              <a:rPr lang="ru-RU" sz="2000" dirty="0" smtClean="0"/>
              <a:t> Приметить технику «Коллаж» на основе использования бытовых и хозяйственных отходов для развития творческих способностей дошкольников через сотрудничество детей и взрослых;</a:t>
            </a:r>
          </a:p>
          <a:p>
            <a:pPr lvl="0" fontAlgn="base">
              <a:buFont typeface="Wingdings" pitchFamily="2" charset="2"/>
              <a:buChar char="ü"/>
            </a:pPr>
            <a:r>
              <a:rPr lang="ru-RU" sz="2000" dirty="0" smtClean="0"/>
              <a:t> Обогатить субкультуру детей новыми представлениями об использовании мусора в творческой деятельности;</a:t>
            </a:r>
          </a:p>
          <a:p>
            <a:pPr lvl="0" fontAlgn="base">
              <a:buFont typeface="Wingdings" pitchFamily="2" charset="2"/>
              <a:buChar char="ü"/>
            </a:pPr>
            <a:r>
              <a:rPr lang="ru-RU" sz="2000" dirty="0" smtClean="0"/>
              <a:t> Повысить уровень компетентности детей, родителей, педагогов при создании коллажа посредством модели трёх вопросов и создания </a:t>
            </a:r>
            <a:r>
              <a:rPr lang="ru-RU" sz="2000" dirty="0" err="1" smtClean="0"/>
              <a:t>лепбука</a:t>
            </a:r>
            <a:r>
              <a:rPr lang="ru-RU" sz="2000" dirty="0" smtClean="0"/>
              <a:t>;</a:t>
            </a:r>
          </a:p>
          <a:p>
            <a:pPr lvl="0" fontAlgn="base">
              <a:buFont typeface="Wingdings" pitchFamily="2" charset="2"/>
              <a:buChar char="ü"/>
            </a:pPr>
            <a:r>
              <a:rPr lang="ru-RU" sz="2000" dirty="0" smtClean="0"/>
              <a:t> Разработать систему мероприятий направленных на развитие творческих способностей с применением бытовых и хозяйственных отходов у всех субъектов проектной деятельности;</a:t>
            </a:r>
          </a:p>
          <a:p>
            <a:pPr lvl="0" fontAlgn="base">
              <a:buFont typeface="Wingdings" pitchFamily="2" charset="2"/>
              <a:buChar char="ü"/>
            </a:pPr>
            <a:r>
              <a:rPr lang="ru-RU" sz="2000" dirty="0" smtClean="0"/>
              <a:t>Поддерживать активность и инициативу детей в изобразительной творческой деятельности. 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 </a:t>
            </a:r>
            <a:endParaRPr lang="ru-RU" dirty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-162587"/>
            <a:ext cx="2064114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331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6323" y="3573016"/>
            <a:ext cx="3282881" cy="2599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40" r="-1105" b="-3379"/>
          <a:stretch/>
        </p:blipFill>
        <p:spPr bwMode="auto">
          <a:xfrm>
            <a:off x="467544" y="404664"/>
            <a:ext cx="3180767" cy="2615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148064" y="432951"/>
            <a:ext cx="3459401" cy="2645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17" b="100000" l="0" r="99556">
                        <a14:foregroundMark x1="44267" y1="69833" x2="63556" y2="84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927" y="2924944"/>
            <a:ext cx="3211882" cy="342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9304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861048"/>
            <a:ext cx="2540968" cy="432048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3100" dirty="0" smtClean="0"/>
              <a:t>Что </a:t>
            </a:r>
            <a:r>
              <a:rPr lang="ru-RU" sz="3100" dirty="0"/>
              <a:t>я </a:t>
            </a:r>
            <a:r>
              <a:rPr lang="ru-RU" sz="3100" dirty="0" smtClean="0"/>
              <a:t>знаю? 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/>
            </a:r>
            <a:br>
              <a:rPr lang="ru-RU" sz="3100" dirty="0"/>
            </a:br>
            <a:endParaRPr lang="ru-RU" sz="31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2683" y="2636912"/>
            <a:ext cx="5112568" cy="389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33420">
            <a:off x="1162411" y="2171087"/>
            <a:ext cx="733675" cy="119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5570">
            <a:off x="6871461" y="1272608"/>
            <a:ext cx="1170231" cy="1450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25556">
            <a:off x="3749184" y="548680"/>
            <a:ext cx="1159716" cy="143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39753" y="1997992"/>
            <a:ext cx="396043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Что </a:t>
            </a:r>
            <a:r>
              <a:rPr lang="ru-RU" sz="2800" dirty="0"/>
              <a:t>еще </a:t>
            </a:r>
            <a:r>
              <a:rPr lang="ru-RU" sz="2800" dirty="0" smtClean="0"/>
              <a:t>хочу узнать</a:t>
            </a:r>
            <a:r>
              <a:rPr lang="ru-RU" sz="2800" dirty="0"/>
              <a:t>?</a:t>
            </a:r>
            <a:br>
              <a:rPr lang="ru-RU" sz="2800" dirty="0"/>
            </a:br>
            <a:r>
              <a:rPr lang="ru-RU" dirty="0" smtClean="0"/>
              <a:t>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34149" y="2939646"/>
            <a:ext cx="34448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Что для этого нужно?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 rot="1296823">
            <a:off x="7203404" y="2431129"/>
            <a:ext cx="220280" cy="2144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46747">
            <a:off x="1529248" y="3136156"/>
            <a:ext cx="341313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5956" y="1663029"/>
            <a:ext cx="341313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4632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897017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Перспективное планирование </a:t>
            </a:r>
            <a:br>
              <a:rPr lang="ru-RU" sz="3100" dirty="0"/>
            </a:br>
            <a:r>
              <a:rPr lang="ru-RU" sz="3100" dirty="0"/>
              <a:t>Старший дошкольный возраст (фрагмент</a:t>
            </a:r>
            <a:r>
              <a:rPr lang="ru-RU" sz="3100" dirty="0" smtClean="0"/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3031424"/>
              </p:ext>
            </p:extLst>
          </p:nvPr>
        </p:nvGraphicFramePr>
        <p:xfrm>
          <a:off x="323528" y="1412776"/>
          <a:ext cx="8496944" cy="5227651"/>
        </p:xfrm>
        <a:graphic>
          <a:graphicData uri="http://schemas.openxmlformats.org/drawingml/2006/table">
            <a:tbl>
              <a:tblPr/>
              <a:tblGrid>
                <a:gridCol w="1027112"/>
                <a:gridCol w="2938463"/>
                <a:gridCol w="4531369"/>
              </a:tblGrid>
              <a:tr h="3152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88900" marR="0" lvl="0" indent="-15875" algn="ctr" defTabSz="914400" rtl="0" eaLnBrk="1" fontAlgn="base" latinLnBrk="0" hangingPunct="1">
                        <a:lnSpc>
                          <a:spcPts val="11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88900" marR="0" lvl="0" indent="-15875" algn="ctr" defTabSz="914400" rtl="0" eaLnBrk="1" fontAlgn="base" latinLnBrk="0" hangingPunct="1">
                        <a:lnSpc>
                          <a:spcPts val="11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Неделя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Тема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Программное содержание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816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r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68263" marR="0" lvl="0" indent="0" algn="ctr" defTabSz="914400" rtl="0" eaLnBrk="1" fontAlgn="base" latinLnBrk="0" hangingPunct="1">
                        <a:lnSpc>
                          <a:spcPts val="10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                                  Сентябрь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307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6675" marR="0" lvl="0" indent="0" algn="l" defTabSz="914400" rtl="0" eaLnBrk="1" fontAlgn="base" latinLnBrk="0" hangingPunct="1">
                        <a:lnSpc>
                          <a:spcPts val="11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66675" marR="0" lvl="0" indent="0" algn="l" defTabSz="914400" rtl="0" eaLnBrk="1" fontAlgn="base" latinLnBrk="0" hangingPunct="1">
                        <a:lnSpc>
                          <a:spcPts val="11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Букет цветов из пластиковых пробок 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400175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Развивать творчества дошкольников в процессе создания образов, с использованием различных материалов и техник;</a:t>
                      </a: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400175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Развивать умения выбирать нужные изобразительные средства для создания того или иного образа;</a:t>
                      </a: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400175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 Развивать художественно-творческих способностей ребенка.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1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6675" marR="0" lvl="0" indent="0" algn="l" defTabSz="914400" rtl="0" eaLnBrk="1" fontAlgn="base" latinLnBrk="0" hangingPunct="1">
                        <a:lnSpc>
                          <a:spcPts val="11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66675" marR="0" lvl="0" indent="0" algn="l" defTabSz="914400" rtl="0" eaLnBrk="1" fontAlgn="base" latinLnBrk="0" hangingPunct="1">
                        <a:lnSpc>
                          <a:spcPts val="11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l" defTabSz="914400" rtl="0" eaLnBrk="1" fontAlgn="base" latinLnBrk="0" hangingPunct="1">
                        <a:lnSpc>
                          <a:spcPts val="11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Веселые матрешки из лоскутков ткани, бумаги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Развивать умение используя различные изобразительные материалы и осваивая различные виды художественной деятельности, научить видеть, переживать и эмоционально откликаться на увиденное;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15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6675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66675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Осенний пейзаж из</a:t>
                      </a: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 бросового материала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Развивать умение  передавать в работе законченность с помощью дополнительного материала.</a:t>
                      </a: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Развивать умение применять бросовый материал при создании композиции;</a:t>
                      </a:r>
                    </a:p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План мероприятий включает в себя три этапа: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1815466"/>
            <a:ext cx="50760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3200" dirty="0" smtClean="0"/>
              <a:t>Подготовительный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3200" dirty="0"/>
              <a:t>Р</a:t>
            </a:r>
            <a:r>
              <a:rPr lang="ru-RU" sz="3200" dirty="0" smtClean="0"/>
              <a:t>еализации проекта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3200" dirty="0" smtClean="0"/>
              <a:t>Итоговый </a:t>
            </a:r>
            <a:r>
              <a:rPr lang="ru-RU" sz="3200" dirty="0"/>
              <a:t>этап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>
                        <a14:foregroundMark x1="35938" y1="7422" x2="37598" y2="5990"/>
                        <a14:foregroundMark x1="37598" y1="5990" x2="39453" y2="5599"/>
                        <a14:foregroundMark x1="40527" y1="5859" x2="42969" y2="7552"/>
                        <a14:foregroundMark x1="39648" y1="24089" x2="46680" y2="39844"/>
                        <a14:foregroundMark x1="39160" y1="24609" x2="35938" y2="21745"/>
                        <a14:foregroundMark x1="34180" y1="25911" x2="25781" y2="42057"/>
                        <a14:foregroundMark x1="32617" y1="26172" x2="23633" y2="41146"/>
                        <a14:foregroundMark x1="27832" y1="33984" x2="26465" y2="35938"/>
                        <a14:foregroundMark x1="36328" y1="44010" x2="36328" y2="440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92896"/>
            <a:ext cx="547260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2757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Квест</a:t>
            </a:r>
            <a:r>
              <a:rPr lang="ru-RU" dirty="0"/>
              <a:t> </a:t>
            </a:r>
            <a:r>
              <a:rPr lang="ru-RU" dirty="0" smtClean="0"/>
              <a:t>- игра «Чудеса из мусора»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42344"/>
            <a:ext cx="3492863" cy="26196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24743"/>
            <a:ext cx="3734103" cy="27155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9306" l="78" r="98125">
                        <a14:foregroundMark x1="19531" y1="42917" x2="28438" y2="84583"/>
                        <a14:foregroundMark x1="16250" y1="59306" x2="22188" y2="68194"/>
                        <a14:foregroundMark x1="30391" y1="69306" x2="27813" y2="65278"/>
                        <a14:foregroundMark x1="84609" y1="88750" x2="84219" y2="90417"/>
                        <a14:foregroundMark x1="78672" y1="92778" x2="77969" y2="834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5" y="980728"/>
            <a:ext cx="3600401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0045" y="4013650"/>
            <a:ext cx="3734103" cy="2542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Была открыта мастерская по изготовлению Лепбука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F:\воспитатель года 2021\2 тур опыт\фото лепбук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89684"/>
            <a:ext cx="3275754" cy="24568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860032" y="4012367"/>
            <a:ext cx="3449687" cy="25489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83568" y="3940359"/>
            <a:ext cx="3130897" cy="2620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altLang="zh-CN" sz="28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Выставка детских работ «Вторая жизнь мусору».</a:t>
            </a:r>
            <a:r>
              <a:rPr lang="ru-RU" altLang="zh-CN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altLang="zh-CN" sz="2800" dirty="0" smtClean="0"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663" y="4365104"/>
            <a:ext cx="3273996" cy="21839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4298" y="1082645"/>
            <a:ext cx="3240360" cy="24302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249" y="1124744"/>
            <a:ext cx="3072122" cy="23947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93095"/>
            <a:ext cx="3696594" cy="21839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309559"/>
            <a:ext cx="3113859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784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Спасибо за внимания!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326</Words>
  <Application>Microsoft Office PowerPoint</Application>
  <PresentationFormat>Экран (4:3)</PresentationFormat>
  <Paragraphs>54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Проект              «Спасем Землю от мусора» </vt:lpstr>
      <vt:lpstr> Проблема:  </vt:lpstr>
      <vt:lpstr>Цель: </vt:lpstr>
      <vt:lpstr>Задачи: </vt:lpstr>
      <vt:lpstr>Слайд 5</vt:lpstr>
      <vt:lpstr> Что я знаю?   </vt:lpstr>
      <vt:lpstr>Перспективное планирование  Старший дошкольный возраст (фрагмент) </vt:lpstr>
      <vt:lpstr>План мероприятий включает в себя три этапа:</vt:lpstr>
      <vt:lpstr>Квест - игра «Чудеса из мусора»</vt:lpstr>
      <vt:lpstr> Была открыта мастерская по изготовлению Лепбука </vt:lpstr>
      <vt:lpstr>Выставка детских работ «Вторая жизнь мусору». </vt:lpstr>
      <vt:lpstr>    Спасибо за внимания!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Пользователь</cp:lastModifiedBy>
  <cp:revision>26</cp:revision>
  <dcterms:created xsi:type="dcterms:W3CDTF">2014-08-12T18:36:10Z</dcterms:created>
  <dcterms:modified xsi:type="dcterms:W3CDTF">2022-10-06T06:34:40Z</dcterms:modified>
</cp:coreProperties>
</file>