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5" r:id="rId4"/>
    <p:sldId id="257" r:id="rId5"/>
    <p:sldId id="264" r:id="rId6"/>
    <p:sldId id="263" r:id="rId7"/>
    <p:sldId id="271" r:id="rId8"/>
    <p:sldId id="272" r:id="rId9"/>
    <p:sldId id="273" r:id="rId10"/>
    <p:sldId id="274" r:id="rId11"/>
    <p:sldId id="26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66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7F36E-052C-46BF-A6F5-096E3AC0673D}" type="datetimeFigureOut">
              <a:rPr lang="ru-RU" smtClean="0"/>
              <a:pPr/>
              <a:t>22.05.2026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42EE-380E-4C5B-B6A5-DFDEDB2699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7F36E-052C-46BF-A6F5-096E3AC0673D}" type="datetimeFigureOut">
              <a:rPr lang="ru-RU" smtClean="0"/>
              <a:pPr/>
              <a:t>22.05.2026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42EE-380E-4C5B-B6A5-DFDEDB2699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7F36E-052C-46BF-A6F5-096E3AC0673D}" type="datetimeFigureOut">
              <a:rPr lang="ru-RU" smtClean="0"/>
              <a:pPr/>
              <a:t>22.05.2026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42EE-380E-4C5B-B6A5-DFDEDB2699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7F36E-052C-46BF-A6F5-096E3AC0673D}" type="datetimeFigureOut">
              <a:rPr lang="ru-RU" smtClean="0"/>
              <a:pPr/>
              <a:t>22.05.2026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42EE-380E-4C5B-B6A5-DFDEDB2699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7F36E-052C-46BF-A6F5-096E3AC0673D}" type="datetimeFigureOut">
              <a:rPr lang="ru-RU" smtClean="0"/>
              <a:pPr/>
              <a:t>22.05.2026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42EE-380E-4C5B-B6A5-DFDEDB2699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7F36E-052C-46BF-A6F5-096E3AC0673D}" type="datetimeFigureOut">
              <a:rPr lang="ru-RU" smtClean="0"/>
              <a:pPr/>
              <a:t>22.05.2026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42EE-380E-4C5B-B6A5-DFDEDB2699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7F36E-052C-46BF-A6F5-096E3AC0673D}" type="datetimeFigureOut">
              <a:rPr lang="ru-RU" smtClean="0"/>
              <a:pPr/>
              <a:t>22.05.2026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42EE-380E-4C5B-B6A5-DFDEDB2699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7F36E-052C-46BF-A6F5-096E3AC0673D}" type="datetimeFigureOut">
              <a:rPr lang="ru-RU" smtClean="0"/>
              <a:pPr/>
              <a:t>22.05.2026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42EE-380E-4C5B-B6A5-DFDEDB2699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7F36E-052C-46BF-A6F5-096E3AC0673D}" type="datetimeFigureOut">
              <a:rPr lang="ru-RU" smtClean="0"/>
              <a:pPr/>
              <a:t>22.05.2026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42EE-380E-4C5B-B6A5-DFDEDB2699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7F36E-052C-46BF-A6F5-096E3AC0673D}" type="datetimeFigureOut">
              <a:rPr lang="ru-RU" smtClean="0"/>
              <a:pPr/>
              <a:t>22.05.2026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42EE-380E-4C5B-B6A5-DFDEDB2699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7F36E-052C-46BF-A6F5-096E3AC0673D}" type="datetimeFigureOut">
              <a:rPr lang="ru-RU" smtClean="0"/>
              <a:pPr/>
              <a:t>22.05.2026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42EE-380E-4C5B-B6A5-DFDEDB2699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7F36E-052C-46BF-A6F5-096E3AC0673D}" type="datetimeFigureOut">
              <a:rPr lang="ru-RU" smtClean="0"/>
              <a:pPr/>
              <a:t>22.05.2026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D42EE-380E-4C5B-B6A5-DFDEDB26998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928662" y="571480"/>
            <a:ext cx="7643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928662" y="500042"/>
            <a:ext cx="7786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</a:t>
            </a:r>
            <a:br>
              <a:rPr lang="ru-RU" b="1" dirty="0" smtClean="0">
                <a:ln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n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общеразвивающего вида  № 7 «Радуга»</a:t>
            </a:r>
            <a:endParaRPr lang="ru-RU" b="1" dirty="0">
              <a:ln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5786" y="5715016"/>
            <a:ext cx="80010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 высшей квалификационной категории:  Денисова Е.В.</a:t>
            </a:r>
          </a:p>
          <a:p>
            <a:pPr algn="ctr"/>
            <a:r>
              <a:rPr lang="ru-RU" sz="16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2026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</a:t>
            </a:r>
            <a:endParaRPr lang="ru-RU" sz="1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2000240"/>
            <a:ext cx="82868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8000">
                  <a:solidFill>
                    <a:srgbClr val="0070C0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Мастер класс для педагогов</a:t>
            </a:r>
          </a:p>
          <a:p>
            <a:pPr algn="ctr"/>
            <a:endParaRPr lang="ru-RU" sz="2800" b="1" dirty="0" smtClean="0">
              <a:ln w="18000">
                <a:solidFill>
                  <a:srgbClr val="0070C0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itka Text" panose="02000505000000020004" pitchFamily="2" charset="0"/>
                <a:cs typeface="Times New Roman" pitchFamily="18" charset="0"/>
              </a:rPr>
              <a:t>«Дидактическая игра, как средство нравственно – патриотического воспитания детей» </a:t>
            </a:r>
            <a:endParaRPr lang="ru-RU" sz="2400" b="1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itka Text" panose="02000505000000020004" pitchFamily="2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дминистратор\Desktop\Фото на презентацию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4708" y="0"/>
            <a:ext cx="9228708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85720" y="357166"/>
            <a:ext cx="8501122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познакомить педагогов с играми по патриотическому воспитанию.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buFontTx/>
              <a:buChar char="-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Создать положительный и эмоциональный настрой;</a:t>
            </a:r>
          </a:p>
          <a:p>
            <a:pPr>
              <a:buFontTx/>
              <a:buChar char="-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Установить партнёрские отношения между педагогами;</a:t>
            </a:r>
          </a:p>
          <a:p>
            <a:pPr>
              <a:buFontTx/>
              <a:buChar char="-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Повысить компетентность педагогов по вопросам патриотического воспитания;</a:t>
            </a:r>
          </a:p>
          <a:p>
            <a:pPr>
              <a:buFontTx/>
              <a:buChar char="-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Вызвать интерес у педагогов к изготовлению дидактических игр по патриотическому воспитанию;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дминистратор\Desktop\Фото на презентацию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4708" y="0"/>
            <a:ext cx="9228708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28662" y="1285860"/>
            <a:ext cx="74295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«… </a:t>
            </a:r>
            <a:r>
              <a:rPr lang="ru-RU" sz="2400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как заботливый садовник укрепляет корень, от мощности которого зависит жизнь растения на протяжении нескольких десятилетий. Так педагог должен заботиться о воспитании у своих детей чувства бесконечной любви к Родине» </a:t>
            </a:r>
          </a:p>
          <a:p>
            <a:r>
              <a:rPr lang="ru-RU" sz="2400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В.А.Сухомлинский</a:t>
            </a:r>
            <a:endParaRPr lang="ru-RU" sz="2400" b="1" dirty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дминистратор\Desktop\Фото на презентацию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4708" y="0"/>
            <a:ext cx="9228708" cy="6858000"/>
          </a:xfrm>
          <a:prstGeom prst="rect">
            <a:avLst/>
          </a:prstGeom>
          <a:noFill/>
        </p:spPr>
      </p:pic>
      <p:pic>
        <p:nvPicPr>
          <p:cNvPr id="5" name="Рисунок 4" descr="https://top-valenki.ru/pictures/product/big/18876_big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92" y="4330363"/>
            <a:ext cx="2459102" cy="2130829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7" name="Рисунок 6" descr="https://www.sauna-garant.ru/wp-content/uploads/2020/10/s._montaz_3_komplekt_s_truboy_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489" y="1286619"/>
            <a:ext cx="2459102" cy="2195959"/>
          </a:xfrm>
          <a:prstGeom prst="rect">
            <a:avLst/>
          </a:prstGeom>
          <a:noFill/>
          <a:ln w="1905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8" name="Рисунок 7" descr="https://7960777a-2fd1-4b07-8bbb-896e98c4659c.selcdn.net/upload/prod_add_s/194/product-608194-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4330363"/>
            <a:ext cx="2345484" cy="2130829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9" name="Рисунок 8" descr="https://www.artshop-rus.com/upload/iblock/e02/e026761918db5e121dc4d9341caeba0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2143116"/>
            <a:ext cx="2643206" cy="2786082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0" name="Рисунок 9" descr="https://artisanat.ru/wa-data/public/shop/products/13/39/3913/images/2444/2444.750x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1233041"/>
            <a:ext cx="2345484" cy="2303116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771800" y="507562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Символы России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дминистратор\Desktop\Фото на презентацию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4708" y="0"/>
            <a:ext cx="9228708" cy="6858000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274638"/>
            <a:ext cx="8712968" cy="63947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дминистратор\Desktop\Фото на презентацию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4708" y="0"/>
            <a:ext cx="9228708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85786" y="428604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+mj-lt"/>
              </a:rPr>
              <a:t>Дидактическая игра «Силуэты России»</a:t>
            </a:r>
            <a:endParaRPr lang="ru-RU" sz="28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071546"/>
            <a:ext cx="86439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Цель:</a:t>
            </a:r>
            <a:r>
              <a:rPr lang="ru-RU" sz="2000" dirty="0" smtClean="0">
                <a:solidFill>
                  <a:srgbClr val="002060"/>
                </a:solidFill>
              </a:rPr>
              <a:t> закреплять представления о внешнем облике символов России, учить сопоставлять цветную картинку с чёрно – белым силуэтом, развивать восприятие, внимание, память, речь.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Материал:</a:t>
            </a:r>
            <a:r>
              <a:rPr lang="ru-RU" sz="2000" dirty="0" smtClean="0">
                <a:solidFill>
                  <a:srgbClr val="002060"/>
                </a:solidFill>
              </a:rPr>
              <a:t> иллюстрации с цветными изображениями символов России, белый картон, скотч, линейка, карандаш, ножницы, клей.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14687" y="2946160"/>
            <a:ext cx="2571750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дминистратор\Desktop\Фото на презентацию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-84708" y="0"/>
            <a:ext cx="9228708" cy="6858000"/>
          </a:xfrm>
          <a:prstGeom prst="rect">
            <a:avLst/>
          </a:prstGeom>
          <a:noFill/>
        </p:spPr>
      </p:pic>
      <p:pic>
        <p:nvPicPr>
          <p:cNvPr id="6" name="Picture 2" descr="C:\Users\Администратор\Desktop\Фото на презентацию\Fn82-6QKR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357430"/>
            <a:ext cx="3427381" cy="259228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720" y="357166"/>
            <a:ext cx="86067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Ход работы.</a:t>
            </a:r>
          </a:p>
          <a:p>
            <a:r>
              <a:rPr lang="ru-RU" sz="2000" b="1" dirty="0" smtClean="0"/>
              <a:t>1</a:t>
            </a:r>
            <a:r>
              <a:rPr lang="ru-RU" sz="2000" dirty="0" smtClean="0"/>
              <a:t>.Приклеиваем наши цветные символы на картон. Это нужно для того, чтобы игра получилась прочной.</a:t>
            </a:r>
          </a:p>
          <a:p>
            <a:r>
              <a:rPr lang="ru-RU" sz="2000" b="1" dirty="0" smtClean="0"/>
              <a:t>2</a:t>
            </a:r>
            <a:r>
              <a:rPr lang="ru-RU" sz="2000" dirty="0" smtClean="0"/>
              <a:t>.Разметьте листок с цветным изображением  на равные 6 частей по линейке.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3504" y="2357430"/>
            <a:ext cx="3096344" cy="393305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5720" y="2285992"/>
            <a:ext cx="377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1</a:t>
            </a:r>
            <a:endParaRPr lang="ru-RU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786314" y="2285992"/>
            <a:ext cx="3276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2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дминистратор\Desktop\Фото на презентацию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4708" y="0"/>
            <a:ext cx="9228708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51520" y="428604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+mj-lt"/>
              </a:rPr>
              <a:t>3</a:t>
            </a:r>
            <a:r>
              <a:rPr lang="ru-RU" sz="2000" dirty="0" smtClean="0">
                <a:latin typeface="+mj-lt"/>
              </a:rPr>
              <a:t>. Наклеиваем для прочности скотч.</a:t>
            </a:r>
          </a:p>
          <a:p>
            <a:r>
              <a:rPr lang="ru-RU" sz="2000" dirty="0" smtClean="0">
                <a:latin typeface="+mj-lt"/>
              </a:rPr>
              <a:t>4.Разрезаем на ровные квадраты. Вырезаем каждое изображение по контуру.</a:t>
            </a:r>
            <a:endParaRPr lang="ru-RU" sz="2000" dirty="0">
              <a:latin typeface="+mj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1628800"/>
            <a:ext cx="3194700" cy="39330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628800"/>
            <a:ext cx="3165008" cy="388843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00034" y="1428736"/>
            <a:ext cx="256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3</a:t>
            </a:r>
            <a:endParaRPr lang="ru-RU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500562" y="1428736"/>
            <a:ext cx="357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4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59896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дминистратор\Desktop\Фото на презентацию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4708" y="0"/>
            <a:ext cx="9228708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51520" y="0"/>
            <a:ext cx="864096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</a:p>
          <a:p>
            <a:r>
              <a:rPr lang="ru-RU" sz="2000" dirty="0" smtClean="0"/>
              <a:t>5.Разметим так же чистый листок картона и разрежем на карточки. Их должно быть 6 штук.</a:t>
            </a:r>
          </a:p>
          <a:p>
            <a:r>
              <a:rPr lang="ru-RU" sz="2000" dirty="0" smtClean="0"/>
              <a:t>6. Обведём предметы по контуру на приготовленных карточках. Игра готова!</a:t>
            </a:r>
            <a:endParaRPr lang="ru-RU" sz="20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0100" y="1785926"/>
            <a:ext cx="2995836" cy="406288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0628" y="1714488"/>
            <a:ext cx="2955747" cy="40907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42910" y="1643050"/>
            <a:ext cx="256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643438" y="1643050"/>
            <a:ext cx="285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6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225362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дминистратор\Desktop\Фото на презентацию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4708" y="0"/>
            <a:ext cx="922870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785786" y="428604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+mj-lt"/>
              </a:rPr>
              <a:t>Дидактическая игра «Силуэты России»</a:t>
            </a:r>
            <a:endParaRPr lang="ru-RU" sz="2800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6" name="Рисунок 5" descr="https://www.artshop-rus.com/upload/iblock/e02/e026761918db5e121dc4d9341caeba0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142984"/>
            <a:ext cx="2428892" cy="221457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8" name="Рисунок 7" descr="20 614 рез. по запросу «Самовар» — изображения, стоковые фотографии,  трехмерные объекты и векторная графика | Shutterstock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67" t="16021" b="9382"/>
          <a:stretch/>
        </p:blipFill>
        <p:spPr bwMode="auto">
          <a:xfrm>
            <a:off x="500034" y="3643314"/>
            <a:ext cx="2516846" cy="21431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9" name="Рисунок 8" descr="гармошка картинки для детей на прозрачном фоне: 2 тыс изображений найдено в  Яндекс Картинках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7554" y="1142984"/>
            <a:ext cx="2500330" cy="22145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балалайка PNG рисунок, картинки и пнг прозрачный для бесплатной загрузки |  Pngtree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7554" y="3643314"/>
            <a:ext cx="2526852" cy="2119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Картинки репка (51 фото) » рисунки для срисовки на Газ-квас.ком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5074" y="1142984"/>
            <a:ext cx="2428860" cy="22145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картинки колобка на прозрачном фоне: 2 тыс изображений найдено в Яндекс  Картинках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5075" y="3643314"/>
            <a:ext cx="2428891" cy="21431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2051720" y="1988840"/>
            <a:ext cx="5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Bahnschrift SemiBold" panose="020B0502040204020203" pitchFamily="34" charset="0"/>
              </a:rPr>
              <a:t>Спасибо за внимание.</a:t>
            </a:r>
            <a:endParaRPr lang="ru-RU" sz="4000" dirty="0">
              <a:latin typeface="Bahnschrift SemiBold" panose="020B0502040204020203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266</Words>
  <Application>Microsoft Office PowerPoint</Application>
  <PresentationFormat>Экран (4:3)</PresentationFormat>
  <Paragraphs>35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GYPNORION</dc:creator>
  <cp:lastModifiedBy>алена</cp:lastModifiedBy>
  <cp:revision>32</cp:revision>
  <dcterms:created xsi:type="dcterms:W3CDTF">2023-11-09T10:48:10Z</dcterms:created>
  <dcterms:modified xsi:type="dcterms:W3CDTF">2026-05-22T12:56:47Z</dcterms:modified>
</cp:coreProperties>
</file>