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75" r:id="rId3"/>
    <p:sldId id="276" r:id="rId4"/>
    <p:sldId id="280" r:id="rId5"/>
    <p:sldId id="257" r:id="rId6"/>
    <p:sldId id="267" r:id="rId7"/>
    <p:sldId id="268" r:id="rId8"/>
    <p:sldId id="292" r:id="rId9"/>
    <p:sldId id="259" r:id="rId10"/>
    <p:sldId id="278" r:id="rId11"/>
    <p:sldId id="281" r:id="rId12"/>
    <p:sldId id="294" r:id="rId13"/>
    <p:sldId id="293" r:id="rId14"/>
    <p:sldId id="283" r:id="rId15"/>
    <p:sldId id="295" r:id="rId16"/>
    <p:sldId id="285" r:id="rId17"/>
    <p:sldId id="296" r:id="rId18"/>
    <p:sldId id="287" r:id="rId19"/>
    <p:sldId id="298" r:id="rId20"/>
    <p:sldId id="290" r:id="rId21"/>
    <p:sldId id="300" r:id="rId22"/>
    <p:sldId id="269" r:id="rId23"/>
    <p:sldId id="291" r:id="rId24"/>
    <p:sldId id="27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18F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28" autoAdjust="0"/>
    <p:restoredTop sz="94660"/>
  </p:normalViewPr>
  <p:slideViewPr>
    <p:cSldViewPr>
      <p:cViewPr varScale="1">
        <p:scale>
          <a:sx n="69" d="100"/>
          <a:sy n="69" d="100"/>
        </p:scale>
        <p:origin x="-5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A2D997-45E6-4585-896C-EA525CAF4DDC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61964-C88E-4EE3-9419-820002CD4C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24243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BBAB3C-E4F7-4B39-8388-77A2099254D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63072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BBAB3C-E4F7-4B39-8388-77A2099254D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71248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9.jpeg"/><Relationship Id="rId7" Type="http://schemas.openxmlformats.org/officeDocument/2006/relationships/hyperlink" Target="&#1087;&#1077;&#1089;&#1086;&#1095;&#1085;&#1099;&#1077;%20&#1095;&#1072;&#1089;&#1099;.exe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51470" y="116632"/>
            <a:ext cx="69482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0" b="1" dirty="0">
                <a:ln w="11430"/>
                <a:solidFill>
                  <a:srgbClr val="FF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cs typeface="Times New Roman" pitchFamily="18" charset="0"/>
              </a:rPr>
              <a:t>Добрый </a:t>
            </a:r>
          </a:p>
          <a:p>
            <a:pPr algn="ctr"/>
            <a:r>
              <a:rPr lang="ru-RU" sz="12000" b="1" dirty="0">
                <a:ln w="11430"/>
                <a:solidFill>
                  <a:srgbClr val="FF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cs typeface="Times New Roman" pitchFamily="18" charset="0"/>
              </a:rPr>
              <a:t>день!</a:t>
            </a:r>
          </a:p>
        </p:txBody>
      </p:sp>
    </p:spTree>
    <p:extLst>
      <p:ext uri="{BB962C8B-B14F-4D97-AF65-F5344CB8AC3E}">
        <p14:creationId xmlns="" xmlns:p14="http://schemas.microsoft.com/office/powerpoint/2010/main" val="324567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908720"/>
            <a:ext cx="68934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Представление проектов</a:t>
            </a:r>
            <a:endParaRPr lang="ru-RU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8261" y="2276872"/>
            <a:ext cx="8747075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Проектировщик представляет схему цепи.</a:t>
            </a:r>
          </a:p>
          <a:p>
            <a:pPr marL="342900" indent="-342900">
              <a:buAutoNum type="arabicPeriod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Инженеры называют законы (формулы) и          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результаты вычислений</a:t>
            </a:r>
          </a:p>
          <a:p>
            <a:pPr marL="342900" indent="-342900">
              <a:buAutoNum type="arabicPeriod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Экономист  сообщает стоимость затрат на электроэнергию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421148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5067"/>
            <a:ext cx="8326703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Тропинка садового участка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942133" y="1725501"/>
            <a:ext cx="349947" cy="136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835400" y="1712397"/>
            <a:ext cx="95890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3929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5067"/>
            <a:ext cx="8326703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Тропинка садового участка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1741458"/>
            <a:ext cx="4680520" cy="994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5724128" y="2429272"/>
            <a:ext cx="462997" cy="43204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4716016" y="2457012"/>
            <a:ext cx="462997" cy="43204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3707904" y="2492896"/>
            <a:ext cx="462997" cy="43204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2699792" y="2492896"/>
            <a:ext cx="462997" cy="43204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1835696" y="2520120"/>
            <a:ext cx="462997" cy="43204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3" name="Прямая соединительная линия 12"/>
          <p:cNvCxnSpPr>
            <a:stCxn id="5" idx="1"/>
            <a:endCxn id="5" idx="5"/>
          </p:cNvCxnSpPr>
          <p:nvPr/>
        </p:nvCxnSpPr>
        <p:spPr>
          <a:xfrm>
            <a:off x="1903500" y="2583392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5" idx="3"/>
            <a:endCxn id="5" idx="7"/>
          </p:cNvCxnSpPr>
          <p:nvPr/>
        </p:nvCxnSpPr>
        <p:spPr>
          <a:xfrm flipV="1">
            <a:off x="1903500" y="2583392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767595" y="2564305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775707" y="2563169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783819" y="2520284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791931" y="2509359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2767595" y="2555529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3775706" y="2583556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4778439" y="2534674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5791930" y="2509359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2804654" y="1625261"/>
            <a:ext cx="0" cy="1954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4851624" y="1435954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2965948" y="1435955"/>
            <a:ext cx="0" cy="5528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4942133" y="1725501"/>
            <a:ext cx="349947" cy="136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835400" y="1712397"/>
            <a:ext cx="95890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927366" y="140404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49456" y="1462139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-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8160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5067"/>
            <a:ext cx="8326703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Тропинка садового участка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1741458"/>
            <a:ext cx="4680520" cy="994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5724128" y="2429272"/>
            <a:ext cx="462997" cy="43204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4716016" y="2457012"/>
            <a:ext cx="462997" cy="43204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3707904" y="2492896"/>
            <a:ext cx="462997" cy="43204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2699792" y="2492896"/>
            <a:ext cx="462997" cy="43204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1835696" y="2520120"/>
            <a:ext cx="462997" cy="43204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3" name="Прямая соединительная линия 12"/>
          <p:cNvCxnSpPr>
            <a:stCxn id="5" idx="1"/>
            <a:endCxn id="5" idx="5"/>
          </p:cNvCxnSpPr>
          <p:nvPr/>
        </p:nvCxnSpPr>
        <p:spPr>
          <a:xfrm>
            <a:off x="1903500" y="2583392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5" idx="3"/>
            <a:endCxn id="5" idx="7"/>
          </p:cNvCxnSpPr>
          <p:nvPr/>
        </p:nvCxnSpPr>
        <p:spPr>
          <a:xfrm flipV="1">
            <a:off x="1903500" y="2583392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767595" y="2564305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775707" y="2563169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783819" y="2520284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791931" y="2509359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2767595" y="2555529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3775706" y="2583556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4778439" y="2534674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5791930" y="2509359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2804654" y="1625261"/>
            <a:ext cx="0" cy="1954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4862152" y="1435954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2965948" y="1435955"/>
            <a:ext cx="0" cy="5528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4942133" y="1725501"/>
            <a:ext cx="349947" cy="136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835400" y="1712397"/>
            <a:ext cx="95890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614582" y="341663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Сила тока</a:t>
            </a:r>
            <a:endParaRPr lang="ru-RU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3467105" y="3425923"/>
            <a:ext cx="670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2,2 А</a:t>
            </a:r>
            <a:endParaRPr lang="ru-RU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611417" y="3876229"/>
            <a:ext cx="2210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Количество теплоты</a:t>
            </a:r>
            <a:endParaRPr lang="ru-RU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3336147" y="3876229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4800 Дж</a:t>
            </a:r>
            <a:endParaRPr lang="ru-RU" b="1" dirty="0"/>
          </a:p>
        </p:txBody>
      </p:sp>
      <p:sp>
        <p:nvSpPr>
          <p:cNvPr id="37" name="TextBox 36"/>
          <p:cNvSpPr txBox="1"/>
          <p:nvPr/>
        </p:nvSpPr>
        <p:spPr>
          <a:xfrm flipH="1">
            <a:off x="611417" y="4437112"/>
            <a:ext cx="2952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Мощность </a:t>
            </a:r>
            <a:endParaRPr lang="ru-RU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3400965" y="4386339"/>
            <a:ext cx="802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484 Вт</a:t>
            </a:r>
            <a:endParaRPr lang="ru-RU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600151" y="5018347"/>
            <a:ext cx="2091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Стоимость энергии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424791" y="5044534"/>
            <a:ext cx="76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72,6 р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944943" y="136592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+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37360" y="1481982"/>
            <a:ext cx="255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-</a:t>
            </a:r>
          </a:p>
        </p:txBody>
      </p:sp>
    </p:spTree>
    <p:extLst>
      <p:ext uri="{BB962C8B-B14F-4D97-AF65-F5344CB8AC3E}">
        <p14:creationId xmlns="" xmlns:p14="http://schemas.microsoft.com/office/powerpoint/2010/main" val="548725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3512" y="188640"/>
            <a:ext cx="5769400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Освещение комнаты</a:t>
            </a:r>
          </a:p>
        </p:txBody>
      </p:sp>
    </p:spTree>
    <p:extLst>
      <p:ext uri="{BB962C8B-B14F-4D97-AF65-F5344CB8AC3E}">
        <p14:creationId xmlns="" xmlns:p14="http://schemas.microsoft.com/office/powerpoint/2010/main" val="371248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3512" y="188640"/>
            <a:ext cx="5769400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Освещение комнаты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697" y="1230978"/>
            <a:ext cx="542925" cy="514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229" y="3717032"/>
            <a:ext cx="542925" cy="5143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697" y="1848679"/>
            <a:ext cx="542925" cy="5143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230" y="2492896"/>
            <a:ext cx="542925" cy="5143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230" y="3068965"/>
            <a:ext cx="542925" cy="514350"/>
          </a:xfrm>
          <a:prstGeom prst="rect">
            <a:avLst/>
          </a:prstGeom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2096125" y="1488153"/>
            <a:ext cx="1060226" cy="12619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095390" y="2750071"/>
            <a:ext cx="106096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2095390" y="2750071"/>
            <a:ext cx="1060961" cy="12241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086453" y="2105854"/>
            <a:ext cx="1069898" cy="6442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2086453" y="2771394"/>
            <a:ext cx="1069898" cy="5907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568326" y="1458875"/>
            <a:ext cx="1061145" cy="126523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90567" y="2763354"/>
            <a:ext cx="1075694" cy="12368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endCxn id="9" idx="1"/>
          </p:cNvCxnSpPr>
          <p:nvPr/>
        </p:nvCxnSpPr>
        <p:spPr>
          <a:xfrm>
            <a:off x="590567" y="2744262"/>
            <a:ext cx="1016663" cy="58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568785" y="2775357"/>
            <a:ext cx="1134727" cy="5599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567963" y="1988840"/>
            <a:ext cx="1135549" cy="7745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3156351" y="2775357"/>
            <a:ext cx="0" cy="252585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567963" y="2744262"/>
            <a:ext cx="22604" cy="12559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579265" y="5262089"/>
            <a:ext cx="140044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150155" y="5262089"/>
            <a:ext cx="100546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323528" y="3974189"/>
            <a:ext cx="267039" cy="5349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586141" y="4365104"/>
            <a:ext cx="4426" cy="8969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2150155" y="5008216"/>
            <a:ext cx="0" cy="47540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979712" y="5150792"/>
            <a:ext cx="0" cy="2225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4283968" y="1581627"/>
            <a:ext cx="2210733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Сила </a:t>
            </a:r>
            <a:r>
              <a:rPr lang="ru-RU" b="1" dirty="0" smtClean="0"/>
              <a:t>тока</a:t>
            </a:r>
          </a:p>
          <a:p>
            <a:endParaRPr lang="ru-RU" b="1" dirty="0"/>
          </a:p>
          <a:p>
            <a:r>
              <a:rPr lang="ru-RU" b="1" dirty="0"/>
              <a:t>Количество </a:t>
            </a:r>
            <a:r>
              <a:rPr lang="ru-RU" b="1" dirty="0" smtClean="0"/>
              <a:t>теплоты</a:t>
            </a:r>
          </a:p>
          <a:p>
            <a:endParaRPr lang="ru-RU" b="1" dirty="0"/>
          </a:p>
          <a:p>
            <a:r>
              <a:rPr lang="ru-RU" b="1" dirty="0" smtClean="0"/>
              <a:t>Мощность</a:t>
            </a:r>
          </a:p>
          <a:p>
            <a:endParaRPr lang="ru-RU" b="1" dirty="0"/>
          </a:p>
          <a:p>
            <a:r>
              <a:rPr lang="ru-RU" b="1" dirty="0"/>
              <a:t>Стоимость энергии</a:t>
            </a:r>
          </a:p>
          <a:p>
            <a:r>
              <a:rPr lang="ru-RU" b="1" dirty="0" smtClean="0"/>
              <a:t> </a:t>
            </a:r>
            <a:endParaRPr lang="ru-RU" b="1" dirty="0"/>
          </a:p>
          <a:p>
            <a:endParaRPr lang="ru-RU" b="1" dirty="0"/>
          </a:p>
          <a:p>
            <a:endParaRPr lang="ru-RU" b="1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1703512" y="5188720"/>
            <a:ext cx="255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-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2143622" y="5245916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+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215938" y="1500934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5,5 А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7215938" y="2051815"/>
            <a:ext cx="123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13068 кДж</a:t>
            </a:r>
            <a:endParaRPr lang="ru-RU" dirty="0"/>
          </a:p>
        </p:txBody>
      </p:sp>
      <p:sp>
        <p:nvSpPr>
          <p:cNvPr id="53" name="TextBox 52"/>
          <p:cNvSpPr txBox="1"/>
          <p:nvPr/>
        </p:nvSpPr>
        <p:spPr>
          <a:xfrm>
            <a:off x="7215938" y="2628881"/>
            <a:ext cx="919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1210 Вт</a:t>
            </a:r>
            <a:endParaRPr lang="ru-RU" dirty="0"/>
          </a:p>
        </p:txBody>
      </p:sp>
      <p:sp>
        <p:nvSpPr>
          <p:cNvPr id="54" name="TextBox 53"/>
          <p:cNvSpPr txBox="1"/>
          <p:nvPr/>
        </p:nvSpPr>
        <p:spPr>
          <a:xfrm>
            <a:off x="7333758" y="3213983"/>
            <a:ext cx="1002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272,25 р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3342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332656"/>
            <a:ext cx="4693914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Школьный звонок</a:t>
            </a:r>
          </a:p>
        </p:txBody>
      </p:sp>
    </p:spTree>
    <p:extLst>
      <p:ext uri="{BB962C8B-B14F-4D97-AF65-F5344CB8AC3E}">
        <p14:creationId xmlns="" xmlns:p14="http://schemas.microsoft.com/office/powerpoint/2010/main" val="419938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332656"/>
            <a:ext cx="4693914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Школьный звонок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6643"/>
          <a:stretch/>
        </p:blipFill>
        <p:spPr>
          <a:xfrm>
            <a:off x="323528" y="1268760"/>
            <a:ext cx="4152219" cy="352839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75856" y="378904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5400000">
            <a:off x="180587" y="303295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475747" y="1629604"/>
            <a:ext cx="2286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Сила тока</a:t>
            </a:r>
          </a:p>
          <a:p>
            <a:endParaRPr lang="ru-RU" b="1" dirty="0"/>
          </a:p>
          <a:p>
            <a:r>
              <a:rPr lang="ru-RU" b="1" dirty="0" smtClean="0"/>
              <a:t>Работа тока</a:t>
            </a:r>
            <a:endParaRPr lang="ru-RU" b="1" dirty="0"/>
          </a:p>
          <a:p>
            <a:endParaRPr lang="ru-RU" b="1" dirty="0"/>
          </a:p>
          <a:p>
            <a:r>
              <a:rPr lang="ru-RU" b="1" dirty="0"/>
              <a:t>Мощность</a:t>
            </a:r>
          </a:p>
          <a:p>
            <a:endParaRPr lang="ru-RU" b="1" dirty="0"/>
          </a:p>
          <a:p>
            <a:r>
              <a:rPr lang="ru-RU" b="1" dirty="0"/>
              <a:t>Стоимость энергии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20272" y="1629604"/>
            <a:ext cx="487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 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020272" y="2130929"/>
            <a:ext cx="1247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174240 Дж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048068" y="2643585"/>
            <a:ext cx="919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1210 Вт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094556" y="3230350"/>
            <a:ext cx="885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18,15 р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80948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65152" y="260648"/>
            <a:ext cx="5393208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Хоккейная коробка</a:t>
            </a:r>
            <a:endParaRPr lang="ru-RU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902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3512" y="188640"/>
            <a:ext cx="5393208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Хоккейная коробка</a:t>
            </a:r>
            <a:endParaRPr lang="ru-RU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697" y="1230978"/>
            <a:ext cx="542925" cy="5143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697" y="1848679"/>
            <a:ext cx="542925" cy="5143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230" y="2492896"/>
            <a:ext cx="542925" cy="5143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230" y="3068965"/>
            <a:ext cx="542925" cy="514350"/>
          </a:xfrm>
          <a:prstGeom prst="rect">
            <a:avLst/>
          </a:prstGeom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2096125" y="1488153"/>
            <a:ext cx="1060226" cy="12619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095390" y="2750071"/>
            <a:ext cx="106096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086453" y="2105854"/>
            <a:ext cx="1069898" cy="6442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2086453" y="2771394"/>
            <a:ext cx="1069898" cy="5907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568326" y="1458875"/>
            <a:ext cx="1061145" cy="126523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endCxn id="9" idx="1"/>
          </p:cNvCxnSpPr>
          <p:nvPr/>
        </p:nvCxnSpPr>
        <p:spPr>
          <a:xfrm>
            <a:off x="590567" y="2744262"/>
            <a:ext cx="1016663" cy="58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568785" y="2775357"/>
            <a:ext cx="1134727" cy="5599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567963" y="1988840"/>
            <a:ext cx="1135549" cy="7745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3156351" y="2775357"/>
            <a:ext cx="0" cy="252585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567963" y="2744262"/>
            <a:ext cx="22604" cy="12559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579265" y="5262089"/>
            <a:ext cx="140044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150155" y="5262089"/>
            <a:ext cx="100546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323528" y="3974189"/>
            <a:ext cx="267039" cy="5349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586141" y="4365104"/>
            <a:ext cx="4426" cy="8969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2150155" y="5008216"/>
            <a:ext cx="0" cy="47540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979712" y="5150792"/>
            <a:ext cx="0" cy="2225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4283968" y="1581627"/>
            <a:ext cx="2210733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Сила </a:t>
            </a:r>
            <a:r>
              <a:rPr lang="ru-RU" b="1" dirty="0" smtClean="0"/>
              <a:t>тока</a:t>
            </a:r>
          </a:p>
          <a:p>
            <a:endParaRPr lang="ru-RU" b="1" dirty="0"/>
          </a:p>
          <a:p>
            <a:r>
              <a:rPr lang="ru-RU" b="1" dirty="0"/>
              <a:t>Количество </a:t>
            </a:r>
            <a:r>
              <a:rPr lang="ru-RU" b="1" dirty="0" smtClean="0"/>
              <a:t>теплоты</a:t>
            </a:r>
          </a:p>
          <a:p>
            <a:endParaRPr lang="ru-RU" b="1" dirty="0"/>
          </a:p>
          <a:p>
            <a:r>
              <a:rPr lang="ru-RU" b="1" dirty="0" smtClean="0"/>
              <a:t>Мощность</a:t>
            </a:r>
          </a:p>
          <a:p>
            <a:endParaRPr lang="ru-RU" b="1" dirty="0"/>
          </a:p>
          <a:p>
            <a:r>
              <a:rPr lang="ru-RU" b="1" dirty="0"/>
              <a:t>Стоимость энергии</a:t>
            </a:r>
          </a:p>
          <a:p>
            <a:r>
              <a:rPr lang="ru-RU" b="1" dirty="0" smtClean="0"/>
              <a:t> </a:t>
            </a:r>
            <a:endParaRPr lang="ru-RU" b="1" dirty="0"/>
          </a:p>
          <a:p>
            <a:endParaRPr lang="ru-RU" b="1" dirty="0"/>
          </a:p>
          <a:p>
            <a:endParaRPr lang="ru-RU" b="1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1703512" y="5188720"/>
            <a:ext cx="255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-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2143622" y="5245916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+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215938" y="1500934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5,5 А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7215938" y="2051815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8712 кДж</a:t>
            </a:r>
            <a:endParaRPr lang="ru-RU" dirty="0"/>
          </a:p>
        </p:txBody>
      </p:sp>
      <p:sp>
        <p:nvSpPr>
          <p:cNvPr id="53" name="TextBox 52"/>
          <p:cNvSpPr txBox="1"/>
          <p:nvPr/>
        </p:nvSpPr>
        <p:spPr>
          <a:xfrm>
            <a:off x="7215938" y="2628881"/>
            <a:ext cx="919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1210 Вт</a:t>
            </a:r>
            <a:endParaRPr lang="ru-RU" dirty="0"/>
          </a:p>
        </p:txBody>
      </p:sp>
      <p:sp>
        <p:nvSpPr>
          <p:cNvPr id="54" name="TextBox 53"/>
          <p:cNvSpPr txBox="1"/>
          <p:nvPr/>
        </p:nvSpPr>
        <p:spPr>
          <a:xfrm>
            <a:off x="7333758" y="3213983"/>
            <a:ext cx="885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181,5 р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7635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4328" y="692696"/>
            <a:ext cx="8832261" cy="51845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6232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75047"/>
            <a:ext cx="8406468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Фонари на игровой площадке </a:t>
            </a:r>
            <a:endParaRPr lang="ru-RU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9491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32904"/>
            <a:ext cx="8406468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Фонари на игровой площадке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1741458"/>
            <a:ext cx="4680520" cy="994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4716016" y="2457012"/>
            <a:ext cx="462997" cy="43204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3707904" y="2492896"/>
            <a:ext cx="462997" cy="43204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2699792" y="2492896"/>
            <a:ext cx="462997" cy="43204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1835696" y="2520120"/>
            <a:ext cx="462997" cy="43204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3" name="Прямая соединительная линия 12"/>
          <p:cNvCxnSpPr>
            <a:stCxn id="5" idx="1"/>
            <a:endCxn id="5" idx="5"/>
          </p:cNvCxnSpPr>
          <p:nvPr/>
        </p:nvCxnSpPr>
        <p:spPr>
          <a:xfrm>
            <a:off x="1903500" y="2583392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5" idx="3"/>
            <a:endCxn id="5" idx="7"/>
          </p:cNvCxnSpPr>
          <p:nvPr/>
        </p:nvCxnSpPr>
        <p:spPr>
          <a:xfrm flipV="1">
            <a:off x="1903500" y="2583392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767595" y="2564305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775707" y="2563169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783819" y="2520284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2767595" y="2555529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3775706" y="2583556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4778439" y="2534674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2808356" y="1643739"/>
            <a:ext cx="0" cy="1954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4862152" y="1435954"/>
            <a:ext cx="327389" cy="305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2965948" y="1435955"/>
            <a:ext cx="0" cy="5528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4942133" y="1725501"/>
            <a:ext cx="349947" cy="136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835400" y="1712397"/>
            <a:ext cx="95890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3467105" y="3425923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 А</a:t>
            </a:r>
            <a:endParaRPr lang="ru-RU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3336147" y="3876229"/>
            <a:ext cx="914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792 Дж</a:t>
            </a:r>
            <a:endParaRPr lang="ru-RU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3400965" y="4386339"/>
            <a:ext cx="807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440 Вт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424791" y="5044534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66 р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944943" y="136592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+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37360" y="1481982"/>
            <a:ext cx="255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-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43766" y="3356992"/>
            <a:ext cx="255121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Сила тока</a:t>
            </a:r>
          </a:p>
          <a:p>
            <a:endParaRPr lang="ru-RU" b="1" dirty="0"/>
          </a:p>
          <a:p>
            <a:r>
              <a:rPr lang="ru-RU" b="1" dirty="0"/>
              <a:t>Количество теплоты</a:t>
            </a:r>
          </a:p>
          <a:p>
            <a:endParaRPr lang="ru-RU" b="1" dirty="0"/>
          </a:p>
          <a:p>
            <a:r>
              <a:rPr lang="ru-RU" b="1" dirty="0"/>
              <a:t>Мощность</a:t>
            </a:r>
          </a:p>
          <a:p>
            <a:endParaRPr lang="ru-RU" b="1" dirty="0"/>
          </a:p>
          <a:p>
            <a:r>
              <a:rPr lang="ru-RU" b="1" dirty="0"/>
              <a:t>Стоимость энергии</a:t>
            </a:r>
          </a:p>
          <a:p>
            <a:r>
              <a:rPr lang="ru-RU" b="1" dirty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8563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7280" y="1412776"/>
            <a:ext cx="79928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1. </a:t>
            </a:r>
            <a:r>
              <a:rPr lang="ru-RU" sz="2400" b="1" dirty="0">
                <a:solidFill>
                  <a:srgbClr val="0070C0"/>
                </a:solidFill>
              </a:rPr>
              <a:t>Повторить параграфы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2. Решить </a:t>
            </a:r>
            <a:r>
              <a:rPr lang="ru-RU" sz="2400" b="1" dirty="0">
                <a:solidFill>
                  <a:srgbClr val="0070C0"/>
                </a:solidFill>
              </a:rPr>
              <a:t>задачу:</a:t>
            </a:r>
          </a:p>
          <a:p>
            <a:r>
              <a:rPr lang="ru-RU" sz="2400" b="1" dirty="0"/>
              <a:t>Найти работу тока за один месяц и стоимость израсходованной энергии при тарифе 2 р 49 коп. за 1 кВт ч при средней ежедневной работе за сутки следующих </a:t>
            </a:r>
            <a:r>
              <a:rPr lang="ru-RU" sz="2400" b="1" dirty="0" smtClean="0"/>
              <a:t>потребителей (выберите любой прибор из списка):</a:t>
            </a:r>
            <a:endParaRPr lang="ru-RU" sz="2400" b="1" dirty="0"/>
          </a:p>
          <a:p>
            <a:r>
              <a:rPr lang="ru-RU" sz="2400" b="1" dirty="0">
                <a:solidFill>
                  <a:srgbClr val="0070C0"/>
                </a:solidFill>
              </a:rPr>
              <a:t>Электрическая лампочка </a:t>
            </a:r>
          </a:p>
          <a:p>
            <a:r>
              <a:rPr lang="ru-RU" sz="2400" b="1" dirty="0">
                <a:solidFill>
                  <a:srgbClr val="0070C0"/>
                </a:solidFill>
              </a:rPr>
              <a:t>Телевизор   </a:t>
            </a:r>
          </a:p>
          <a:p>
            <a:r>
              <a:rPr lang="ru-RU" sz="2400" b="1" dirty="0">
                <a:solidFill>
                  <a:srgbClr val="0070C0"/>
                </a:solidFill>
              </a:rPr>
              <a:t>Чайник</a:t>
            </a:r>
          </a:p>
          <a:p>
            <a:r>
              <a:rPr lang="ru-RU" sz="2400" b="1" dirty="0">
                <a:solidFill>
                  <a:srgbClr val="0070C0"/>
                </a:solidFill>
              </a:rPr>
              <a:t>Пылесос</a:t>
            </a:r>
          </a:p>
          <a:p>
            <a:r>
              <a:rPr lang="ru-RU" sz="2400" b="1" dirty="0"/>
              <a:t>Информацию о мощности приборов найдите в паспорте прибора.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07704" y="548680"/>
            <a:ext cx="5184576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Домашнее задание</a:t>
            </a:r>
            <a:endParaRPr lang="ru-RU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9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417652"/>
            <a:ext cx="38234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Monotype Corsiva" pitchFamily="66" charset="0"/>
              </a:rPr>
              <a:t>Рефлексия</a:t>
            </a:r>
            <a:endParaRPr lang="ru-RU" sz="7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619" y="2492895"/>
            <a:ext cx="890179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3918FC"/>
                </a:solidFill>
                <a:latin typeface="Monotype Corsiva" pitchFamily="66" charset="0"/>
              </a:rPr>
              <a:t>Знание законов </a:t>
            </a:r>
          </a:p>
          <a:p>
            <a:pPr algn="ctr"/>
            <a:r>
              <a:rPr lang="ru-RU" sz="6600" b="1" dirty="0" smtClean="0">
                <a:solidFill>
                  <a:srgbClr val="3918FC"/>
                </a:solidFill>
                <a:latin typeface="Monotype Corsiva" pitchFamily="66" charset="0"/>
              </a:rPr>
              <a:t>электричества дает мне…</a:t>
            </a:r>
            <a:endParaRPr lang="ru-RU" sz="6600" b="1" dirty="0">
              <a:solidFill>
                <a:srgbClr val="3918FC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691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8828">
            <a:off x="4298" y="1010828"/>
            <a:ext cx="4789311" cy="7802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0632">
            <a:off x="4183639" y="1089714"/>
            <a:ext cx="4789311" cy="7802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14387">
            <a:off x="4339153" y="3650659"/>
            <a:ext cx="5201024" cy="7802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953709">
            <a:off x="-495059" y="3872096"/>
            <a:ext cx="5528282" cy="78028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88965" y="2204864"/>
            <a:ext cx="423385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Monotype Corsiva" pitchFamily="66" charset="0"/>
              </a:rPr>
              <a:t>Спасибо!</a:t>
            </a:r>
            <a:endParaRPr lang="ru-RU" sz="9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382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041" y="1124744"/>
            <a:ext cx="8986627" cy="27699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Обобщающее повторение</a:t>
            </a:r>
          </a:p>
          <a:p>
            <a:pPr algn="ctr"/>
            <a:r>
              <a:rPr lang="ru-RU" sz="5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6600" b="1" i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 Электрический ток» </a:t>
            </a:r>
            <a:endParaRPr lang="ru-RU" sz="6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046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24744"/>
            <a:ext cx="8096512" cy="44319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70C0"/>
                </a:solidFill>
              </a:rPr>
              <a:t>Повторить…</a:t>
            </a:r>
          </a:p>
          <a:p>
            <a:r>
              <a:rPr lang="ru-RU" sz="6600" b="1" dirty="0" smtClean="0">
                <a:solidFill>
                  <a:srgbClr val="0070C0"/>
                </a:solidFill>
              </a:rPr>
              <a:t>Использовать…</a:t>
            </a:r>
          </a:p>
          <a:p>
            <a:r>
              <a:rPr lang="ru-RU" sz="6600" b="1" dirty="0" smtClean="0">
                <a:solidFill>
                  <a:srgbClr val="0070C0"/>
                </a:solidFill>
              </a:rPr>
              <a:t>Создать…</a:t>
            </a:r>
          </a:p>
          <a:p>
            <a:r>
              <a:rPr lang="ru-RU" sz="6600" b="1" dirty="0" smtClean="0">
                <a:solidFill>
                  <a:srgbClr val="0070C0"/>
                </a:solidFill>
              </a:rPr>
              <a:t>Конечный продукт…?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1519" y="106801"/>
            <a:ext cx="3350597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7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Задачи: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695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34984"/>
            <a:ext cx="828092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</a:rPr>
              <a:t>Сегодня вспомним все о токах –</a:t>
            </a:r>
            <a:br>
              <a:rPr lang="ru-RU" sz="3600" b="1" dirty="0">
                <a:solidFill>
                  <a:srgbClr val="0070C0"/>
                </a:solidFill>
              </a:rPr>
            </a:br>
            <a:r>
              <a:rPr lang="ru-RU" sz="3600" b="1" dirty="0">
                <a:solidFill>
                  <a:srgbClr val="0070C0"/>
                </a:solidFill>
              </a:rPr>
              <a:t>Заряженных частиц потоках.</a:t>
            </a:r>
            <a:br>
              <a:rPr lang="ru-RU" sz="3600" b="1" dirty="0">
                <a:solidFill>
                  <a:srgbClr val="0070C0"/>
                </a:solidFill>
              </a:rPr>
            </a:br>
            <a:r>
              <a:rPr lang="ru-RU" sz="3600" b="1" dirty="0">
                <a:solidFill>
                  <a:srgbClr val="0070C0"/>
                </a:solidFill>
              </a:rPr>
              <a:t>И про источники, про схемы,</a:t>
            </a:r>
            <a:br>
              <a:rPr lang="ru-RU" sz="3600" b="1" dirty="0">
                <a:solidFill>
                  <a:srgbClr val="0070C0"/>
                </a:solidFill>
              </a:rPr>
            </a:br>
            <a:r>
              <a:rPr lang="ru-RU" sz="3600" b="1" dirty="0">
                <a:solidFill>
                  <a:srgbClr val="0070C0"/>
                </a:solidFill>
              </a:rPr>
              <a:t>И нагревания проблемы,</a:t>
            </a:r>
            <a:br>
              <a:rPr lang="ru-RU" sz="3600" b="1" dirty="0">
                <a:solidFill>
                  <a:srgbClr val="0070C0"/>
                </a:solidFill>
              </a:rPr>
            </a:br>
            <a:r>
              <a:rPr lang="ru-RU" sz="3600" b="1" dirty="0">
                <a:solidFill>
                  <a:srgbClr val="0070C0"/>
                </a:solidFill>
              </a:rPr>
              <a:t>Ученых, чьи умы и руки</a:t>
            </a:r>
            <a:br>
              <a:rPr lang="ru-RU" sz="3600" b="1" dirty="0">
                <a:solidFill>
                  <a:srgbClr val="0070C0"/>
                </a:solidFill>
              </a:rPr>
            </a:br>
            <a:r>
              <a:rPr lang="ru-RU" sz="3600" b="1" dirty="0">
                <a:solidFill>
                  <a:srgbClr val="0070C0"/>
                </a:solidFill>
              </a:rPr>
              <a:t>Оставили свой след в науке,</a:t>
            </a:r>
            <a:br>
              <a:rPr lang="ru-RU" sz="3600" b="1" dirty="0">
                <a:solidFill>
                  <a:srgbClr val="0070C0"/>
                </a:solidFill>
              </a:rPr>
            </a:br>
            <a:r>
              <a:rPr lang="ru-RU" sz="3600" b="1" dirty="0">
                <a:solidFill>
                  <a:srgbClr val="0070C0"/>
                </a:solidFill>
              </a:rPr>
              <a:t>Приборы и цепей законы,</a:t>
            </a:r>
            <a:br>
              <a:rPr lang="ru-RU" sz="3600" b="1" dirty="0">
                <a:solidFill>
                  <a:srgbClr val="0070C0"/>
                </a:solidFill>
              </a:rPr>
            </a:br>
            <a:r>
              <a:rPr lang="ru-RU" sz="3600" b="1" dirty="0">
                <a:solidFill>
                  <a:srgbClr val="0070C0"/>
                </a:solidFill>
              </a:rPr>
              <a:t>Кулоны, Вольты, Ватты, Омы.</a:t>
            </a:r>
            <a:br>
              <a:rPr lang="ru-RU" sz="3600" b="1" dirty="0">
                <a:solidFill>
                  <a:srgbClr val="0070C0"/>
                </a:solidFill>
              </a:rPr>
            </a:br>
            <a:r>
              <a:rPr lang="ru-RU" sz="3600" b="1" dirty="0">
                <a:solidFill>
                  <a:srgbClr val="0070C0"/>
                </a:solidFill>
              </a:rPr>
              <a:t>Решим, расскажем, соберем,</a:t>
            </a:r>
            <a:br>
              <a:rPr lang="ru-RU" sz="3600" b="1" dirty="0">
                <a:solidFill>
                  <a:srgbClr val="0070C0"/>
                </a:solidFill>
              </a:rPr>
            </a:br>
            <a:r>
              <a:rPr lang="ru-RU" sz="3600" b="1" dirty="0">
                <a:solidFill>
                  <a:srgbClr val="0070C0"/>
                </a:solidFill>
              </a:rPr>
              <a:t>Мы с пользой время проведем!</a:t>
            </a:r>
          </a:p>
        </p:txBody>
      </p:sp>
    </p:spTree>
    <p:extLst>
      <p:ext uri="{BB962C8B-B14F-4D97-AF65-F5344CB8AC3E}">
        <p14:creationId xmlns="" xmlns:p14="http://schemas.microsoft.com/office/powerpoint/2010/main" val="223238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3974" y="556758"/>
            <a:ext cx="6115071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Продолжи предложение…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54949" y="1484784"/>
            <a:ext cx="4286250" cy="501675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 dirty="0"/>
              <a:t>Вариант 1</a:t>
            </a:r>
            <a:endParaRPr lang="ru-RU" sz="2000" b="1" dirty="0"/>
          </a:p>
          <a:p>
            <a:pPr marL="457200" indent="-457200">
              <a:buAutoNum type="arabicPeriod"/>
            </a:pPr>
            <a:r>
              <a:rPr lang="ru-RU" sz="2000" b="1" dirty="0" smtClean="0"/>
              <a:t>Единица </a:t>
            </a:r>
            <a:r>
              <a:rPr lang="ru-RU" sz="2000" b="1" dirty="0"/>
              <a:t>электрического сопротивления </a:t>
            </a:r>
            <a:r>
              <a:rPr lang="ru-RU" sz="2000" b="1" dirty="0" smtClean="0"/>
              <a:t>…………….</a:t>
            </a:r>
            <a:endParaRPr lang="en-US" sz="2000" b="1" dirty="0" smtClean="0"/>
          </a:p>
          <a:p>
            <a:endParaRPr lang="ru-RU" sz="2000" b="1" dirty="0"/>
          </a:p>
          <a:p>
            <a:r>
              <a:rPr lang="ru-RU" sz="2000" b="1" dirty="0"/>
              <a:t>2. Формула закона Ома для участка цепи</a:t>
            </a:r>
            <a:r>
              <a:rPr lang="ru-RU" sz="2000" b="1" dirty="0" smtClean="0"/>
              <a:t>…………….</a:t>
            </a:r>
            <a:endParaRPr lang="en-US" sz="2000" b="1" dirty="0" smtClean="0"/>
          </a:p>
          <a:p>
            <a:endParaRPr lang="ru-RU" sz="2000" b="1" dirty="0"/>
          </a:p>
          <a:p>
            <a:r>
              <a:rPr lang="ru-RU" sz="2000" b="1" dirty="0"/>
              <a:t>3. Мощность равна отношению работы ко </a:t>
            </a:r>
            <a:r>
              <a:rPr lang="ru-RU" sz="2000" b="1" dirty="0" smtClean="0"/>
              <a:t>…………….</a:t>
            </a:r>
            <a:endParaRPr lang="en-US" sz="2000" b="1" dirty="0" smtClean="0"/>
          </a:p>
          <a:p>
            <a:endParaRPr lang="ru-RU" sz="2000" b="1" dirty="0"/>
          </a:p>
          <a:p>
            <a:r>
              <a:rPr lang="ru-RU" sz="2000" b="1" dirty="0"/>
              <a:t>4. Закон о тепловом действии тока принадлежит</a:t>
            </a:r>
            <a:r>
              <a:rPr lang="ru-RU" sz="2000" b="1" dirty="0" smtClean="0"/>
              <a:t>…………….</a:t>
            </a:r>
            <a:endParaRPr lang="en-US" sz="2000" b="1" dirty="0" smtClean="0"/>
          </a:p>
          <a:p>
            <a:endParaRPr lang="ru-RU" sz="2000" b="1" dirty="0"/>
          </a:p>
          <a:p>
            <a:r>
              <a:rPr lang="ru-RU" sz="2000" b="1" dirty="0"/>
              <a:t>5. Силу тока измеряют </a:t>
            </a:r>
            <a:r>
              <a:rPr lang="ru-RU" sz="2000" b="1" dirty="0" smtClean="0"/>
              <a:t>…………….</a:t>
            </a:r>
            <a:endParaRPr lang="en-US" sz="2000" b="1" dirty="0" smtClean="0"/>
          </a:p>
          <a:p>
            <a:endParaRPr lang="en-US" sz="2000" b="1" dirty="0" smtClean="0"/>
          </a:p>
          <a:p>
            <a:endParaRPr lang="ru-RU" sz="2000" b="1" dirty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644008" y="1484784"/>
            <a:ext cx="3857625" cy="501675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 dirty="0"/>
              <a:t>Вариант 2</a:t>
            </a:r>
            <a:endParaRPr lang="ru-RU" sz="2000" b="1" dirty="0"/>
          </a:p>
          <a:p>
            <a:r>
              <a:rPr lang="en-US" sz="2000" b="1" dirty="0" smtClean="0"/>
              <a:t>1</a:t>
            </a:r>
            <a:r>
              <a:rPr lang="ru-RU" sz="2000" b="1" dirty="0" smtClean="0"/>
              <a:t>. Электрическое </a:t>
            </a:r>
            <a:r>
              <a:rPr lang="ru-RU" sz="2000" b="1" dirty="0"/>
              <a:t>напряжение измеряется</a:t>
            </a:r>
            <a:r>
              <a:rPr lang="ru-RU" sz="2000" b="1" dirty="0" smtClean="0"/>
              <a:t>…………….</a:t>
            </a:r>
            <a:endParaRPr lang="en-US" sz="2000" b="1" dirty="0" smtClean="0"/>
          </a:p>
          <a:p>
            <a:endParaRPr lang="ru-RU" sz="2000" b="1" dirty="0"/>
          </a:p>
          <a:p>
            <a:r>
              <a:rPr lang="ru-RU" sz="2000" b="1" dirty="0"/>
              <a:t>2. Амперметр включается в цепь</a:t>
            </a:r>
            <a:r>
              <a:rPr lang="ru-RU" sz="2000" b="1" dirty="0" smtClean="0"/>
              <a:t>…………….</a:t>
            </a:r>
            <a:endParaRPr lang="en-US" sz="2000" b="1" dirty="0" smtClean="0"/>
          </a:p>
          <a:p>
            <a:endParaRPr lang="ru-RU" sz="2000" b="1" dirty="0"/>
          </a:p>
          <a:p>
            <a:r>
              <a:rPr lang="ru-RU" sz="2000" b="1" dirty="0"/>
              <a:t>3. Одноимённые заряды</a:t>
            </a:r>
            <a:r>
              <a:rPr lang="ru-RU" sz="2000" b="1" dirty="0" smtClean="0"/>
              <a:t>…………….</a:t>
            </a:r>
            <a:endParaRPr lang="en-US" sz="2000" b="1" dirty="0" smtClean="0"/>
          </a:p>
          <a:p>
            <a:endParaRPr lang="ru-RU" sz="2000" b="1" dirty="0"/>
          </a:p>
          <a:p>
            <a:r>
              <a:rPr lang="ru-RU" sz="2000" b="1" dirty="0"/>
              <a:t>4. Мощность электрического тока измеряется</a:t>
            </a:r>
            <a:r>
              <a:rPr lang="ru-RU" sz="2000" b="1" dirty="0" smtClean="0"/>
              <a:t>…………….</a:t>
            </a:r>
            <a:endParaRPr lang="en-US" sz="2000" b="1" dirty="0" smtClean="0"/>
          </a:p>
          <a:p>
            <a:endParaRPr lang="ru-RU" sz="2000" b="1" dirty="0"/>
          </a:p>
          <a:p>
            <a:r>
              <a:rPr lang="ru-RU" sz="2000" b="1" dirty="0"/>
              <a:t>5. Электрическим током называется …………….</a:t>
            </a:r>
          </a:p>
          <a:p>
            <a:pPr marL="457200" indent="-457200">
              <a:defRPr/>
            </a:pPr>
            <a:r>
              <a:rPr lang="ru-RU" sz="2000" b="1" dirty="0"/>
              <a:t> </a:t>
            </a:r>
          </a:p>
        </p:txBody>
      </p:sp>
    </p:spTree>
    <p:extLst>
      <p:ext uri="{BB962C8B-B14F-4D97-AF65-F5344CB8AC3E}">
        <p14:creationId xmlns="" xmlns:p14="http://schemas.microsoft.com/office/powerpoint/2010/main" val="106976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3975" y="568233"/>
            <a:ext cx="6115071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Продолжи предложение…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39552" y="1353886"/>
            <a:ext cx="3690207" cy="449353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rgbClr val="002060"/>
                </a:solidFill>
              </a:rPr>
              <a:t>I </a:t>
            </a:r>
            <a:r>
              <a:rPr lang="ru-RU" sz="2800" b="1" dirty="0" smtClean="0">
                <a:solidFill>
                  <a:srgbClr val="002060"/>
                </a:solidFill>
              </a:rPr>
              <a:t>вариант</a:t>
            </a:r>
          </a:p>
          <a:p>
            <a:pPr algn="ctr">
              <a:defRPr/>
            </a:pPr>
            <a:endParaRPr lang="ru-RU" b="1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000" b="1" dirty="0" smtClean="0"/>
              <a:t>1 Ом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ru-RU" sz="2000" b="1" dirty="0"/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000" b="1" dirty="0" smtClean="0"/>
              <a:t>I=U/R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ru-RU" sz="2000" b="1" dirty="0"/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000" b="1" dirty="0"/>
              <a:t> </a:t>
            </a:r>
            <a:r>
              <a:rPr lang="ru-RU" sz="2000" b="1" dirty="0" smtClean="0"/>
              <a:t>времени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ru-RU" sz="2000" b="1" dirty="0"/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000" b="1" dirty="0"/>
              <a:t>Джоулю – </a:t>
            </a:r>
            <a:r>
              <a:rPr lang="ru-RU" sz="2000" b="1" dirty="0" smtClean="0"/>
              <a:t>Ленцу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ru-RU" sz="2000" b="1" dirty="0"/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000" b="1" dirty="0" smtClean="0"/>
              <a:t>Амперметром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ru-RU" sz="2000" b="1" dirty="0"/>
          </a:p>
          <a:p>
            <a:pPr marL="457200" indent="-457200">
              <a:buFont typeface="+mj-lt"/>
              <a:buAutoNum type="arabicPeriod"/>
              <a:defRPr/>
            </a:pPr>
            <a:endParaRPr lang="ru-RU" sz="2000" b="1" dirty="0" smtClean="0"/>
          </a:p>
          <a:p>
            <a:pPr marL="457200" indent="-457200">
              <a:buFont typeface="+mj-lt"/>
              <a:buAutoNum type="arabicPeriod"/>
              <a:defRPr/>
            </a:pPr>
            <a:endParaRPr lang="ru-RU" sz="2000" b="1" dirty="0" smtClean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788024" y="1353886"/>
            <a:ext cx="3774903" cy="449353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rgbClr val="002060"/>
                </a:solidFill>
              </a:rPr>
              <a:t>II </a:t>
            </a:r>
            <a:r>
              <a:rPr lang="ru-RU" sz="2800" b="1" dirty="0" smtClean="0">
                <a:solidFill>
                  <a:srgbClr val="002060"/>
                </a:solidFill>
              </a:rPr>
              <a:t>вариант</a:t>
            </a:r>
          </a:p>
          <a:p>
            <a:pPr algn="ctr">
              <a:defRPr/>
            </a:pPr>
            <a:endParaRPr lang="ru-RU" b="1" dirty="0"/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000" b="1" dirty="0"/>
              <a:t>в </a:t>
            </a:r>
            <a:r>
              <a:rPr lang="ru-RU" sz="2000" b="1" dirty="0" smtClean="0"/>
              <a:t>вольтах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ru-RU" sz="2000" b="1" dirty="0"/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000" b="1" dirty="0" smtClean="0"/>
              <a:t>Последовательно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ru-RU" sz="2000" b="1" dirty="0"/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000" b="1" dirty="0" smtClean="0"/>
              <a:t>Отталкиваются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ru-RU" sz="2000" b="1" dirty="0"/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000" b="1" dirty="0" smtClean="0"/>
              <a:t>в ваттах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ru-RU" sz="2000" b="1" dirty="0"/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000" b="1" dirty="0" smtClean="0"/>
              <a:t>упорядоченное движение</a:t>
            </a:r>
          </a:p>
          <a:p>
            <a:pPr>
              <a:defRPr/>
            </a:pPr>
            <a:endParaRPr lang="en-US" sz="2000" b="1" dirty="0"/>
          </a:p>
          <a:p>
            <a:pPr>
              <a:defRPr/>
            </a:pPr>
            <a:r>
              <a:rPr lang="ru-RU" sz="2000" b="1" dirty="0" smtClean="0"/>
              <a:t>     </a:t>
            </a:r>
            <a:r>
              <a:rPr lang="ru-RU" sz="2000" b="1" dirty="0"/>
              <a:t>заряженных частиц</a:t>
            </a:r>
          </a:p>
          <a:p>
            <a:pPr marL="457200" indent="-457200">
              <a:defRPr/>
            </a:pPr>
            <a:r>
              <a:rPr lang="ru-RU" sz="2000" dirty="0"/>
              <a:t> </a:t>
            </a:r>
            <a:endParaRPr lang="ru-RU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2319087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13" y="229690"/>
            <a:ext cx="3943090" cy="29573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331" y="229690"/>
            <a:ext cx="3943091" cy="29573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15" y="3411387"/>
            <a:ext cx="3943090" cy="29573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331" y="3455970"/>
            <a:ext cx="3907131" cy="29303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3325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274" y="279230"/>
            <a:ext cx="1296144" cy="1421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699" t="4139" r="29075"/>
          <a:stretch/>
        </p:blipFill>
        <p:spPr>
          <a:xfrm>
            <a:off x="3784" y="4139381"/>
            <a:ext cx="955547" cy="22218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3761" y="1700808"/>
            <a:ext cx="1353152" cy="135315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886927" y="173069"/>
            <a:ext cx="3405099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r>
              <a:rPr lang="ru-RU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роекты</a:t>
            </a:r>
            <a:endParaRPr lang="ru-RU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59331" y="1196752"/>
            <a:ext cx="856895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4800" b="1" dirty="0" smtClean="0">
                <a:solidFill>
                  <a:srgbClr val="002060"/>
                </a:solidFill>
              </a:rPr>
              <a:t> Тропинка в саду</a:t>
            </a:r>
          </a:p>
          <a:p>
            <a:pPr marL="342900" indent="-342900">
              <a:buAutoNum type="arabicPeriod"/>
            </a:pPr>
            <a:r>
              <a:rPr lang="ru-RU" sz="4800" b="1" dirty="0" smtClean="0">
                <a:solidFill>
                  <a:srgbClr val="002060"/>
                </a:solidFill>
              </a:rPr>
              <a:t> Освещение комнаты</a:t>
            </a:r>
          </a:p>
          <a:p>
            <a:pPr marL="342900" indent="-342900">
              <a:buAutoNum type="arabicPeriod"/>
            </a:pPr>
            <a:r>
              <a:rPr lang="ru-RU" sz="4800" b="1" dirty="0" smtClean="0">
                <a:solidFill>
                  <a:srgbClr val="002060"/>
                </a:solidFill>
              </a:rPr>
              <a:t> Школьный звонок</a:t>
            </a:r>
          </a:p>
          <a:p>
            <a:pPr marL="342900" indent="-342900">
              <a:buAutoNum type="arabicPeriod"/>
            </a:pPr>
            <a:r>
              <a:rPr lang="ru-RU" sz="4800" b="1" dirty="0">
                <a:solidFill>
                  <a:srgbClr val="002060"/>
                </a:solidFill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</a:rPr>
              <a:t>Хоккейная коробка</a:t>
            </a:r>
          </a:p>
          <a:p>
            <a:pPr marL="342900" indent="-342900">
              <a:buAutoNum type="arabicPeriod"/>
            </a:pPr>
            <a:r>
              <a:rPr lang="ru-RU" sz="4800" b="1" dirty="0">
                <a:solidFill>
                  <a:srgbClr val="002060"/>
                </a:solidFill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</a:rPr>
              <a:t>Игровая площадка</a:t>
            </a:r>
          </a:p>
          <a:p>
            <a:r>
              <a:rPr lang="ru-RU" sz="4800" dirty="0" smtClean="0">
                <a:solidFill>
                  <a:srgbClr val="0070C0"/>
                </a:solidFill>
              </a:rPr>
              <a:t>                                                 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" y="2424853"/>
            <a:ext cx="985161" cy="11428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3284984"/>
            <a:ext cx="1944216" cy="1034600"/>
          </a:xfrm>
          <a:prstGeom prst="rect">
            <a:avLst/>
          </a:prstGeom>
        </p:spPr>
      </p:pic>
      <p:pic>
        <p:nvPicPr>
          <p:cNvPr id="9" name="Рисунок 8">
            <a:hlinkClick r:id="rId7" action="ppaction://hlinkfile"/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860" t="2525" r="19403" b="1894"/>
          <a:stretch/>
        </p:blipFill>
        <p:spPr>
          <a:xfrm>
            <a:off x="7581371" y="4797152"/>
            <a:ext cx="932093" cy="14200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679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</TotalTime>
  <Words>349</Words>
  <Application>Microsoft Office PowerPoint</Application>
  <PresentationFormat>Экран (4:3)</PresentationFormat>
  <Paragraphs>164</Paragraphs>
  <Slides>24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CompSistem</dc:creator>
  <cp:lastModifiedBy>Russia</cp:lastModifiedBy>
  <cp:revision>82</cp:revision>
  <dcterms:created xsi:type="dcterms:W3CDTF">2018-03-04T09:23:19Z</dcterms:created>
  <dcterms:modified xsi:type="dcterms:W3CDTF">2023-01-14T05:00:19Z</dcterms:modified>
</cp:coreProperties>
</file>