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57" r:id="rId2"/>
    <p:sldId id="261" r:id="rId3"/>
    <p:sldId id="279" r:id="rId4"/>
    <p:sldId id="280" r:id="rId5"/>
    <p:sldId id="263" r:id="rId6"/>
    <p:sldId id="271" r:id="rId7"/>
    <p:sldId id="269" r:id="rId8"/>
    <p:sldId id="283" r:id="rId9"/>
    <p:sldId id="270" r:id="rId10"/>
    <p:sldId id="272" r:id="rId11"/>
    <p:sldId id="275" r:id="rId12"/>
    <p:sldId id="282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 xmlns="">
        <p14:section name="Раздел по умолчанию" id="{82D7817C-0B56-413C-B083-11507290A411}">
          <p14:sldIdLst>
            <p14:sldId id="257"/>
            <p14:sldId id="259"/>
            <p14:sldId id="261"/>
          </p14:sldIdLst>
        </p14:section>
        <p14:section name="Раздел без заголовка" id="{E6C91B0D-DBB0-4427-8854-2657C1669728}">
          <p14:sldIdLst>
            <p14:sldId id="262"/>
            <p14:sldId id="263"/>
            <p14:sldId id="264"/>
            <p14:sldId id="265"/>
            <p14:sldId id="267"/>
            <p14:sldId id="268"/>
            <p14:sldId id="271"/>
            <p14:sldId id="269"/>
            <p14:sldId id="270"/>
            <p14:sldId id="272"/>
            <p14:sldId id="274"/>
            <p14:sldId id="273"/>
            <p14:sldId id="275"/>
            <p14:sldId id="277"/>
            <p14:sldId id="276"/>
            <p14:sldId id="278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4662" autoAdjust="0"/>
  </p:normalViewPr>
  <p:slideViewPr>
    <p:cSldViewPr>
      <p:cViewPr varScale="1">
        <p:scale>
          <a:sx n="70" d="100"/>
          <a:sy n="70" d="100"/>
        </p:scale>
        <p:origin x="-138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pPr/>
              <a:t>23.03.2020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23.03.2020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23.03.2020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23.03.2020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23.03.2020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23.03.2020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23.03.2020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23.03.2020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23.03.2020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23.03.2020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pPr/>
              <a:t>23.03.2020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pPr/>
              <a:t>23.03.2020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 algn="ctr">
              <a:buNone/>
            </a:pPr>
            <a:endParaRPr lang="ru-RU" sz="4000" b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  <a:cs typeface="Calibri" panose="020F0502020204030204" pitchFamily="34" charset="0"/>
            </a:endParaRPr>
          </a:p>
          <a:p>
            <a:pPr marL="0" indent="0" algn="ctr">
              <a:buNone/>
            </a:pPr>
            <a:r>
              <a:rPr lang="ru-RU" sz="4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Calibri" panose="020F0502020204030204" pitchFamily="34" charset="0"/>
              </a:rPr>
              <a:t>«</a:t>
            </a:r>
            <a:r>
              <a:rPr lang="ru-RU" sz="4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Calibri" panose="020F0502020204030204" pitchFamily="34" charset="0"/>
              </a:rPr>
              <a:t>ОРФ – педагогика в работе с детьми с ОВЗ»</a:t>
            </a:r>
          </a:p>
          <a:p>
            <a:pPr marL="0" indent="0" algn="r">
              <a:buNone/>
            </a:pPr>
            <a:endParaRPr lang="ru-RU" sz="2800" b="1" spc="-150" dirty="0" smtClean="0"/>
          </a:p>
          <a:p>
            <a:pPr marL="0" indent="0" algn="r">
              <a:buNone/>
            </a:pPr>
            <a:r>
              <a:rPr lang="ru-RU" sz="2000" b="1" spc="-15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Е. В. </a:t>
            </a:r>
            <a:r>
              <a:rPr lang="ru-RU" sz="2000" b="1" spc="-150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Финеева</a:t>
            </a:r>
            <a:endParaRPr lang="ru-RU" sz="2000" b="1" spc="-150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0" indent="0" algn="r">
              <a:buNone/>
            </a:pPr>
            <a:r>
              <a:rPr lang="ru-RU" sz="2000" b="1" spc="-15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в</a:t>
            </a:r>
            <a:r>
              <a:rPr lang="ru-RU" sz="2000" b="1" spc="-15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оспитатель </a:t>
            </a:r>
          </a:p>
          <a:p>
            <a:pPr marL="0" indent="0" algn="r">
              <a:buNone/>
            </a:pPr>
            <a:r>
              <a:rPr lang="ru-RU" sz="2000" b="1" spc="-15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МКДОУ № 22  г. Аши</a:t>
            </a:r>
            <a:endParaRPr lang="ru-RU" sz="2000" b="1" spc="-15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0" indent="0" algn="r">
              <a:buNone/>
            </a:pPr>
            <a:endParaRPr lang="ru-RU" sz="2800" b="1" dirty="0" smtClean="0">
              <a:solidFill>
                <a:schemeClr val="accent6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r">
              <a:buNone/>
            </a:pPr>
            <a:endParaRPr lang="ru-RU" sz="2800" b="1" dirty="0" smtClean="0">
              <a:solidFill>
                <a:schemeClr val="accent6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>
              <a:buNone/>
            </a:pPr>
            <a:r>
              <a:rPr lang="ru-RU" sz="2000" b="1" dirty="0" smtClean="0">
                <a:solidFill>
                  <a:srgbClr val="002060"/>
                </a:solidFill>
                <a:latin typeface="Arial Black" pitchFamily="34" charset="0"/>
                <a:cs typeface="Calibri" panose="020F0502020204030204" pitchFamily="34" charset="0"/>
              </a:rPr>
              <a:t>АША,2020г.</a:t>
            </a:r>
            <a:r>
              <a:rPr lang="ru-RU" sz="2800" b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ru-RU" sz="2800" b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endParaRPr lang="ru-RU" sz="28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Autofit/>
          </a:bodyPr>
          <a:lstStyle/>
          <a:p>
            <a:r>
              <a:rPr lang="ru-RU" sz="2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Муниципальное казённое дошкольное образовательное </a:t>
            </a:r>
            <a:r>
              <a:rPr lang="ru-RU" sz="2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учреждение</a:t>
            </a:r>
            <a:br>
              <a:rPr lang="ru-RU" sz="2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ru-RU" sz="2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ru-RU" sz="2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«Детский сад комбинированного вида №</a:t>
            </a:r>
            <a:r>
              <a:rPr lang="ru-RU" sz="2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22»</a:t>
            </a:r>
            <a:r>
              <a:rPr lang="ru-RU" sz="2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/>
            </a:r>
            <a:br>
              <a:rPr lang="ru-RU" sz="2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ru-RU" sz="2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города Аши Челябинской области</a:t>
            </a:r>
            <a:endParaRPr lang="ru-RU" sz="20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71304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Елена\Desktop\фото орфа\IMG_20200318_09110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7504" y="260648"/>
            <a:ext cx="5400599" cy="4176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Елена\Desktop\фото орфа\IMG_20200318_09112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16015" y="2780928"/>
            <a:ext cx="4427985" cy="40770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9158131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Елена\Desktop\фото орфа\IMG_20200318_09193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4283968" y="2332038"/>
            <a:ext cx="4525962" cy="45259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79512" y="0"/>
            <a:ext cx="8712968" cy="4062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При включении элементов системы творческого развития Карла </a:t>
            </a:r>
            <a:r>
              <a:rPr lang="ru-RU" sz="2400" b="1" dirty="0" err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Орфа</a:t>
            </a:r>
            <a:r>
              <a:rPr lang="ru-RU" sz="24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в музыкально- коррекционную деятельность, отмечается положительная динамика у всех детей</a:t>
            </a:r>
            <a:r>
              <a:rPr lang="ru-RU" sz="24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:</a:t>
            </a:r>
          </a:p>
          <a:p>
            <a:endParaRPr lang="ru-RU" sz="2400" b="1" dirty="0" smtClean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r>
              <a:rPr lang="ru-RU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наблюдается повышение психической активности,</a:t>
            </a:r>
          </a:p>
          <a:p>
            <a:r>
              <a:rPr lang="ru-RU" sz="2400" b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креативности</a:t>
            </a:r>
            <a:r>
              <a:rPr lang="ru-RU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,</a:t>
            </a:r>
          </a:p>
          <a:p>
            <a:r>
              <a:rPr lang="ru-RU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уровня саморегуляции,</a:t>
            </a:r>
          </a:p>
          <a:p>
            <a:r>
              <a:rPr lang="ru-RU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развитие эмоционально-личностной сферы,</a:t>
            </a:r>
          </a:p>
          <a:p>
            <a:r>
              <a:rPr lang="ru-RU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расширение коммуникативных навыков.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10006579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 algn="ctr">
              <a:buNone/>
            </a:pPr>
            <a:endParaRPr lang="ru-RU" sz="4000" b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  <a:cs typeface="Calibri" panose="020F0502020204030204" pitchFamily="34" charset="0"/>
            </a:endParaRPr>
          </a:p>
          <a:p>
            <a:pPr marL="0" indent="0" algn="ctr">
              <a:buNone/>
            </a:pPr>
            <a:r>
              <a:rPr lang="ru-RU" sz="4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Calibri" panose="020F0502020204030204" pitchFamily="34" charset="0"/>
              </a:rPr>
              <a:t>«</a:t>
            </a:r>
            <a:r>
              <a:rPr lang="ru-RU" sz="4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Calibri" panose="020F0502020204030204" pitchFamily="34" charset="0"/>
              </a:rPr>
              <a:t>ОРФ – педагогика в работе с детьми с ОВЗ»</a:t>
            </a:r>
          </a:p>
          <a:p>
            <a:pPr marL="0" indent="0" algn="r">
              <a:buNone/>
            </a:pPr>
            <a:endParaRPr lang="ru-RU" sz="2800" b="1" spc="-150" dirty="0" smtClean="0"/>
          </a:p>
          <a:p>
            <a:pPr marL="0" indent="0" algn="r">
              <a:buNone/>
            </a:pPr>
            <a:r>
              <a:rPr lang="ru-RU" sz="2000" b="1" spc="-15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Е. В. </a:t>
            </a:r>
            <a:r>
              <a:rPr lang="ru-RU" sz="2000" b="1" spc="-150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Финеева</a:t>
            </a:r>
            <a:endParaRPr lang="ru-RU" sz="2000" b="1" spc="-150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0" indent="0" algn="r">
              <a:buNone/>
            </a:pPr>
            <a:r>
              <a:rPr lang="ru-RU" sz="2000" b="1" spc="-15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в</a:t>
            </a:r>
            <a:r>
              <a:rPr lang="ru-RU" sz="2000" b="1" spc="-15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оспитатель </a:t>
            </a:r>
          </a:p>
          <a:p>
            <a:pPr marL="0" indent="0" algn="r">
              <a:buNone/>
            </a:pPr>
            <a:r>
              <a:rPr lang="ru-RU" sz="2000" b="1" spc="-15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МКДОУ № 22  г. Аши</a:t>
            </a:r>
            <a:endParaRPr lang="ru-RU" sz="2000" b="1" spc="-15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0" indent="0" algn="r">
              <a:buNone/>
            </a:pPr>
            <a:endParaRPr lang="ru-RU" sz="2800" b="1" dirty="0" smtClean="0">
              <a:solidFill>
                <a:schemeClr val="accent6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r">
              <a:buNone/>
            </a:pPr>
            <a:endParaRPr lang="ru-RU" sz="2800" b="1" dirty="0" smtClean="0">
              <a:solidFill>
                <a:schemeClr val="accent6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>
              <a:buNone/>
            </a:pPr>
            <a:r>
              <a:rPr lang="ru-RU" sz="2000" b="1" dirty="0" smtClean="0">
                <a:solidFill>
                  <a:srgbClr val="002060"/>
                </a:solidFill>
                <a:latin typeface="Arial Black" pitchFamily="34" charset="0"/>
                <a:cs typeface="Calibri" panose="020F0502020204030204" pitchFamily="34" charset="0"/>
              </a:rPr>
              <a:t>АША,2020г.</a:t>
            </a:r>
            <a:r>
              <a:rPr lang="ru-RU" sz="2800" b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ru-RU" sz="2800" b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endParaRPr lang="ru-RU" sz="28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Autofit/>
          </a:bodyPr>
          <a:lstStyle/>
          <a:p>
            <a:r>
              <a:rPr lang="ru-RU" sz="2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Муниципальное казённое дошкольное образовательное </a:t>
            </a:r>
            <a:r>
              <a:rPr lang="ru-RU" sz="2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учреждение</a:t>
            </a:r>
            <a:br>
              <a:rPr lang="ru-RU" sz="2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ru-RU" sz="2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ru-RU" sz="2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«Детский сад комбинированного вида №</a:t>
            </a:r>
            <a:r>
              <a:rPr lang="ru-RU" sz="2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22»</a:t>
            </a:r>
            <a:r>
              <a:rPr lang="ru-RU" sz="2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/>
            </a:r>
            <a:br>
              <a:rPr lang="ru-RU" sz="2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ru-RU" sz="2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города Аши Челябинской области</a:t>
            </a:r>
            <a:endParaRPr lang="ru-RU" sz="20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71304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Елена\Desktop\орф педагогика\рисунки\Без имени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779912" y="260648"/>
            <a:ext cx="4896544" cy="63695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0" y="260648"/>
            <a:ext cx="3707904" cy="49552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Arial Black" pitchFamily="34" charset="0"/>
              </a:rPr>
              <a:t>Карл </a:t>
            </a:r>
            <a:r>
              <a:rPr lang="ru-RU" sz="2800" b="1" dirty="0" err="1" smtClean="0">
                <a:solidFill>
                  <a:srgbClr val="FF0000"/>
                </a:solidFill>
                <a:latin typeface="Arial Black" pitchFamily="34" charset="0"/>
              </a:rPr>
              <a:t>Орф</a:t>
            </a:r>
            <a:r>
              <a:rPr lang="ru-RU" sz="2800" b="1" dirty="0" smtClean="0">
                <a:solidFill>
                  <a:srgbClr val="FF0000"/>
                </a:solidFill>
                <a:latin typeface="Arial Black" pitchFamily="34" charset="0"/>
              </a:rPr>
              <a:t/>
            </a:r>
            <a:br>
              <a:rPr lang="ru-RU" sz="2800" b="1" dirty="0" smtClean="0">
                <a:solidFill>
                  <a:srgbClr val="FF0000"/>
                </a:solidFill>
                <a:latin typeface="Arial Black" pitchFamily="34" charset="0"/>
              </a:rPr>
            </a:br>
            <a:r>
              <a:rPr lang="ru-RU" sz="2800" dirty="0" smtClean="0">
                <a:solidFill>
                  <a:srgbClr val="FF0000"/>
                </a:solidFill>
                <a:latin typeface="Arial Black" pitchFamily="34" charset="0"/>
              </a:rPr>
              <a:t>(1895–1982</a:t>
            </a:r>
            <a:r>
              <a:rPr lang="ru-RU" sz="2800" dirty="0" smtClean="0">
                <a:solidFill>
                  <a:srgbClr val="FF0000"/>
                </a:solidFill>
                <a:latin typeface="Arial Black" pitchFamily="34" charset="0"/>
              </a:rPr>
              <a:t>)</a:t>
            </a:r>
            <a:endParaRPr lang="ru-RU" sz="2800" dirty="0" smtClean="0"/>
          </a:p>
          <a:p>
            <a:r>
              <a:rPr lang="ru-RU" sz="20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Идеи </a:t>
            </a:r>
            <a:r>
              <a:rPr lang="ru-RU" sz="2000" b="1" i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Орфа</a:t>
            </a:r>
            <a:r>
              <a:rPr lang="ru-RU" sz="20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были </a:t>
            </a:r>
            <a:r>
              <a:rPr lang="ru-RU" sz="20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воплощены в новаторском подходе к музыкальному обучению детей, известному как «</a:t>
            </a:r>
            <a:r>
              <a:rPr lang="ru-RU" sz="2000" b="1" i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Орф-Шульверк</a:t>
            </a:r>
            <a:r>
              <a:rPr lang="ru-RU" sz="20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». </a:t>
            </a:r>
            <a:endParaRPr lang="ru-RU" sz="2000" b="1" i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endParaRPr lang="ru-RU" sz="2000" b="1" i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endParaRPr lang="ru-RU" sz="2000" b="1" i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r>
              <a:rPr lang="ru-RU" sz="20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Музыка </a:t>
            </a:r>
            <a:r>
              <a:rPr lang="ru-RU" sz="20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является основой и соединяет вместе движение, пение, игру и </a:t>
            </a:r>
            <a:r>
              <a:rPr lang="ru-RU" sz="20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импровизацию…</a:t>
            </a:r>
            <a:r>
              <a:rPr lang="ru-RU" sz="20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/>
            </a:r>
            <a:br>
              <a:rPr lang="ru-RU" sz="20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endParaRPr lang="ru-RU" sz="2000" b="1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16151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0" y="0"/>
            <a:ext cx="9144000" cy="58169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pPr algn="ctr"/>
            <a:r>
              <a:rPr lang="ru-RU" sz="2400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Орф-педагогика</a:t>
            </a:r>
            <a:r>
              <a:rPr lang="ru-RU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–это</a:t>
            </a:r>
            <a:r>
              <a:rPr lang="ru-RU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:</a:t>
            </a:r>
          </a:p>
          <a:p>
            <a:endParaRPr lang="ru-RU" b="1" u="sng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• Творческий процесс обучения, где что давать и как давать —главные части обучения</a:t>
            </a:r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.</a:t>
            </a:r>
          </a:p>
          <a:p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• </a:t>
            </a:r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Разные виды совместного исследования, которые приводят к импровизации</a:t>
            </a:r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.</a:t>
            </a:r>
          </a:p>
          <a:p>
            <a:r>
              <a:rPr lang="ru-RU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• </a:t>
            </a:r>
            <a:r>
              <a:rPr lang="ru-RU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Соединение музыки, движения, </a:t>
            </a:r>
            <a:r>
              <a:rPr lang="ru-RU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слова</a:t>
            </a:r>
            <a:r>
              <a:rPr lang="ru-RU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.</a:t>
            </a:r>
            <a:endParaRPr lang="ru-RU" sz="24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endParaRPr lang="ru-RU" b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• </a:t>
            </a:r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Приоритетное воспитание чувства ритма</a:t>
            </a:r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.</a:t>
            </a:r>
          </a:p>
          <a:p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• </a:t>
            </a:r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От простого –к сложному</a:t>
            </a:r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.</a:t>
            </a:r>
          </a:p>
          <a:p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• </a:t>
            </a:r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Область музыкальной педагогики, где наряду с обучением музыке решается целый ряд коммуникативных и социальных задач</a:t>
            </a:r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.</a:t>
            </a:r>
          </a:p>
          <a:p>
            <a:endParaRPr lang="ru-RU" b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endParaRPr lang="ru-RU" b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• </a:t>
            </a:r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Свобода в рамках заранее обыгранных правил</a:t>
            </a:r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.</a:t>
            </a:r>
          </a:p>
          <a:p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• </a:t>
            </a:r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Возможность играть на многих </a:t>
            </a:r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музыкальных шумовых и ударных </a:t>
            </a:r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инструментах без предварительного обучения</a:t>
            </a:r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.</a:t>
            </a:r>
          </a:p>
          <a:p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• </a:t>
            </a:r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Материал разных культур, эпох</a:t>
            </a:r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.</a:t>
            </a:r>
          </a:p>
          <a:p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• </a:t>
            </a:r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Шутки, смех, большая двигательная активность на занятиях</a:t>
            </a:r>
            <a:endParaRPr lang="ru-RU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79512" y="260649"/>
            <a:ext cx="8964488" cy="55399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r>
              <a:rPr lang="ru-RU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Какие инструменты используются </a:t>
            </a:r>
            <a:r>
              <a:rPr lang="ru-RU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в </a:t>
            </a:r>
            <a:r>
              <a:rPr lang="ru-RU" sz="2400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Орф</a:t>
            </a:r>
            <a:r>
              <a:rPr lang="ru-RU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- педагогике? </a:t>
            </a:r>
          </a:p>
          <a:p>
            <a:endParaRPr lang="ru-RU" sz="2400" b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r>
              <a:rPr lang="ru-RU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-барабаны и ударные инструменты (маракас, </a:t>
            </a:r>
            <a:r>
              <a:rPr lang="ru-RU" sz="2400" b="1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пандейра</a:t>
            </a:r>
            <a:r>
              <a:rPr lang="ru-RU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, деревянная коробочка, </a:t>
            </a:r>
            <a:r>
              <a:rPr lang="ru-RU" sz="2400" b="1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реко-реко</a:t>
            </a:r>
            <a:r>
              <a:rPr lang="ru-RU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);</a:t>
            </a:r>
          </a:p>
          <a:p>
            <a:endParaRPr lang="ru-RU" sz="2400" b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r>
              <a:rPr lang="ru-RU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ru-RU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-ксилофоны</a:t>
            </a:r>
            <a:r>
              <a:rPr lang="ru-RU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;</a:t>
            </a:r>
          </a:p>
          <a:p>
            <a:endParaRPr lang="ru-RU" sz="2400" b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r>
              <a:rPr lang="ru-RU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ru-RU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-звучащие жесты (это техника ритмической игры на собственном теле: хлопки, щелчки, притопы</a:t>
            </a:r>
            <a:r>
              <a:rPr lang="ru-RU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);</a:t>
            </a:r>
          </a:p>
          <a:p>
            <a:endParaRPr lang="ru-RU" sz="2400" b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endParaRPr lang="ru-RU" sz="2400" b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r>
              <a:rPr lang="ru-RU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В </a:t>
            </a:r>
            <a:r>
              <a:rPr lang="ru-RU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качестве музыкальных инструментов используются </a:t>
            </a:r>
            <a:r>
              <a:rPr lang="ru-RU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шары, ленты, ткани, палочки, стаканы, веревки –практически любые предметы</a:t>
            </a:r>
            <a:r>
              <a:rPr lang="ru-RU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. </a:t>
            </a:r>
            <a:endParaRPr lang="ru-RU" sz="24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Елена\Desktop\фото орфа\IMG_20200318_09193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283968" y="3140968"/>
            <a:ext cx="4608512" cy="37170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C:\Users\Любимый\Desktop\img_user_file_5e3ad4850bedf_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0"/>
            <a:ext cx="6096000" cy="414908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0880491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Елена\Desktop\фото орфа\IMG_20200318_09290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3212976"/>
            <a:ext cx="4283967" cy="3448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405493" y="3320988"/>
            <a:ext cx="4716016" cy="353701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0" y="0"/>
            <a:ext cx="91440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Данная система представляет большой интерес, так как обладает рядом несомненных достоинств</a:t>
            </a:r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:</a:t>
            </a:r>
          </a:p>
          <a:p>
            <a:pPr algn="ctr"/>
            <a:endParaRPr lang="ru-RU" b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r>
              <a:rPr lang="ru-RU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система обладает необходимой универсальностью</a:t>
            </a:r>
            <a:r>
              <a:rPr lang="ru-RU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, экономичностью, гибкостью, позволяющей сочетать её с различными методиками, высокой адаптивностью к различным национальным условиям;</a:t>
            </a:r>
          </a:p>
          <a:p>
            <a:r>
              <a:rPr lang="ru-RU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«элементарное </a:t>
            </a:r>
            <a:r>
              <a:rPr lang="ru-RU" b="1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музицирование</a:t>
            </a:r>
            <a:r>
              <a:rPr lang="ru-RU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» </a:t>
            </a:r>
            <a:r>
              <a:rPr lang="ru-RU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учитывает индивидуальные особенности каждого ребенка, предполагает взаимодействие людей, которые обладают очень разными навыками, потребностями, проблемами или способностями;</a:t>
            </a:r>
          </a:p>
          <a:p>
            <a:r>
              <a:rPr lang="ru-RU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создает большой потенциал </a:t>
            </a:r>
            <a:r>
              <a:rPr lang="ru-RU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для развития и дальнейшей творческой деятельности как детей, так и педагогов.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28269420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Елена\Desktop\фото орфа\IMG_20200318_09194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179512" y="3284984"/>
            <a:ext cx="3960440" cy="3384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Елена\Desktop\фото орфа\IMG_20200318_09194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1520" y="0"/>
            <a:ext cx="3816425" cy="32849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283969" y="188640"/>
            <a:ext cx="4860032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Орфовская</a:t>
            </a:r>
            <a:r>
              <a:rPr lang="ru-RU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педагогика полностью построена </a:t>
            </a:r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на развитии творческих способностей, навыков ребенка («Учимся, делая и творя») и включает в себя следующие элементы: </a:t>
            </a:r>
            <a:endParaRPr lang="ru-RU" b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речевые </a:t>
            </a:r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упражнения, </a:t>
            </a:r>
            <a:endParaRPr lang="ru-RU" b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музыкально-двигательные </a:t>
            </a:r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упражнения, игры с инструментами Карла </a:t>
            </a:r>
            <a:r>
              <a:rPr lang="ru-RU" b="1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Орфа</a:t>
            </a:r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, элементарный музыкальный театр</a:t>
            </a:r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.</a:t>
            </a:r>
          </a:p>
          <a:p>
            <a:endParaRPr lang="ru-RU" b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endParaRPr lang="ru-RU" b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r>
              <a:rPr lang="ru-RU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Речевые </a:t>
            </a:r>
            <a:r>
              <a:rPr lang="ru-RU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упражнения</a:t>
            </a:r>
            <a:r>
              <a:rPr lang="ru-RU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.</a:t>
            </a:r>
          </a:p>
          <a:p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 Использование речевых упражнений помогает развивать у ребенка чувство ритма, формировать хорошую дикцию, артикуляцию, помогает ввести ребенка в мир динамических оттенков и темпового разнообразия, познакомить с музыкальными формами.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1719969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Елена\Desktop\фото орфа\IMG_20200318_09161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4427984" y="2060848"/>
            <a:ext cx="4525962" cy="45259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105" name="Picture 9" descr="C:\Users\Елена\Desktop\фото орфа\IMG_20200318_091619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1520" y="260648"/>
            <a:ext cx="4188298" cy="49686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12561083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Елена\Desktop\фото орфа\IMG_20200318_09314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2204864"/>
            <a:ext cx="3995936" cy="38884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79512" y="332656"/>
            <a:ext cx="8964488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Игры с инструментами К. </a:t>
            </a:r>
            <a:r>
              <a:rPr lang="ru-RU" sz="2400" b="1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Орфа</a:t>
            </a:r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. </a:t>
            </a:r>
            <a:r>
              <a:rPr lang="ru-RU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При овладении этой формой деятельности дети, во-первых, совершенствуют навыки, приобретенные в работе с речевыми упражнениями (чувство ритма, владение темпом, динамикой), во-вторых, чувство ансамбля здесь развивается достаточно легко, в-третьих, дети учатся различать звучание инструментов по тембрам.</a:t>
            </a:r>
            <a:endParaRPr lang="ru-RU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Picture 2" descr="C:\Users\Елена\Desktop\фото орфа\IMG_20200318_091317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4211960" y="2780928"/>
            <a:ext cx="4737088" cy="38778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93365623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190</TotalTime>
  <Words>402</Words>
  <Application>Microsoft Office PowerPoint</Application>
  <PresentationFormat>Экран (4:3)</PresentationFormat>
  <Paragraphs>72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Открытая</vt:lpstr>
      <vt:lpstr>Муниципальное казённое дошкольное образовательное  учреждение  «Детский сад комбинированного вида №22» города Аши Челябинской области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Муниципальное казённое дошкольное образовательное  учреждение  «Детский сад комбинированного вида №22» города Аши Челябинской области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Карл Орф (1895–1982) </dc:title>
  <dc:creator>Андрей Финеев</dc:creator>
  <cp:lastModifiedBy>Любимый</cp:lastModifiedBy>
  <cp:revision>28</cp:revision>
  <dcterms:created xsi:type="dcterms:W3CDTF">2020-03-14T12:19:46Z</dcterms:created>
  <dcterms:modified xsi:type="dcterms:W3CDTF">2020-03-23T15:27:14Z</dcterms:modified>
</cp:coreProperties>
</file>