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1" r:id="rId3"/>
    <p:sldId id="256" r:id="rId4"/>
    <p:sldId id="257" r:id="rId5"/>
    <p:sldId id="259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0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5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D966"/>
    <a:srgbClr val="D976EA"/>
    <a:srgbClr val="99FF66"/>
    <a:srgbClr val="66FF66"/>
    <a:srgbClr val="ADDB7B"/>
    <a:srgbClr val="5195D3"/>
    <a:srgbClr val="FF9933"/>
    <a:srgbClr val="FFCCCC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882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170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145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917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377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589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921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902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2551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740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506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F4253-B040-4D87-8C76-FC50C56BA9B3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FAFFE-1C30-4A2D-BBDB-62E6A0E462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364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view.genially.com/67a9a67c8e3262187416a6f4/presentation-interaktivnoe-posobie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https://learningapps.org/watch?v=pjk7aim5525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6.xml"/><Relationship Id="rId7" Type="http://schemas.microsoft.com/office/2007/relationships/hdphoto" Target="../media/hdphoto4.wdp"/><Relationship Id="rId12" Type="http://schemas.microsoft.com/office/2007/relationships/hdphoto" Target="../media/hdphoto6.wdp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slide" Target="slide17.xml"/><Relationship Id="rId10" Type="http://schemas.openxmlformats.org/officeDocument/2006/relationships/image" Target="../media/image9.png"/><Relationship Id="rId4" Type="http://schemas.openxmlformats.org/officeDocument/2006/relationships/slide" Target="slide16.xml"/><Relationship Id="rId9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hyperlink" Target="https://lk.superkid.online/task/f86bef58-45ac-4e4f-90fb-745853aa27e4/watch" TargetMode="External"/><Relationship Id="rId18" Type="http://schemas.openxmlformats.org/officeDocument/2006/relationships/image" Target="../media/image18.gif"/><Relationship Id="rId3" Type="http://schemas.openxmlformats.org/officeDocument/2006/relationships/hyperlink" Target="https://learningapps.org/watch?v=pjk7aim5525" TargetMode="External"/><Relationship Id="rId7" Type="http://schemas.openxmlformats.org/officeDocument/2006/relationships/hyperlink" Target="https://learningapps.org/watch?v=pbbduw91v25" TargetMode="External"/><Relationship Id="rId12" Type="http://schemas.openxmlformats.org/officeDocument/2006/relationships/image" Target="../media/image15.gif"/><Relationship Id="rId17" Type="http://schemas.openxmlformats.org/officeDocument/2006/relationships/hyperlink" Target="https://lk.superkid.online/task/03e14ee1-8e85-4eda-8d4e-065b3a140d6b/watch" TargetMode="External"/><Relationship Id="rId2" Type="http://schemas.openxmlformats.org/officeDocument/2006/relationships/image" Target="../media/image11.png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11" Type="http://schemas.openxmlformats.org/officeDocument/2006/relationships/hyperlink" Target="https://lk.superkid.online/task/3c4197d5-a6b4-4114-992d-81e8fd2b65a2/watch" TargetMode="External"/><Relationship Id="rId5" Type="http://schemas.openxmlformats.org/officeDocument/2006/relationships/hyperlink" Target="https://learningapps.org/watch?v=pjejmeqyj25" TargetMode="External"/><Relationship Id="rId15" Type="http://schemas.openxmlformats.org/officeDocument/2006/relationships/hyperlink" Target="https://learningapps.org/watch?v=paocczp0525" TargetMode="External"/><Relationship Id="rId10" Type="http://schemas.openxmlformats.org/officeDocument/2006/relationships/image" Target="../media/image14.gif"/><Relationship Id="rId19" Type="http://schemas.openxmlformats.org/officeDocument/2006/relationships/slide" Target="slide4.xml"/><Relationship Id="rId4" Type="http://schemas.openxmlformats.org/officeDocument/2006/relationships/image" Target="../media/image2.gif"/><Relationship Id="rId9" Type="http://schemas.openxmlformats.org/officeDocument/2006/relationships/hyperlink" Target="https://learningapps.org/watch?v=pjime4k5k25" TargetMode="External"/><Relationship Id="rId1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../media/image19.jpe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7" Type="http://schemas.openxmlformats.org/officeDocument/2006/relationships/slide" Target="slide6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microsoft.com/office/2007/relationships/hdphoto" Target="../media/hdphoto7.wdp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lk.superkid.online/task/3f74f1bb-1fc3-476f-9334-35b6534f65d4/watch" TargetMode="External"/><Relationship Id="rId13" Type="http://schemas.openxmlformats.org/officeDocument/2006/relationships/image" Target="../media/image27.gif"/><Relationship Id="rId3" Type="http://schemas.microsoft.com/office/2007/relationships/hdphoto" Target="../media/hdphoto8.wdp"/><Relationship Id="rId7" Type="http://schemas.openxmlformats.org/officeDocument/2006/relationships/image" Target="../media/image24.gif"/><Relationship Id="rId12" Type="http://schemas.openxmlformats.org/officeDocument/2006/relationships/hyperlink" Target="https://learningapps.org/watch?v=p68yxvxok25" TargetMode="External"/><Relationship Id="rId2" Type="http://schemas.openxmlformats.org/officeDocument/2006/relationships/image" Target="../media/image22.png"/><Relationship Id="rId16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earningapps.org/watch?v=pzoi3ab5c25" TargetMode="External"/><Relationship Id="rId11" Type="http://schemas.openxmlformats.org/officeDocument/2006/relationships/image" Target="../media/image26.gif"/><Relationship Id="rId5" Type="http://schemas.openxmlformats.org/officeDocument/2006/relationships/image" Target="../media/image23.gif"/><Relationship Id="rId15" Type="http://schemas.openxmlformats.org/officeDocument/2006/relationships/image" Target="../media/image28.gif"/><Relationship Id="rId10" Type="http://schemas.openxmlformats.org/officeDocument/2006/relationships/hyperlink" Target="https://lk.superkid.online/task/d5e9f897-089e-44bc-bfcb-75db6f5c4d30/watch" TargetMode="External"/><Relationship Id="rId4" Type="http://schemas.openxmlformats.org/officeDocument/2006/relationships/hyperlink" Target="https://learningapps.org/watch?v=px2h3e4d325" TargetMode="External"/><Relationship Id="rId9" Type="http://schemas.openxmlformats.org/officeDocument/2006/relationships/image" Target="../media/image25.gif"/><Relationship Id="rId14" Type="http://schemas.openxmlformats.org/officeDocument/2006/relationships/hyperlink" Target="https://learningapps.org/watch?v=ptgd45mxn25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13" Type="http://schemas.openxmlformats.org/officeDocument/2006/relationships/hyperlink" Target="https://learningapps.org/watch?v=pg0e57wot25" TargetMode="External"/><Relationship Id="rId3" Type="http://schemas.openxmlformats.org/officeDocument/2006/relationships/hyperlink" Target="https://learningapps.org/watch?v=p01w54bfj25" TargetMode="External"/><Relationship Id="rId7" Type="http://schemas.openxmlformats.org/officeDocument/2006/relationships/hyperlink" Target="https://learningapps.org/watch?v=pw2b1zo6c25" TargetMode="External"/><Relationship Id="rId12" Type="http://schemas.openxmlformats.org/officeDocument/2006/relationships/image" Target="../media/image33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11" Type="http://schemas.openxmlformats.org/officeDocument/2006/relationships/hyperlink" Target="https://lk.superkid.online/task/24601cfd-7e92-4aa3-865e-67b5fcabd02f/watch" TargetMode="External"/><Relationship Id="rId5" Type="http://schemas.openxmlformats.org/officeDocument/2006/relationships/hyperlink" Target="https://learningapps.org/watch?v=pnuyffq1325" TargetMode="External"/><Relationship Id="rId15" Type="http://schemas.openxmlformats.org/officeDocument/2006/relationships/slide" Target="slide7.xml"/><Relationship Id="rId10" Type="http://schemas.openxmlformats.org/officeDocument/2006/relationships/image" Target="../media/image32.gif"/><Relationship Id="rId4" Type="http://schemas.openxmlformats.org/officeDocument/2006/relationships/image" Target="../media/image29.gif"/><Relationship Id="rId9" Type="http://schemas.openxmlformats.org/officeDocument/2006/relationships/hyperlink" Target="https://learningapps.org/watch?v=p7npjekv525" TargetMode="External"/><Relationship Id="rId14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" Target="slide12.xml"/><Relationship Id="rId7" Type="http://schemas.microsoft.com/office/2007/relationships/hdphoto" Target="../media/hdphoto10.wdp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microsoft.com/office/2007/relationships/hdphoto" Target="../media/hdphoto9.wdp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learningapps.org/watch?v=pqjxewyna25" TargetMode="External"/><Relationship Id="rId13" Type="http://schemas.openxmlformats.org/officeDocument/2006/relationships/image" Target="../media/image42.gif"/><Relationship Id="rId3" Type="http://schemas.microsoft.com/office/2007/relationships/hdphoto" Target="../media/hdphoto11.wdp"/><Relationship Id="rId7" Type="http://schemas.openxmlformats.org/officeDocument/2006/relationships/image" Target="../media/image39.gif"/><Relationship Id="rId12" Type="http://schemas.openxmlformats.org/officeDocument/2006/relationships/hyperlink" Target="https://learningapps.org/watch?v=po5be8s9t25" TargetMode="External"/><Relationship Id="rId2" Type="http://schemas.openxmlformats.org/officeDocument/2006/relationships/image" Target="../media/image37.png"/><Relationship Id="rId16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k.superkid.online/task/dd7981ec-4027-4bf4-96a2-6bd43199937b/watch" TargetMode="External"/><Relationship Id="rId11" Type="http://schemas.openxmlformats.org/officeDocument/2006/relationships/image" Target="../media/image41.gif"/><Relationship Id="rId5" Type="http://schemas.openxmlformats.org/officeDocument/2006/relationships/image" Target="../media/image38.gif"/><Relationship Id="rId15" Type="http://schemas.openxmlformats.org/officeDocument/2006/relationships/image" Target="../media/image43.gif"/><Relationship Id="rId10" Type="http://schemas.openxmlformats.org/officeDocument/2006/relationships/hyperlink" Target="https://lk.superkid.online/task/e0807ae1-054f-4a45-ae7c-9079253a8757/watch" TargetMode="External"/><Relationship Id="rId4" Type="http://schemas.openxmlformats.org/officeDocument/2006/relationships/hyperlink" Target="https://learningapps.org/watch?v=p82r4jsrt25" TargetMode="External"/><Relationship Id="rId9" Type="http://schemas.openxmlformats.org/officeDocument/2006/relationships/image" Target="../media/image40.gif"/><Relationship Id="rId14" Type="http://schemas.openxmlformats.org/officeDocument/2006/relationships/hyperlink" Target="https://learningapps.org/watch?v=pn7tw4s4c25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learningapps.org/watch?v=punnq2ubt25" TargetMode="External"/><Relationship Id="rId13" Type="http://schemas.openxmlformats.org/officeDocument/2006/relationships/image" Target="../media/image49.gif"/><Relationship Id="rId3" Type="http://schemas.microsoft.com/office/2007/relationships/hdphoto" Target="../media/hdphoto12.wdp"/><Relationship Id="rId7" Type="http://schemas.openxmlformats.org/officeDocument/2006/relationships/image" Target="../media/image46.gif"/><Relationship Id="rId12" Type="http://schemas.openxmlformats.org/officeDocument/2006/relationships/hyperlink" Target="https://lk.superkid.online/task/3948ed72-eb13-4d35-8470-a15784ac490b/watch" TargetMode="External"/><Relationship Id="rId2" Type="http://schemas.openxmlformats.org/officeDocument/2006/relationships/image" Target="../media/image44.png"/><Relationship Id="rId16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earningapps.org/watch?v=por17iqrc25" TargetMode="External"/><Relationship Id="rId11" Type="http://schemas.openxmlformats.org/officeDocument/2006/relationships/image" Target="../media/image48.gif"/><Relationship Id="rId5" Type="http://schemas.openxmlformats.org/officeDocument/2006/relationships/image" Target="../media/image45.gif"/><Relationship Id="rId15" Type="http://schemas.openxmlformats.org/officeDocument/2006/relationships/image" Target="../media/image50.gif"/><Relationship Id="rId10" Type="http://schemas.openxmlformats.org/officeDocument/2006/relationships/hyperlink" Target="https://lk.superkid.online/task/ba2eed12-eb77-4a20-9e1f-7576291bcc94/watch" TargetMode="External"/><Relationship Id="rId4" Type="http://schemas.openxmlformats.org/officeDocument/2006/relationships/hyperlink" Target="https://learningapps.org/watch?v=peyihc9pj25" TargetMode="External"/><Relationship Id="rId9" Type="http://schemas.openxmlformats.org/officeDocument/2006/relationships/image" Target="../media/image47.gif"/><Relationship Id="rId14" Type="http://schemas.openxmlformats.org/officeDocument/2006/relationships/hyperlink" Target="https://learningapps.org/watch?v=p5odn023n25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" Target="slide15.xml"/><Relationship Id="rId7" Type="http://schemas.microsoft.com/office/2007/relationships/hdphoto" Target="../media/hdphoto14.wdp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microsoft.com/office/2007/relationships/hdphoto" Target="../media/hdphoto13.wdp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13" Type="http://schemas.openxmlformats.org/officeDocument/2006/relationships/hyperlink" Target="https://learningapps.org/watch?v=pjtefby2k25" TargetMode="External"/><Relationship Id="rId3" Type="http://schemas.openxmlformats.org/officeDocument/2006/relationships/hyperlink" Target="https://learningapps.org/watch?v=px5ykpir525" TargetMode="External"/><Relationship Id="rId7" Type="http://schemas.openxmlformats.org/officeDocument/2006/relationships/hyperlink" Target="https://learningapps.org/watch?v=pn6q71au325" TargetMode="External"/><Relationship Id="rId12" Type="http://schemas.openxmlformats.org/officeDocument/2006/relationships/image" Target="../media/image58.gif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gif"/><Relationship Id="rId11" Type="http://schemas.openxmlformats.org/officeDocument/2006/relationships/hyperlink" Target="https://learningapps.org/watch?v=pnbzqp2cn25" TargetMode="External"/><Relationship Id="rId5" Type="http://schemas.openxmlformats.org/officeDocument/2006/relationships/hyperlink" Target="https://learningapps.org/watch?v=pv4nbge6k25" TargetMode="External"/><Relationship Id="rId15" Type="http://schemas.openxmlformats.org/officeDocument/2006/relationships/slide" Target="slide13.xml"/><Relationship Id="rId10" Type="http://schemas.openxmlformats.org/officeDocument/2006/relationships/image" Target="../media/image57.gif"/><Relationship Id="rId4" Type="http://schemas.openxmlformats.org/officeDocument/2006/relationships/image" Target="../media/image54.gif"/><Relationship Id="rId9" Type="http://schemas.openxmlformats.org/officeDocument/2006/relationships/hyperlink" Target="https://learningapps.org/watch?v=p8veotj3j25" TargetMode="External"/><Relationship Id="rId14" Type="http://schemas.openxmlformats.org/officeDocument/2006/relationships/image" Target="../media/image5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13" Type="http://schemas.openxmlformats.org/officeDocument/2006/relationships/hyperlink" Target="https://learningapps.org/watch?v=pn3zzfgun25" TargetMode="External"/><Relationship Id="rId3" Type="http://schemas.openxmlformats.org/officeDocument/2006/relationships/hyperlink" Target="https://learningapps.org/watch?v=p52haq0rt25" TargetMode="External"/><Relationship Id="rId7" Type="http://schemas.openxmlformats.org/officeDocument/2006/relationships/hyperlink" Target="https://learningapps.org/watch?v=phsdztp0525" TargetMode="External"/><Relationship Id="rId12" Type="http://schemas.openxmlformats.org/officeDocument/2006/relationships/image" Target="../media/image65.gi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11" Type="http://schemas.openxmlformats.org/officeDocument/2006/relationships/hyperlink" Target="https://learningapps.org/watch?v=pdm60r4un25" TargetMode="External"/><Relationship Id="rId5" Type="http://schemas.openxmlformats.org/officeDocument/2006/relationships/hyperlink" Target="https://lk.superkid.online/task/2b228fc8-9f00-46b9-84e3-49e60394a87b/watch" TargetMode="External"/><Relationship Id="rId15" Type="http://schemas.openxmlformats.org/officeDocument/2006/relationships/slide" Target="slide13.xml"/><Relationship Id="rId10" Type="http://schemas.openxmlformats.org/officeDocument/2006/relationships/image" Target="../media/image64.gif"/><Relationship Id="rId4" Type="http://schemas.openxmlformats.org/officeDocument/2006/relationships/image" Target="../media/image61.gif"/><Relationship Id="rId9" Type="http://schemas.openxmlformats.org/officeDocument/2006/relationships/hyperlink" Target="https://learningapps.org/watch?v=pnbp9y0ik25" TargetMode="External"/><Relationship Id="rId14" Type="http://schemas.openxmlformats.org/officeDocument/2006/relationships/image" Target="../media/image66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13" Type="http://schemas.openxmlformats.org/officeDocument/2006/relationships/hyperlink" Target="https://learningapps.org/watch?v=pw5q4rk2k25" TargetMode="External"/><Relationship Id="rId3" Type="http://schemas.openxmlformats.org/officeDocument/2006/relationships/hyperlink" Target="https://learningapps.org/watch?v=p0w5aew6n25" TargetMode="External"/><Relationship Id="rId7" Type="http://schemas.openxmlformats.org/officeDocument/2006/relationships/hyperlink" Target="https://learningapps.org/watch?v=pj53i85a525" TargetMode="External"/><Relationship Id="rId12" Type="http://schemas.openxmlformats.org/officeDocument/2006/relationships/image" Target="../media/image72.gif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gif"/><Relationship Id="rId11" Type="http://schemas.openxmlformats.org/officeDocument/2006/relationships/hyperlink" Target="https://lk.superkid.online/task/57f7cf40-31d2-4d70-b484-e34347ee3ff6/watch" TargetMode="External"/><Relationship Id="rId5" Type="http://schemas.openxmlformats.org/officeDocument/2006/relationships/hyperlink" Target="https://learningapps.org/watch?v=pthd4j53525" TargetMode="External"/><Relationship Id="rId15" Type="http://schemas.openxmlformats.org/officeDocument/2006/relationships/slide" Target="slide4.xml"/><Relationship Id="rId10" Type="http://schemas.openxmlformats.org/officeDocument/2006/relationships/image" Target="../media/image71.gif"/><Relationship Id="rId4" Type="http://schemas.openxmlformats.org/officeDocument/2006/relationships/image" Target="../media/image68.gif"/><Relationship Id="rId9" Type="http://schemas.openxmlformats.org/officeDocument/2006/relationships/hyperlink" Target="https://lk.superkid.online/task/1bbb5c2b-8d59-45ca-b815-2b52838a0b06/watch" TargetMode="External"/><Relationship Id="rId14" Type="http://schemas.openxmlformats.org/officeDocument/2006/relationships/image" Target="../media/image73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gif"/><Relationship Id="rId13" Type="http://schemas.openxmlformats.org/officeDocument/2006/relationships/hyperlink" Target="https://learningapps.org/watch?v=pom3vu94a25" TargetMode="External"/><Relationship Id="rId18" Type="http://schemas.openxmlformats.org/officeDocument/2006/relationships/image" Target="../media/image82.gif"/><Relationship Id="rId3" Type="http://schemas.openxmlformats.org/officeDocument/2006/relationships/hyperlink" Target="https://learningapps.org/watch?v=p74i5omkn25" TargetMode="External"/><Relationship Id="rId7" Type="http://schemas.openxmlformats.org/officeDocument/2006/relationships/hyperlink" Target="https://learningapps.org/watch?v=p93ea4kcn25" TargetMode="External"/><Relationship Id="rId12" Type="http://schemas.openxmlformats.org/officeDocument/2006/relationships/image" Target="../media/image79.gif"/><Relationship Id="rId17" Type="http://schemas.openxmlformats.org/officeDocument/2006/relationships/hyperlink" Target="https://learningapps.org/watch?v=pncuz8qxc25" TargetMode="External"/><Relationship Id="rId2" Type="http://schemas.openxmlformats.org/officeDocument/2006/relationships/image" Target="../media/image74.png"/><Relationship Id="rId16" Type="http://schemas.openxmlformats.org/officeDocument/2006/relationships/image" Target="../media/image8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gif"/><Relationship Id="rId11" Type="http://schemas.openxmlformats.org/officeDocument/2006/relationships/hyperlink" Target="https://learningapps.org/watch?v=pvjve53kn25" TargetMode="External"/><Relationship Id="rId5" Type="http://schemas.openxmlformats.org/officeDocument/2006/relationships/hyperlink" Target="https://learningapps.org/watch?v=pxinti7ok25" TargetMode="External"/><Relationship Id="rId15" Type="http://schemas.openxmlformats.org/officeDocument/2006/relationships/hyperlink" Target="https://learningapps.org/watch?v=pcef8evun25" TargetMode="External"/><Relationship Id="rId10" Type="http://schemas.openxmlformats.org/officeDocument/2006/relationships/image" Target="../media/image78.gif"/><Relationship Id="rId19" Type="http://schemas.openxmlformats.org/officeDocument/2006/relationships/slide" Target="slide4.xml"/><Relationship Id="rId4" Type="http://schemas.openxmlformats.org/officeDocument/2006/relationships/image" Target="../media/image75.gif"/><Relationship Id="rId9" Type="http://schemas.openxmlformats.org/officeDocument/2006/relationships/hyperlink" Target="https://learningapps.org/watch?v=p55qo711t25" TargetMode="External"/><Relationship Id="rId14" Type="http://schemas.openxmlformats.org/officeDocument/2006/relationships/image" Target="../media/image8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20" y="1902955"/>
            <a:ext cx="8657986" cy="439575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7262" y="239699"/>
            <a:ext cx="9277164" cy="1447058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Здравствуйте, работа сделана на двух платформах: </a:t>
            </a:r>
            <a:r>
              <a:rPr lang="en-US" dirty="0" smtClean="0">
                <a:solidFill>
                  <a:schemeClr val="tx1"/>
                </a:solidFill>
              </a:rPr>
              <a:t>Genially</a:t>
            </a:r>
            <a:r>
              <a:rPr lang="ru-RU" dirty="0" smtClean="0">
                <a:solidFill>
                  <a:schemeClr val="tx1"/>
                </a:solidFill>
              </a:rPr>
              <a:t> и </a:t>
            </a:r>
            <a:r>
              <a:rPr lang="en-US" dirty="0" smtClean="0">
                <a:solidFill>
                  <a:schemeClr val="tx1"/>
                </a:solidFill>
              </a:rPr>
              <a:t>PowerPoint</a:t>
            </a:r>
            <a:r>
              <a:rPr lang="ru-RU" dirty="0" smtClean="0">
                <a:solidFill>
                  <a:schemeClr val="tx1"/>
                </a:solidFill>
              </a:rPr>
              <a:t>. Чтобы игры работали, </a:t>
            </a:r>
            <a:r>
              <a:rPr lang="ru-RU" b="1" dirty="0" smtClean="0">
                <a:solidFill>
                  <a:srgbClr val="FF0000"/>
                </a:solidFill>
              </a:rPr>
              <a:t>НЕОБХОДИМО ВКЛЮЧИТЬ ВПН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Вы можете нажать на картинку и перейти на</a:t>
            </a:r>
            <a:r>
              <a:rPr lang="en-US" dirty="0" smtClean="0">
                <a:solidFill>
                  <a:schemeClr val="tx1"/>
                </a:solidFill>
              </a:rPr>
              <a:t> Genially</a:t>
            </a:r>
            <a:r>
              <a:rPr lang="ru-RU" dirty="0" smtClean="0">
                <a:solidFill>
                  <a:schemeClr val="tx1"/>
                </a:solidFill>
              </a:rPr>
              <a:t>, также можете просмотреть работу через </a:t>
            </a:r>
            <a:r>
              <a:rPr lang="en-US" dirty="0" smtClean="0">
                <a:solidFill>
                  <a:schemeClr val="tx1"/>
                </a:solidFill>
              </a:rPr>
              <a:t>PowerPoint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27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лево 1"/>
          <p:cNvSpPr/>
          <p:nvPr/>
        </p:nvSpPr>
        <p:spPr>
          <a:xfrm>
            <a:off x="1078173" y="634621"/>
            <a:ext cx="1487606" cy="832513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65779" y="4419234"/>
            <a:ext cx="107703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-   НАЖМИ, ЧТОБЫ ПЕРЕЙТИ К ЗАДАНИЯМ</a:t>
            </a:r>
            <a:endParaRPr lang="ru-RU" sz="3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6543" y="2463069"/>
            <a:ext cx="12596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ПРОДОЛЖИТЬ</a:t>
            </a:r>
            <a:r>
              <a:rPr lang="ru-RU" sz="3600" b="1" dirty="0">
                <a:latin typeface="Calibri" panose="020F0502020204030204" pitchFamily="34" charset="0"/>
                <a:cs typeface="Calibri" panose="020F0502020204030204" pitchFamily="34" charset="0"/>
              </a:rPr>
              <a:t> – НАЖМИ, ЧТОБЫ ПЕРЕЙТИ К </a:t>
            </a:r>
            <a:r>
              <a:rPr lang="ru-RU" sz="3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РАЗДЕЛАМ</a:t>
            </a:r>
            <a:endParaRPr lang="ru-RU" sz="3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22" descr="http://qrcoder.ru/code/?https%3A%2F%2Flearningapps.org%2Fwatch%3Fv%3Dpjk7aim5525&amp;8&amp;0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2" t="7189" r="7426" b="6553"/>
          <a:stretch/>
        </p:blipFill>
        <p:spPr bwMode="auto">
          <a:xfrm>
            <a:off x="483727" y="3839516"/>
            <a:ext cx="2006989" cy="202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46612" y="677501"/>
            <a:ext cx="10413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-   ЭТОТ ЗНАЧОК ВОЗВРАЩАЕТ НАЗАД</a:t>
            </a:r>
            <a:endParaRPr lang="ru-RU" sz="3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38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7622" y="1199652"/>
            <a:ext cx="10354100" cy="2387600"/>
          </a:xfrm>
        </p:spPr>
        <p:txBody>
          <a:bodyPr/>
          <a:lstStyle/>
          <a:p>
            <a:r>
              <a:rPr lang="ru-RU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ИНТЕРАКТИВНОЕ ПОСОБИЕ</a:t>
            </a:r>
            <a:endParaRPr lang="ru-RU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31" b="98380" l="5707" r="90353">
                        <a14:foregroundMark x1="34239" y1="19792" x2="44158" y2="16551"/>
                        <a14:foregroundMark x1="37228" y1="25000" x2="43071" y2="236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127" y="0"/>
            <a:ext cx="2424260" cy="2845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667" b="100000" l="16667" r="84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971" t="12281" r="15686" b="1988"/>
          <a:stretch/>
        </p:blipFill>
        <p:spPr bwMode="auto">
          <a:xfrm>
            <a:off x="9184807" y="4305796"/>
            <a:ext cx="3007193" cy="2552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127" y="3973168"/>
            <a:ext cx="2774668" cy="277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590" b="94487" l="16000" r="84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026" t="3097" r="17943" b="8249"/>
          <a:stretch/>
        </p:blipFill>
        <p:spPr bwMode="auto">
          <a:xfrm rot="20384115">
            <a:off x="10029047" y="-35969"/>
            <a:ext cx="2091583" cy="247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10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339986" y="177421"/>
            <a:ext cx="3084394" cy="750627"/>
          </a:xfrm>
          <a:prstGeom prst="roundRect">
            <a:avLst>
              <a:gd name="adj" fmla="val 2909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РАЗДЕЛЫ</a:t>
            </a:r>
            <a:endParaRPr lang="ru-RU" sz="4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107477" y="1528549"/>
            <a:ext cx="12084523" cy="4503763"/>
            <a:chOff x="107477" y="1064525"/>
            <a:chExt cx="12084523" cy="4503763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9348717" y="1064525"/>
              <a:ext cx="2736376" cy="4503763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6247262" y="1064525"/>
              <a:ext cx="2736376" cy="4503763"/>
            </a:xfrm>
            <a:prstGeom prst="roundRect">
              <a:avLst/>
            </a:prstGeom>
            <a:solidFill>
              <a:srgbClr val="D976EA"/>
            </a:solidFill>
            <a:ln>
              <a:solidFill>
                <a:srgbClr val="D976E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3145807" y="1064525"/>
              <a:ext cx="2736376" cy="4503763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107477" y="1064525"/>
              <a:ext cx="2736376" cy="4503763"/>
            </a:xfrm>
            <a:prstGeom prst="roundRect">
              <a:avLst/>
            </a:prstGeom>
            <a:solidFill>
              <a:srgbClr val="FFCCFF"/>
            </a:solidFill>
            <a:ln>
              <a:solidFill>
                <a:srgbClr val="FF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900753" y="4230806"/>
              <a:ext cx="27773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ТЕЛО</a:t>
              </a:r>
              <a:endParaRPr lang="ru-RU" sz="32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67184" y="4815581"/>
              <a:ext cx="2616961" cy="56163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b="1" dirty="0" smtClean="0">
                  <a:solidFill>
                    <a:schemeClr val="tx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  <a:hlinkClick r:id="rId2" action="ppaction://hlinksldjump"/>
                </a:rPr>
                <a:t>ПРОДОЛЖИТЬ</a:t>
              </a:r>
              <a:endParaRPr lang="ru-RU" sz="2400" b="1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067902" y="4230804"/>
              <a:ext cx="315433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СЛЕВА/СПРАВА</a:t>
              </a:r>
              <a:endParaRPr lang="ru-RU" sz="32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571400" y="4230804"/>
              <a:ext cx="27773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ПРЕДЛОГИ</a:t>
              </a:r>
              <a:endParaRPr lang="ru-RU" sz="32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414683" y="4230804"/>
              <a:ext cx="27773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ЧТО ЛИШНЕЕ</a:t>
              </a:r>
              <a:endParaRPr lang="ru-RU" sz="32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3167992" y="4815579"/>
              <a:ext cx="2616961" cy="56163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b="1" dirty="0" smtClean="0">
                  <a:solidFill>
                    <a:schemeClr val="tx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  <a:hlinkClick r:id="rId3" action="ppaction://hlinksldjump"/>
                </a:rPr>
                <a:t>ПРОДОЛЖИТЬ</a:t>
              </a:r>
              <a:endParaRPr lang="ru-RU" sz="2400" b="1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6300145" y="4815579"/>
              <a:ext cx="2616961" cy="56163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b="1" dirty="0" smtClean="0">
                  <a:solidFill>
                    <a:schemeClr val="tx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  <a:hlinkClick r:id="rId4" action="ppaction://hlinksldjump"/>
                </a:rPr>
                <a:t>ПРОДОЛЖИТЬ</a:t>
              </a:r>
              <a:endParaRPr lang="ru-RU" sz="2400" b="1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9414683" y="4815581"/>
              <a:ext cx="2616961" cy="56163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b="1" dirty="0" smtClean="0">
                  <a:solidFill>
                    <a:schemeClr val="tx1"/>
                  </a:solidFill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  <a:hlinkClick r:id="rId5" action="ppaction://hlinksldjump"/>
                </a:rPr>
                <a:t>ПРОДОЛЖИТЬ</a:t>
              </a:r>
              <a:endParaRPr lang="ru-RU" sz="2400" b="1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556" b="100000" l="27636" r="78914">
                        <a14:foregroundMark x1="35783" y1="25719" x2="38179" y2="30990"/>
                        <a14:foregroundMark x1="50479" y1="25559" x2="56230" y2="313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375" t="2849" r="26161"/>
          <a:stretch/>
        </p:blipFill>
        <p:spPr bwMode="auto">
          <a:xfrm>
            <a:off x="9984465" y="1631946"/>
            <a:ext cx="1464879" cy="3062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Picture background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167" b="49500" l="76000" r="100000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559" t="3821" r="82" b="51284"/>
          <a:stretch/>
        </p:blipFill>
        <p:spPr bwMode="auto">
          <a:xfrm>
            <a:off x="3151564" y="1631945"/>
            <a:ext cx="2730619" cy="335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Picture background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2333" b="99167" l="77778" r="100000"/>
                    </a14:imgEffect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531" t="51838" r="896" b="3075"/>
          <a:stretch/>
        </p:blipFill>
        <p:spPr bwMode="auto">
          <a:xfrm>
            <a:off x="6686713" y="1631945"/>
            <a:ext cx="2178414" cy="306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2" descr="Picture background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37570" y1="96750" x2="35701" y2="87625"/>
                        <a14:foregroundMark x1="48224" y1="81500" x2="38131" y2="89000"/>
                        <a14:foregroundMark x1="40935" y1="81875" x2="35701" y2="86375"/>
                        <a14:foregroundMark x1="84486" y1="82500" x2="98505" y2="84125"/>
                        <a14:foregroundMark x1="78131" y1="74125" x2="80187" y2="85375"/>
                        <a14:foregroundMark x1="80561" y1="72125" x2="83925" y2="80875"/>
                        <a14:foregroundMark x1="32710" y1="88375" x2="38131" y2="98000"/>
                        <a14:foregroundMark x1="45794" y1="47875" x2="54393" y2="55000"/>
                        <a14:foregroundMark x1="38505" y1="46000" x2="53458" y2="45625"/>
                        <a14:foregroundMark x1="64112" y1="57875" x2="65607" y2="64375"/>
                        <a14:foregroundMark x1="43364" y1="21750" x2="44860" y2="27500"/>
                        <a14:foregroundMark x1="29346" y1="4875" x2="23551" y2="18750"/>
                        <a14:foregroundMark x1="25421" y1="5250" x2="13832" y2="12000"/>
                        <a14:foregroundMark x1="33645" y1="3625" x2="48224" y2="7750"/>
                        <a14:foregroundMark x1="8598" y1="15250" x2="8598" y2="26500"/>
                        <a14:foregroundMark x1="10467" y1="27250" x2="22991" y2="35250"/>
                        <a14:foregroundMark x1="21121" y1="32750" x2="33645" y2="36625"/>
                        <a14:foregroundMark x1="48224" y1="6125" x2="55888" y2="14875"/>
                        <a14:foregroundMark x1="14766" y1="18125" x2="22056" y2="25875"/>
                        <a14:foregroundMark x1="33645" y1="9375" x2="33645" y2="17125"/>
                        <a14:foregroundMark x1="55514" y1="15875" x2="54953" y2="22625"/>
                        <a14:foregroundMark x1="54393" y1="46000" x2="59252" y2="51500"/>
                        <a14:foregroundMark x1="74766" y1="75125" x2="78131" y2="80500"/>
                        <a14:foregroundMark x1="82056" y1="85375" x2="92710" y2="85125"/>
                        <a14:foregroundMark x1="41495" y1="54375" x2="49720" y2="63375"/>
                        <a14:foregroundMark x1="29907" y1="89250" x2="34206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0908">
            <a:off x="351485" y="1643835"/>
            <a:ext cx="2227934" cy="3331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95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8" name="Picture 1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143" y="2770495"/>
            <a:ext cx="3825922" cy="3825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http://qrcoder.ru/code/?https%3A%2F%2Flearningapps.org%2Fwatch%3Fv%3Dpjk7aim5525&amp;8&amp;0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2" t="7189" r="7426" b="6553"/>
          <a:stretch/>
        </p:blipFill>
        <p:spPr bwMode="auto">
          <a:xfrm>
            <a:off x="163772" y="291098"/>
            <a:ext cx="2006989" cy="202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http://qrcoder.ru/code/?https%3A%2F%2Flearningapps.org%2Fwatch%3Fv%3Dpjejmeqyj25&amp;8&amp;0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 t="8063" r="6690" b="6317"/>
          <a:stretch/>
        </p:blipFill>
        <p:spPr bwMode="auto">
          <a:xfrm>
            <a:off x="7503235" y="3178615"/>
            <a:ext cx="2071342" cy="207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http://qrcoder.ru/code/?https%3A%2F%2Flearningapps.org%2Fwatch%3Fv%3Dpbbduw91v25&amp;8&amp;0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8" t="7662" r="7564" b="7591"/>
          <a:stretch/>
        </p:blipFill>
        <p:spPr bwMode="auto">
          <a:xfrm>
            <a:off x="4943429" y="291098"/>
            <a:ext cx="2103373" cy="207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http://qrcoder.ru/code/?https%3A%2F%2Flearningapps.org%2Fwatch%3Fv%3Dpjime4k5k25&amp;8&amp;0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3" t="7755" r="7471" b="6188"/>
          <a:stretch/>
        </p:blipFill>
        <p:spPr bwMode="auto">
          <a:xfrm>
            <a:off x="7503235" y="291098"/>
            <a:ext cx="2039797" cy="207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http://qrcoder.ru/code/?https%3A%2F%2Flk.superkid.online%2Ftask%2F3c4197d5-a6b4-4114-992d-81e8fd2b65a2%2Fwatch&amp;8&amp;0">
            <a:hlinkClick r:id="rId11"/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6" t="7015" r="6627" b="5423"/>
          <a:stretch/>
        </p:blipFill>
        <p:spPr bwMode="auto">
          <a:xfrm>
            <a:off x="89092" y="3125337"/>
            <a:ext cx="2081669" cy="210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http://qrcoder.ru/code/?https%3A%2F%2Flk.superkid.online%2Ftask%2Ff86bef58-45ac-4e4f-90fb-745853aa27e4%2Fwatch&amp;8&amp;0">
            <a:hlinkClick r:id="rId13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8" t="6617" r="6069" b="6617"/>
          <a:stretch/>
        </p:blipFill>
        <p:spPr bwMode="auto">
          <a:xfrm>
            <a:off x="2521424" y="3127611"/>
            <a:ext cx="2117745" cy="209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 descr="http://qrcoder.ru/code/?https%3A%2F%2Flearningapps.org%2Fwatch%3Fv%3Dpaocczp0525&amp;8&amp;0">
            <a:hlinkClick r:id="rId15"/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3" t="6532" r="6133" b="6100"/>
          <a:stretch/>
        </p:blipFill>
        <p:spPr bwMode="auto">
          <a:xfrm>
            <a:off x="4943429" y="3125337"/>
            <a:ext cx="2103373" cy="2124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8" name="Picture 36" descr="http://qrcoder.ru/code/?https%3A%2F%2Flk.superkid.online%2Ftask%2F03e14ee1-8e85-4eda-8d4e-065b3a140d6b%2Fwatch&amp;8&amp;0">
            <a:hlinkClick r:id="rId17"/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5" t="7015" r="6269" b="5025"/>
          <a:stretch/>
        </p:blipFill>
        <p:spPr bwMode="auto">
          <a:xfrm>
            <a:off x="2520970" y="291098"/>
            <a:ext cx="2072250" cy="210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Стрелка влево 20">
            <a:hlinkClick r:id="rId19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4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 action="ppaction://hlinksldjump"/>
          </p:cNvPr>
          <p:cNvSpPr txBox="1"/>
          <p:nvPr/>
        </p:nvSpPr>
        <p:spPr>
          <a:xfrm>
            <a:off x="541359" y="3903176"/>
            <a:ext cx="7814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ru-RU" sz="4800" b="1" dirty="0" smtClean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ОКРУЖАЮЩИЙ МИР</a:t>
            </a:r>
            <a:endParaRPr lang="ru-RU" sz="4800" b="1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58817" y="358130"/>
            <a:ext cx="4351361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ПРЕДМЕТЫ</a:t>
            </a:r>
            <a:endParaRPr lang="ru-RU" sz="4800" b="1" dirty="0">
              <a:latin typeface="Calibri" panose="020F0502020204030204" pitchFamily="34" charset="0"/>
              <a:ea typeface="Arial Unicode MS" panose="020B0604020202020204" pitchFamily="34" charset="-128"/>
              <a:cs typeface="Calibri" panose="020F0502020204030204" pitchFamily="34" charset="0"/>
            </a:endParaRPr>
          </a:p>
        </p:txBody>
      </p:sp>
      <p:sp>
        <p:nvSpPr>
          <p:cNvPr id="4" name="TextBox 3">
            <a:hlinkClick r:id="rId3" action="ppaction://hlinksldjump"/>
          </p:cNvPr>
          <p:cNvSpPr txBox="1"/>
          <p:nvPr/>
        </p:nvSpPr>
        <p:spPr>
          <a:xfrm>
            <a:off x="541359" y="2937389"/>
            <a:ext cx="46152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МАТЕМАТИКА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hlinkClick r:id="rId4" action="ppaction://hlinksldjump"/>
          </p:cNvPr>
          <p:cNvSpPr txBox="1"/>
          <p:nvPr/>
        </p:nvSpPr>
        <p:spPr>
          <a:xfrm>
            <a:off x="493592" y="1922904"/>
            <a:ext cx="5734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4800" b="1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РУССКИЙ ЯЗЫК</a:t>
            </a:r>
          </a:p>
        </p:txBody>
      </p:sp>
      <p:pic>
        <p:nvPicPr>
          <p:cNvPr id="5124" name="Picture 4" descr="Picture backgroun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9" t="7251" r="9393" b="9232"/>
          <a:stretch/>
        </p:blipFill>
        <p:spPr bwMode="auto">
          <a:xfrm>
            <a:off x="7946305" y="1501255"/>
            <a:ext cx="4245695" cy="523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трелка влево 7">
            <a:hlinkClick r:id="rId6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85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58817" y="358130"/>
            <a:ext cx="4351361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ТЕМЫ</a:t>
            </a:r>
            <a:endParaRPr lang="ru-RU" sz="4800" b="1" dirty="0">
              <a:latin typeface="Calibri" panose="020F0502020204030204" pitchFamily="34" charset="0"/>
              <a:ea typeface="Arial Unicode MS" panose="020B0604020202020204" pitchFamily="34" charset="-128"/>
              <a:cs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678675"/>
            <a:ext cx="12195408" cy="42035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hlinkClick r:id="rId2" action="ppaction://hlinksldjump"/>
          </p:cNvPr>
          <p:cNvSpPr txBox="1"/>
          <p:nvPr/>
        </p:nvSpPr>
        <p:spPr>
          <a:xfrm>
            <a:off x="1373871" y="5076967"/>
            <a:ext cx="5734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4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БУКВЫ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hlinkClick r:id="rId3" action="ppaction://hlinksldjump"/>
          </p:cNvPr>
          <p:cNvSpPr txBox="1"/>
          <p:nvPr/>
        </p:nvSpPr>
        <p:spPr>
          <a:xfrm>
            <a:off x="6784640" y="5051188"/>
            <a:ext cx="5734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4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СЛОВА - НАЗВАНИЯ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39620" y="1842448"/>
            <a:ext cx="3104583" cy="307074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700317" y="1842448"/>
            <a:ext cx="3104583" cy="3070746"/>
          </a:xfrm>
          <a:prstGeom prst="ellipse">
            <a:avLst/>
          </a:prstGeom>
          <a:solidFill>
            <a:schemeClr val="bg1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52" name="Picture 8" descr="Picture backgroun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1759" l="0" r="100000">
                        <a14:foregroundMark x1="18837" y1="26296" x2="24220" y2="25556"/>
                        <a14:foregroundMark x1="39182" y1="24815" x2="41981" y2="24815"/>
                        <a14:foregroundMark x1="79548" y1="30463" x2="84607" y2="35093"/>
                        <a14:foregroundMark x1="47686" y1="38519" x2="49731" y2="72593"/>
                        <a14:foregroundMark x1="17546" y1="88333" x2="23574" y2="81667"/>
                        <a14:foregroundMark x1="39505" y1="81111" x2="43165" y2="87037"/>
                        <a14:foregroundMark x1="38644" y1="86574" x2="46717" y2="87870"/>
                        <a14:foregroundMark x1="16146" y1="88889" x2="22713" y2="88148"/>
                        <a14:foregroundMark x1="19053" y1="80833" x2="21851" y2="821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531"/>
          <a:stretch/>
        </p:blipFill>
        <p:spPr bwMode="auto">
          <a:xfrm>
            <a:off x="1291219" y="1842448"/>
            <a:ext cx="2489900" cy="264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87" b="13083"/>
          <a:stretch/>
        </p:blipFill>
        <p:spPr bwMode="auto">
          <a:xfrm>
            <a:off x="7381476" y="2181898"/>
            <a:ext cx="3742263" cy="247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елка влево 12">
            <a:hlinkClick r:id="rId7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58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0" b="99800" l="5600" r="94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4622" y="3140529"/>
            <a:ext cx="3717471" cy="371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qrcoder.ru/code/?https%3A%2F%2Flearningapps.org%2Fwatch%3Fv%3Dpx2h3e4d325&amp;8&amp;0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2" t="8063" r="7127" b="7190"/>
          <a:stretch/>
        </p:blipFill>
        <p:spPr bwMode="auto">
          <a:xfrm>
            <a:off x="84831" y="178967"/>
            <a:ext cx="2538483" cy="251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qrcoder.ru/code/?https%3A%2F%2Flearningapps.org%2Fwatch%3Fv%3Dpzoi3ab5c25&amp;8&amp;0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2" t="7577" r="6691" b="5492"/>
          <a:stretch/>
        </p:blipFill>
        <p:spPr bwMode="auto">
          <a:xfrm>
            <a:off x="3110448" y="178967"/>
            <a:ext cx="2491709" cy="255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://qrcoder.ru/code/?https%3A%2F%2Flk.superkid.online%2Ftask%2F3f74f1bb-1fc3-476f-9334-35b6534f65d4%2Fwatch&amp;8&amp;0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9" t="7412" r="6228" b="6618"/>
          <a:stretch/>
        </p:blipFill>
        <p:spPr bwMode="auto">
          <a:xfrm>
            <a:off x="6089291" y="178967"/>
            <a:ext cx="2603260" cy="255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http://qrcoder.ru/code/?https%3A%2F%2Flk.superkid.online%2Ftask%2Fd5e9f897-089e-44bc-bfcb-75db6f5c4d30%2Fwatch&amp;8&amp;0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2" t="7413" r="7422" b="5822"/>
          <a:stretch/>
        </p:blipFill>
        <p:spPr bwMode="auto">
          <a:xfrm>
            <a:off x="84831" y="3386189"/>
            <a:ext cx="2538483" cy="259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http://qrcoder.ru/code/?https%3A%2F%2Flearningapps.org%2Fwatch%3Fv%3Dp68yxvxok25&amp;8&amp;0">
            <a:hlinkClick r:id="rId12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2" t="7189" r="7564" b="8501"/>
          <a:stretch/>
        </p:blipFill>
        <p:spPr bwMode="auto">
          <a:xfrm>
            <a:off x="3110448" y="3386189"/>
            <a:ext cx="2584613" cy="259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http://qrcoder.ru/code/?https%3A%2F%2Flearningapps.org%2Fwatch%3Fv%3Dptgd45mxn25&amp;8&amp;0">
            <a:hlinkClick r:id="rId14"/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3" t="8499" r="6517" b="7190"/>
          <a:stretch/>
        </p:blipFill>
        <p:spPr bwMode="auto">
          <a:xfrm>
            <a:off x="6089291" y="3386189"/>
            <a:ext cx="2638456" cy="259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елка влево 10">
            <a:hlinkClick r:id="rId16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26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4622" y="3140529"/>
            <a:ext cx="3717471" cy="371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qrcoder.ru/code/?https%3A%2F%2Flearningapps.org%2Fwatch%3Fv%3Dp01w54bfj25&amp;8&amp;0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 t="7626" r="7564" b="5443"/>
          <a:stretch/>
        </p:blipFill>
        <p:spPr bwMode="auto">
          <a:xfrm>
            <a:off x="6532035" y="206262"/>
            <a:ext cx="2512196" cy="257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qrcoder.ru/code/?https%3A%2F%2Flearningapps.org%2Fwatch%3Fv%3Dpnuyffq1325&amp;8&amp;0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 t="7693" r="6690" b="6249"/>
          <a:stretch/>
        </p:blipFill>
        <p:spPr bwMode="auto">
          <a:xfrm>
            <a:off x="3289111" y="206262"/>
            <a:ext cx="2565779" cy="257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qrcoder.ru/code/?https%3A%2F%2Flearningapps.org%2Fwatch%3Fv%3Dpw2b1zo6c25&amp;8&amp;0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5" t="7651" r="6690" b="4543"/>
          <a:stretch/>
        </p:blipFill>
        <p:spPr bwMode="auto">
          <a:xfrm>
            <a:off x="191068" y="206262"/>
            <a:ext cx="2538484" cy="257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qrcoder.ru/code/?https%3A%2F%2Flearningapps.org%2Fwatch%3Fv%3Dp7npjekv525&amp;8&amp;0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1" t="8500" r="6785" b="5880"/>
          <a:stretch/>
        </p:blipFill>
        <p:spPr bwMode="auto">
          <a:xfrm>
            <a:off x="191068" y="3426220"/>
            <a:ext cx="2538484" cy="255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qrcoder.ru/code/?https%3A%2F%2Flk.superkid.online%2Ftask%2F24601cfd-7e92-4aa3-865e-67b5fcabd02f%2Fwatch&amp;8&amp;0">
            <a:hlinkClick r:id="rId11"/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5" t="6826" r="7015" b="5612"/>
          <a:stretch/>
        </p:blipFill>
        <p:spPr bwMode="auto">
          <a:xfrm>
            <a:off x="3289111" y="3426220"/>
            <a:ext cx="2565779" cy="261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http://qrcoder.ru/code/?https%3A%2F%2Flearningapps.org%2Fwatch%3Fv%3Dpg0e57wot25&amp;8&amp;0">
            <a:hlinkClick r:id="rId13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7" t="7627" r="6553" b="5879"/>
          <a:stretch/>
        </p:blipFill>
        <p:spPr bwMode="auto">
          <a:xfrm>
            <a:off x="6457334" y="3426220"/>
            <a:ext cx="2586897" cy="261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лево 8">
            <a:hlinkClick r:id="rId15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49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58817" y="358130"/>
            <a:ext cx="4351361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ТЕМЫ</a:t>
            </a:r>
            <a:endParaRPr lang="ru-RU" sz="4800" b="1" dirty="0">
              <a:latin typeface="Calibri" panose="020F0502020204030204" pitchFamily="34" charset="0"/>
              <a:ea typeface="Arial Unicode MS" panose="020B0604020202020204" pitchFamily="34" charset="-128"/>
              <a:cs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677159"/>
            <a:ext cx="12195408" cy="4203510"/>
          </a:xfrm>
          <a:prstGeom prst="rect">
            <a:avLst/>
          </a:prstGeom>
          <a:solidFill>
            <a:srgbClr val="00B0F0"/>
          </a:solidFill>
          <a:ln>
            <a:solidFill>
              <a:srgbClr val="5195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hlinkClick r:id="rId2" action="ppaction://hlinksldjump"/>
          </p:cNvPr>
          <p:cNvSpPr txBox="1"/>
          <p:nvPr/>
        </p:nvSpPr>
        <p:spPr>
          <a:xfrm>
            <a:off x="1077036" y="5076967"/>
            <a:ext cx="5734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4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ФИГУРЫ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hlinkClick r:id="rId3" action="ppaction://hlinksldjump"/>
          </p:cNvPr>
          <p:cNvSpPr txBox="1"/>
          <p:nvPr/>
        </p:nvSpPr>
        <p:spPr>
          <a:xfrm>
            <a:off x="8256572" y="4996799"/>
            <a:ext cx="5734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4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ЧИСЛА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39620" y="1842448"/>
            <a:ext cx="3104583" cy="3070746"/>
          </a:xfrm>
          <a:prstGeom prst="ellipse">
            <a:avLst/>
          </a:prstGeom>
          <a:solidFill>
            <a:schemeClr val="bg1"/>
          </a:solidFill>
          <a:ln>
            <a:solidFill>
              <a:srgbClr val="5195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700317" y="1842448"/>
            <a:ext cx="3104583" cy="3070746"/>
          </a:xfrm>
          <a:prstGeom prst="ellipse">
            <a:avLst/>
          </a:prstGeom>
          <a:solidFill>
            <a:schemeClr val="bg1"/>
          </a:solidFill>
          <a:ln>
            <a:solidFill>
              <a:srgbClr val="5195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094" b="100000" l="41250" r="73875">
                        <a14:foregroundMark x1="51875" y1="69231" x2="55125" y2="65291"/>
                        <a14:foregroundMark x1="56125" y1="65666" x2="57375" y2="67355"/>
                        <a14:foregroundMark x1="53625" y1="72983" x2="55125" y2="77111"/>
                        <a14:foregroundMark x1="55250" y1="73734" x2="57375" y2="76173"/>
                        <a14:foregroundMark x1="54000" y1="70544" x2="55250" y2="705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556" t="51883" r="25611"/>
          <a:stretch/>
        </p:blipFill>
        <p:spPr bwMode="auto">
          <a:xfrm>
            <a:off x="7560861" y="1842448"/>
            <a:ext cx="3121536" cy="314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889" b="81111" l="7567" r="95846">
                        <a14:foregroundMark x1="19881" y1="39778" x2="34570" y2="31333"/>
                        <a14:foregroundMark x1="47774" y1="26889" x2="56973" y2="31111"/>
                        <a14:foregroundMark x1="70475" y1="35444" x2="79674" y2="42333"/>
                        <a14:foregroundMark x1="86350" y1="59000" x2="72552" y2="62333"/>
                        <a14:foregroundMark x1="44065" y1="68556" x2="51335" y2="71778"/>
                        <a14:foregroundMark x1="12611" y1="49889" x2="26261" y2="58778"/>
                        <a14:foregroundMark x1="46588" y1="30222" x2="56083" y2="31111"/>
                        <a14:foregroundMark x1="52522" y1="64889" x2="57122" y2="74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40" t="22736" r="64" b="21811"/>
          <a:stretch/>
        </p:blipFill>
        <p:spPr bwMode="auto">
          <a:xfrm>
            <a:off x="337419" y="1763397"/>
            <a:ext cx="4108984" cy="314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елка влево 12">
            <a:hlinkClick r:id="rId8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76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221" r="936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411" r="13976"/>
          <a:stretch/>
        </p:blipFill>
        <p:spPr bwMode="auto">
          <a:xfrm>
            <a:off x="9669989" y="2511186"/>
            <a:ext cx="2726727" cy="417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qrcoder.ru/code/?https%3A%2F%2Flearningapps.org%2Fwatch%3Fv%3Dp82r4jsrt25&amp;8&amp;0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3" t="6753" r="8000" b="5879"/>
          <a:stretch/>
        </p:blipFill>
        <p:spPr bwMode="auto">
          <a:xfrm>
            <a:off x="414574" y="163773"/>
            <a:ext cx="2647666" cy="2729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qrcoder.ru/code/?https%3A%2F%2Flk.superkid.online%2Ftask%2Fdd7981ec-4027-4bf4-96a2-6bd43199937b%2Fwatch&amp;8&amp;0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3" t="8017" r="6675" b="5218"/>
          <a:stretch/>
        </p:blipFill>
        <p:spPr bwMode="auto">
          <a:xfrm>
            <a:off x="3657601" y="163773"/>
            <a:ext cx="2693749" cy="273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qrcoder.ru/code/?https%3A%2F%2Flearningapps.org%2Fwatch%3Fv%3Dpqjxewyna25&amp;8&amp;0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2" t="8063" r="7564" b="5443"/>
          <a:stretch/>
        </p:blipFill>
        <p:spPr bwMode="auto">
          <a:xfrm>
            <a:off x="6809098" y="191069"/>
            <a:ext cx="2661314" cy="2702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http://qrcoder.ru/code/?https%3A%2F%2Flk.superkid.online%2Ftask%2Fe0807ae1-054f-4a45-ae7c-9079253a8757%2Fwatch&amp;8&amp;0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 t="6368" r="7131" b="3283"/>
          <a:stretch/>
        </p:blipFill>
        <p:spPr bwMode="auto">
          <a:xfrm>
            <a:off x="394690" y="3211937"/>
            <a:ext cx="2667550" cy="277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http://qrcoder.ru/code/?https%3A%2F%2Flearningapps.org%2Fwatch%3Fv%3Dpo5be8s9t25&amp;8&amp;0">
            <a:hlinkClick r:id="rId12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2" t="7143" r="6098" b="5490"/>
          <a:stretch/>
        </p:blipFill>
        <p:spPr bwMode="auto">
          <a:xfrm>
            <a:off x="3655603" y="3280324"/>
            <a:ext cx="2695747" cy="270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http://qrcoder.ru/code/?https%3A%2F%2Flearningapps.org%2Fwatch%3Fv%3Dpn7tw4s4c25&amp;8&amp;0">
            <a:hlinkClick r:id="rId14"/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t="7189" r="7773" b="5006"/>
          <a:stretch/>
        </p:blipFill>
        <p:spPr bwMode="auto">
          <a:xfrm>
            <a:off x="6836393" y="3280324"/>
            <a:ext cx="2634019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трелка влево 9">
            <a:hlinkClick r:id="rId16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499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221" r="936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411" r="13976"/>
          <a:stretch/>
        </p:blipFill>
        <p:spPr bwMode="auto">
          <a:xfrm>
            <a:off x="9615398" y="2524834"/>
            <a:ext cx="2726727" cy="417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://qrcoder.ru/code/?https%3A%2F%2Flearningapps.org%2Fwatch%3Fv%3Dpeyihc9pj25&amp;8&amp;0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3" t="7190" r="6253" b="6316"/>
          <a:stretch/>
        </p:blipFill>
        <p:spPr bwMode="auto">
          <a:xfrm>
            <a:off x="300251" y="232012"/>
            <a:ext cx="2702256" cy="2702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qrcoder.ru/code/?https%3A%2F%2Flearningapps.org%2Fwatch%3Fv%3Dpor17iqrc25&amp;8&amp;0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6" t="6989" r="7564" b="6953"/>
          <a:stretch/>
        </p:blipFill>
        <p:spPr bwMode="auto">
          <a:xfrm>
            <a:off x="3599872" y="245660"/>
            <a:ext cx="2691746" cy="274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qrcoder.ru/code/?https%3A%2F%2Flearningapps.org%2Fwatch%3Fv%3Dpunnq2ubt25&amp;8&amp;0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5" t="6702" r="6690" b="5056"/>
          <a:stretch/>
        </p:blipFill>
        <p:spPr bwMode="auto">
          <a:xfrm>
            <a:off x="6763015" y="341194"/>
            <a:ext cx="2702258" cy="275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://qrcoder.ru/code/?https%3A%2F%2Flk.superkid.online%2Ftask%2Fba2eed12-eb77-4a20-9e1f-7576291bcc94%2Fwatch&amp;8&amp;0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8" t="6218" r="5671" b="4230"/>
          <a:stretch/>
        </p:blipFill>
        <p:spPr bwMode="auto">
          <a:xfrm>
            <a:off x="300251" y="3238842"/>
            <a:ext cx="2702256" cy="275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http://qrcoder.ru/code/?https%3A%2F%2Flk.superkid.online%2Ftask%2F3948ed72-eb13-4d35-8470-a15784ac490b%2Fwatch&amp;8&amp;0">
            <a:hlinkClick r:id="rId12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0" t="8232" r="5389" b="4604"/>
          <a:stretch/>
        </p:blipFill>
        <p:spPr bwMode="auto">
          <a:xfrm>
            <a:off x="3599872" y="3280732"/>
            <a:ext cx="2691746" cy="266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0" name="Picture 12" descr="http://qrcoder.ru/code/?https%3A%2F%2Flearningapps.org%2Fwatch%3Fv%3Dp5odn023n25&amp;8&amp;0">
            <a:hlinkClick r:id="rId14"/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5" t="7863" r="7564" b="6517"/>
          <a:stretch/>
        </p:blipFill>
        <p:spPr bwMode="auto">
          <a:xfrm>
            <a:off x="6763015" y="3287750"/>
            <a:ext cx="2702258" cy="270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лево 8">
            <a:hlinkClick r:id="rId16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52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58817" y="358130"/>
            <a:ext cx="4351361" cy="830997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ТЕМЫ</a:t>
            </a:r>
            <a:endParaRPr lang="ru-RU" sz="4800" b="1" dirty="0">
              <a:latin typeface="Calibri" panose="020F0502020204030204" pitchFamily="34" charset="0"/>
              <a:ea typeface="Arial Unicode MS" panose="020B0604020202020204" pitchFamily="34" charset="-128"/>
              <a:cs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677159"/>
            <a:ext cx="12195408" cy="4203510"/>
          </a:xfrm>
          <a:prstGeom prst="rect">
            <a:avLst/>
          </a:prstGeom>
          <a:solidFill>
            <a:srgbClr val="99FF66"/>
          </a:solidFill>
          <a:ln>
            <a:solidFill>
              <a:srgbClr val="99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hlinkClick r:id="rId2" action="ppaction://hlinksldjump"/>
          </p:cNvPr>
          <p:cNvSpPr txBox="1"/>
          <p:nvPr/>
        </p:nvSpPr>
        <p:spPr>
          <a:xfrm>
            <a:off x="0" y="5058355"/>
            <a:ext cx="75483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4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ТО ЧТО НАС ОКРУЖАЕТ</a:t>
            </a:r>
            <a:endParaRPr lang="ru-RU" sz="44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hlinkClick r:id="rId3" action="ppaction://hlinksldjump"/>
          </p:cNvPr>
          <p:cNvSpPr txBox="1"/>
          <p:nvPr/>
        </p:nvSpPr>
        <p:spPr>
          <a:xfrm>
            <a:off x="8110178" y="5078483"/>
            <a:ext cx="57343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4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ЖИВОТНЫЕ</a:t>
            </a:r>
            <a:endParaRPr lang="ru-RU" sz="44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69591" y="1832384"/>
            <a:ext cx="3104583" cy="3070746"/>
          </a:xfrm>
          <a:prstGeom prst="ellipse">
            <a:avLst/>
          </a:prstGeom>
          <a:solidFill>
            <a:schemeClr val="bg1"/>
          </a:solidFill>
          <a:ln>
            <a:solidFill>
              <a:srgbClr val="99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8110178" y="1873247"/>
            <a:ext cx="3104583" cy="3070746"/>
          </a:xfrm>
          <a:prstGeom prst="ellipse">
            <a:avLst/>
          </a:prstGeom>
          <a:solidFill>
            <a:schemeClr val="bg1"/>
          </a:solidFill>
          <a:ln>
            <a:solidFill>
              <a:srgbClr val="99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429" b="94324" l="2500" r="99250">
                        <a14:foregroundMark x1="77583" y1="67446" x2="77833" y2="78881"/>
                        <a14:foregroundMark x1="45500" y1="32137" x2="49250" y2="35309"/>
                        <a14:foregroundMark x1="17417" y1="18280" x2="24000" y2="18280"/>
                        <a14:foregroundMark x1="37833" y1="12437" x2="39417" y2="17529"/>
                        <a14:foregroundMark x1="51583" y1="9265" x2="58500" y2="9766"/>
                        <a14:foregroundMark x1="73083" y1="18030" x2="77583" y2="18030"/>
                        <a14:foregroundMark x1="53750" y1="25459" x2="55083" y2="28381"/>
                        <a14:foregroundMark x1="66750" y1="41152" x2="71250" y2="42487"/>
                        <a14:foregroundMark x1="77583" y1="42487" x2="81583" y2="45159"/>
                        <a14:foregroundMark x1="70167" y1="80801" x2="69417" y2="84975"/>
                        <a14:foregroundMark x1="50583" y1="84725" x2="51583" y2="89816"/>
                        <a14:foregroundMark x1="61917" y1="84224" x2="61667" y2="90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25" b="6777"/>
          <a:stretch/>
        </p:blipFill>
        <p:spPr bwMode="auto">
          <a:xfrm>
            <a:off x="669591" y="1832384"/>
            <a:ext cx="3172955" cy="282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3900" y1="30300" x2="42100" y2="34100"/>
                        <a14:foregroundMark x1="57400" y1="9600" x2="65500" y2="6200"/>
                        <a14:foregroundMark x1="69100" y1="19600" x2="79600" y2="28200"/>
                        <a14:foregroundMark x1="60400" y1="11400" x2="61300" y2="16500"/>
                        <a14:foregroundMark x1="97900" y1="36500" x2="97300" y2="44100"/>
                        <a14:foregroundMark x1="14800" y1="84300" x2="15400" y2="93000"/>
                        <a14:foregroundMark x1="9100" y1="82600" x2="14800" y2="88500"/>
                        <a14:foregroundMark x1="21400" y1="88800" x2="40600" y2="95700"/>
                        <a14:foregroundMark x1="37000" y1="96400" x2="50800" y2="95700"/>
                        <a14:foregroundMark x1="46300" y1="97800" x2="72700" y2="98100"/>
                        <a14:foregroundMark x1="76600" y1="95700" x2="88000" y2="88800"/>
                        <a14:foregroundMark x1="89200" y1="78500" x2="88300" y2="89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550" y="1996581"/>
            <a:ext cx="3057586" cy="266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трелка влево 11">
            <a:hlinkClick r:id="rId8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96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6" b="7333"/>
          <a:stretch/>
        </p:blipFill>
        <p:spPr bwMode="auto">
          <a:xfrm>
            <a:off x="9615965" y="4039737"/>
            <a:ext cx="2576035" cy="275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943211"/>
            <a:ext cx="5734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ФРУКТЫ/ОВОЩИ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847581"/>
            <a:ext cx="5734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ПРОФЕССИИ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102" name="Picture 6" descr="http://qrcoder.ru/code/?https%3A%2F%2Flearningapps.org%2Fwatch%3Fv%3Dpx5ykpir525&amp;8&amp;0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3" t="7659" r="5817" b="6720"/>
          <a:stretch/>
        </p:blipFill>
        <p:spPr bwMode="auto">
          <a:xfrm>
            <a:off x="3320878" y="200525"/>
            <a:ext cx="2101832" cy="2070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qrcoder.ru/code/?https%3A%2F%2Flearningapps.org%2Fwatch%3Fv%3Dpv4nbge6k25&amp;8&amp;0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t="7189" r="7564" b="5443"/>
          <a:stretch/>
        </p:blipFill>
        <p:spPr bwMode="auto">
          <a:xfrm>
            <a:off x="5734334" y="200756"/>
            <a:ext cx="1997468" cy="206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qrcoder.ru/code/?https%3A%2F%2Flearningapps.org%2Fwatch%3Fv%3Dpn6q71au325&amp;8&amp;0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t="7173" r="7564" b="6769"/>
          <a:stretch/>
        </p:blipFill>
        <p:spPr bwMode="auto">
          <a:xfrm>
            <a:off x="8220847" y="200525"/>
            <a:ext cx="2028113" cy="2070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qrcoder.ru/code/?https%3A%2F%2Flearningapps.org%2Fwatch%3Fv%3Dp8veotj3j25&amp;8&amp;0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 t="6753" r="7564" b="5879"/>
          <a:stretch/>
        </p:blipFill>
        <p:spPr bwMode="auto">
          <a:xfrm>
            <a:off x="2488365" y="3013126"/>
            <a:ext cx="2101832" cy="216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qrcoder.ru/code/?https%3A%2F%2Flearningapps.org%2Fwatch%3Fv%3Dpnbzqp2cn25&amp;8&amp;0">
            <a:hlinkClick r:id="rId11"/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5" t="7323" r="7278" b="5308"/>
          <a:stretch/>
        </p:blipFill>
        <p:spPr bwMode="auto">
          <a:xfrm>
            <a:off x="5007915" y="3013126"/>
            <a:ext cx="2101831" cy="216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://qrcoder.ru/code/?https%3A%2F%2Flearningapps.org%2Fwatch%3Fv%3Dpjtefby2k25&amp;8&amp;0">
            <a:hlinkClick r:id="rId13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4" t="7699" r="7389" b="4935"/>
          <a:stretch/>
        </p:blipFill>
        <p:spPr bwMode="auto">
          <a:xfrm>
            <a:off x="7527464" y="3013126"/>
            <a:ext cx="2101831" cy="216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трелка влево 11">
            <a:hlinkClick r:id="rId15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31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6" b="7333"/>
          <a:stretch/>
        </p:blipFill>
        <p:spPr bwMode="auto">
          <a:xfrm>
            <a:off x="9034818" y="3515655"/>
            <a:ext cx="3021155" cy="323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://qrcoder.ru/code/?https%3A%2F%2Flearningapps.org%2Fwatch%3Fv%3Dp52haq0rt25&amp;8&amp;0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2" t="6753" r="7128" b="6753"/>
          <a:stretch/>
        </p:blipFill>
        <p:spPr bwMode="auto">
          <a:xfrm>
            <a:off x="232010" y="300251"/>
            <a:ext cx="2565781" cy="259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://qrcoder.ru/code/?https%3A%2F%2Flk.superkid.online%2Ftask%2F2b228fc8-9f00-46b9-84e3-49e60394a87b%2Fwatch&amp;8&amp;0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5" t="6618" r="6627" b="5423"/>
          <a:stretch/>
        </p:blipFill>
        <p:spPr bwMode="auto">
          <a:xfrm>
            <a:off x="3261815" y="300251"/>
            <a:ext cx="2545049" cy="259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http://qrcoder.ru/code/?https%3A%2F%2Flearningapps.org%2Fwatch%3Fv%3Dphsdztp0525&amp;8&amp;0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 t="6753" r="6690" b="8502"/>
          <a:stretch/>
        </p:blipFill>
        <p:spPr bwMode="auto">
          <a:xfrm>
            <a:off x="6270888" y="300251"/>
            <a:ext cx="2674961" cy="2647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http://qrcoder.ru/code/?https%3A%2F%2Flearningapps.org%2Fwatch%3Fv%3Dpnbp9y0ik25&amp;8&amp;0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t="7189" r="6691" b="5880"/>
          <a:stretch/>
        </p:blipFill>
        <p:spPr bwMode="auto">
          <a:xfrm>
            <a:off x="232010" y="3316407"/>
            <a:ext cx="2565781" cy="261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0" name="Picture 10" descr="http://qrcoder.ru/code/?https%3A%2F%2Flearningapps.org%2Fwatch%3Fv%3Dpdm60r4un25&amp;8&amp;0">
            <a:hlinkClick r:id="rId11"/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8" t="7056" r="8105" b="6013"/>
          <a:stretch/>
        </p:blipFill>
        <p:spPr bwMode="auto">
          <a:xfrm>
            <a:off x="3261816" y="3316407"/>
            <a:ext cx="2538484" cy="261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2" name="Picture 12" descr="http://qrcoder.ru/code/?https%3A%2F%2Flearningapps.org%2Fwatch%3Fv%3Dpn3zzfgun25&amp;8&amp;0">
            <a:hlinkClick r:id="rId13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2" t="8242" r="6254" b="8385"/>
          <a:stretch/>
        </p:blipFill>
        <p:spPr bwMode="auto">
          <a:xfrm>
            <a:off x="6298186" y="3316407"/>
            <a:ext cx="2647663" cy="255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лево 8">
            <a:hlinkClick r:id="rId15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802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76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0611" y="2156347"/>
            <a:ext cx="3031389" cy="455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://qrcoder.ru/code/?https%3A%2F%2Flearningapps.org%2Fwatch%3Fv%3Dp0w5aew6n25&amp;8&amp;0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t="8063" r="6691" b="5006"/>
          <a:stretch/>
        </p:blipFill>
        <p:spPr bwMode="auto">
          <a:xfrm>
            <a:off x="232012" y="259307"/>
            <a:ext cx="2661313" cy="271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://qrcoder.ru/code/?https%3A%2F%2Flearningapps.org%2Fwatch%3Fv%3Dpthd4j53525&amp;8&amp;0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5" t="7626" r="6690" b="6316"/>
          <a:stretch/>
        </p:blipFill>
        <p:spPr bwMode="auto">
          <a:xfrm>
            <a:off x="3324710" y="259307"/>
            <a:ext cx="2702257" cy="268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http://qrcoder.ru/code/?https%3A%2F%2Flearningapps.org%2Fwatch%3Fv%3Dpj53i85a525&amp;8&amp;0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 t="8500" r="6690" b="5443"/>
          <a:stretch/>
        </p:blipFill>
        <p:spPr bwMode="auto">
          <a:xfrm>
            <a:off x="6458352" y="259306"/>
            <a:ext cx="2674963" cy="268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8" name="Picture 12" descr="http://qrcoder.ru/code/?https%3A%2F%2Flk.superkid.online%2Ftask%2F1bbb5c2b-8d59-45ca-b815-2b52838a0b06%2Fwatch&amp;8&amp;0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5" t="7910" r="5831" b="5323"/>
          <a:stretch/>
        </p:blipFill>
        <p:spPr bwMode="auto">
          <a:xfrm>
            <a:off x="232011" y="3357350"/>
            <a:ext cx="2661313" cy="264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 descr="http://qrcoder.ru/code/?https%3A%2F%2Flk.superkid.online%2Ftask%2F57f7cf40-31d2-4d70-b484-e34347ee3ff6%2Fwatch&amp;8&amp;0">
            <a:hlinkClick r:id="rId11"/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7" t="7413" r="6228" b="6886"/>
          <a:stretch/>
        </p:blipFill>
        <p:spPr bwMode="auto">
          <a:xfrm>
            <a:off x="3324710" y="3349617"/>
            <a:ext cx="2702257" cy="2656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2" name="Picture 16" descr="http://qrcoder.ru/code/?https%3A%2F%2Flearningapps.org%2Fwatch%3Fv%3Dpw5q4rk2k25&amp;8&amp;0">
            <a:hlinkClick r:id="rId13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 t="7645" r="6690" b="8482"/>
          <a:stretch/>
        </p:blipFill>
        <p:spPr bwMode="auto">
          <a:xfrm>
            <a:off x="6458352" y="3372494"/>
            <a:ext cx="2674961" cy="262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елка влево 10">
            <a:hlinkClick r:id="rId15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46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500" y="2235853"/>
            <a:ext cx="2055663" cy="361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13873" y="-682"/>
            <a:ext cx="75483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pPr algn="ctr"/>
            <a:r>
              <a:rPr lang="ru-RU" sz="4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ФОРМА</a:t>
            </a:r>
            <a:endParaRPr lang="ru-RU" sz="44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58566" y="3098549"/>
            <a:ext cx="75483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pPr algn="ctr"/>
            <a:r>
              <a:rPr lang="ru-RU" sz="4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ЧТО ЛИШНЕЕ?</a:t>
            </a:r>
            <a:endParaRPr lang="ru-RU" sz="44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316" name="Picture 4" descr="http://qrcoder.ru/code/?https%3A%2F%2Flearningapps.org%2Fwatch%3Fv%3Dp74i5omkn25&amp;8&amp;0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2" t="8813" r="8001" b="7315"/>
          <a:stretch/>
        </p:blipFill>
        <p:spPr bwMode="auto">
          <a:xfrm>
            <a:off x="332171" y="630378"/>
            <a:ext cx="2224008" cy="223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://qrcoder.ru/code/?https%3A%2F%2Flearningapps.org%2Fwatch%3Fv%3Dpxinti7ok25&amp;8&amp;0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9" t="8218" r="8198" b="6598"/>
          <a:stretch/>
        </p:blipFill>
        <p:spPr bwMode="auto">
          <a:xfrm>
            <a:off x="2936061" y="677299"/>
            <a:ext cx="2201257" cy="223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http://qrcoder.ru/code/?https%3A%2F%2Flearningapps.org%2Fwatch%3Fv%3Dp93ea4kcn25&amp;8&amp;0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9" t="7626" r="6807" b="6317"/>
          <a:stretch/>
        </p:blipFill>
        <p:spPr bwMode="auto">
          <a:xfrm>
            <a:off x="5528010" y="677299"/>
            <a:ext cx="2212955" cy="223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http://qrcoder.ru/code/?https%3A%2F%2Flearningapps.org%2Fwatch%3Fv%3Dp55qo711t25&amp;8&amp;0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6" t="8419" r="5462" b="7272"/>
          <a:stretch/>
        </p:blipFill>
        <p:spPr bwMode="auto">
          <a:xfrm>
            <a:off x="8081584" y="699907"/>
            <a:ext cx="2265390" cy="219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http://qrcoder.ru/code/?https%3A%2F%2Flearningapps.org%2Fwatch%3Fv%3Dpvjve53kn25&amp;8&amp;0">
            <a:hlinkClick r:id="rId11"/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0" t="8062" r="7066" b="5880"/>
          <a:stretch/>
        </p:blipFill>
        <p:spPr bwMode="auto">
          <a:xfrm>
            <a:off x="70976" y="3743352"/>
            <a:ext cx="2242897" cy="230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http://qrcoder.ru/code/?https%3A%2F%2Flearningapps.org%2Fwatch%3Fv%3Dpom3vu94a25&amp;8&amp;0">
            <a:hlinkClick r:id="rId13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6" t="7627" r="6555" b="7627"/>
          <a:stretch/>
        </p:blipFill>
        <p:spPr bwMode="auto">
          <a:xfrm>
            <a:off x="2559420" y="3743352"/>
            <a:ext cx="2320123" cy="2284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8" name="Picture 16" descr="http://qrcoder.ru/code/?https%3A%2F%2Flearningapps.org%2Fwatch%3Fv%3Dpcef8evun25&amp;8&amp;0">
            <a:hlinkClick r:id="rId15"/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0" t="7626" r="7503" b="8065"/>
          <a:stretch/>
        </p:blipFill>
        <p:spPr bwMode="auto">
          <a:xfrm>
            <a:off x="5125090" y="3743352"/>
            <a:ext cx="2318611" cy="230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0" name="Picture 18" descr="http://qrcoder.ru/code/?https%3A%2F%2Flearningapps.org%2Fwatch%3Fv%3Dpncuz8qxc25&amp;8&amp;0">
            <a:hlinkClick r:id="rId17"/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3" t="7626" r="7273" b="6317"/>
          <a:stretch/>
        </p:blipFill>
        <p:spPr bwMode="auto">
          <a:xfrm>
            <a:off x="7689248" y="3743352"/>
            <a:ext cx="2283241" cy="230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трелка влево 14">
            <a:hlinkClick r:id="rId19" action="ppaction://hlinksldjump"/>
          </p:cNvPr>
          <p:cNvSpPr/>
          <p:nvPr/>
        </p:nvSpPr>
        <p:spPr>
          <a:xfrm>
            <a:off x="89092" y="6168789"/>
            <a:ext cx="821704" cy="566382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54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102</Words>
  <Application>Microsoft Office PowerPoint</Application>
  <PresentationFormat>Широкоэкранный</PresentationFormat>
  <Paragraphs>31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Arial Unicode MS</vt:lpstr>
      <vt:lpstr>Calibri</vt:lpstr>
      <vt:lpstr>Calibri Light</vt:lpstr>
      <vt:lpstr>Тема Office</vt:lpstr>
      <vt:lpstr>Презентация PowerPoint</vt:lpstr>
      <vt:lpstr>Презентация PowerPoint</vt:lpstr>
      <vt:lpstr>ИНТЕРАКТИВНОЕ ПОСОБИЕ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ИНТЕРАКТИВНОЕ ПОСОБИЕ</dc:title>
  <dc:creator>HP</dc:creator>
  <cp:lastModifiedBy>user</cp:lastModifiedBy>
  <cp:revision>24</cp:revision>
  <dcterms:created xsi:type="dcterms:W3CDTF">2025-06-16T15:10:41Z</dcterms:created>
  <dcterms:modified xsi:type="dcterms:W3CDTF">2025-10-20T09:34:31Z</dcterms:modified>
</cp:coreProperties>
</file>