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9"/>
  </p:notesMasterIdLst>
  <p:sldIdLst>
    <p:sldId id="262" r:id="rId2"/>
    <p:sldId id="271" r:id="rId3"/>
    <p:sldId id="260" r:id="rId4"/>
    <p:sldId id="259" r:id="rId5"/>
    <p:sldId id="263" r:id="rId6"/>
    <p:sldId id="264" r:id="rId7"/>
    <p:sldId id="276" r:id="rId8"/>
    <p:sldId id="266" r:id="rId9"/>
    <p:sldId id="278" r:id="rId10"/>
    <p:sldId id="279" r:id="rId11"/>
    <p:sldId id="267" r:id="rId12"/>
    <p:sldId id="268" r:id="rId13"/>
    <p:sldId id="272" r:id="rId14"/>
    <p:sldId id="275" r:id="rId15"/>
    <p:sldId id="274" r:id="rId16"/>
    <p:sldId id="270" r:id="rId17"/>
    <p:sldId id="28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70" autoAdjust="0"/>
    <p:restoredTop sz="86380" autoAdjust="0"/>
  </p:normalViewPr>
  <p:slideViewPr>
    <p:cSldViewPr>
      <p:cViewPr varScale="1">
        <p:scale>
          <a:sx n="63" d="100"/>
          <a:sy n="63" d="100"/>
        </p:scale>
        <p:origin x="-136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4FF425-0F27-49EC-A2CE-A600E95922F8}" type="doc">
      <dgm:prSet loTypeId="urn:microsoft.com/office/officeart/2005/8/layout/process4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C00A674-D04D-4503-A49B-094140148A74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dirty="0" smtClean="0"/>
            <a:t>Знакомство, проведение первичной консультации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000" dirty="0" smtClean="0"/>
        </a:p>
      </dgm:t>
    </dgm:pt>
    <dgm:pt modelId="{50D01220-BB2E-4788-9417-69B95AB3B434}" type="parTrans" cxnId="{034FED9B-04DF-4E07-BA61-FFC85C0EA4AB}">
      <dgm:prSet/>
      <dgm:spPr/>
      <dgm:t>
        <a:bodyPr/>
        <a:lstStyle/>
        <a:p>
          <a:endParaRPr lang="ru-RU"/>
        </a:p>
      </dgm:t>
    </dgm:pt>
    <dgm:pt modelId="{12D875B9-0E87-4C9A-A2E9-58C2E4C75A9C}" type="sibTrans" cxnId="{034FED9B-04DF-4E07-BA61-FFC85C0EA4AB}">
      <dgm:prSet/>
      <dgm:spPr/>
      <dgm:t>
        <a:bodyPr/>
        <a:lstStyle/>
        <a:p>
          <a:endParaRPr lang="ru-RU"/>
        </a:p>
      </dgm:t>
    </dgm:pt>
    <dgm:pt modelId="{85F5876A-7E4B-43E6-A7B6-8CA1E1CAE5A3}">
      <dgm:prSet phldrT="[Текст]" custT="1"/>
      <dgm:spPr/>
      <dgm:t>
        <a:bodyPr/>
        <a:lstStyle/>
        <a:p>
          <a:r>
            <a:rPr lang="ru-RU" sz="2000" dirty="0" smtClean="0"/>
            <a:t>Проведение беседы, с целью выявления проблем, предоставление необходимых документов</a:t>
          </a:r>
          <a:endParaRPr lang="ru-RU" sz="2000" dirty="0"/>
        </a:p>
      </dgm:t>
    </dgm:pt>
    <dgm:pt modelId="{CD05F433-74AD-4859-BF9E-1CEE1B6725CB}" type="parTrans" cxnId="{6DFC51B6-9FFB-4867-BC69-E15B706E5B0E}">
      <dgm:prSet/>
      <dgm:spPr/>
      <dgm:t>
        <a:bodyPr/>
        <a:lstStyle/>
        <a:p>
          <a:endParaRPr lang="ru-RU"/>
        </a:p>
      </dgm:t>
    </dgm:pt>
    <dgm:pt modelId="{8F24E9B3-A5B3-4A6A-9ACA-001AD55FC263}" type="sibTrans" cxnId="{6DFC51B6-9FFB-4867-BC69-E15B706E5B0E}">
      <dgm:prSet/>
      <dgm:spPr/>
      <dgm:t>
        <a:bodyPr/>
        <a:lstStyle/>
        <a:p>
          <a:endParaRPr lang="ru-RU"/>
        </a:p>
      </dgm:t>
    </dgm:pt>
    <dgm:pt modelId="{55D11295-9412-4EFA-AFD5-D863C26FE653}">
      <dgm:prSet phldrT="[Текст]" custT="1"/>
      <dgm:spPr/>
      <dgm:t>
        <a:bodyPr/>
        <a:lstStyle/>
        <a:p>
          <a:r>
            <a:rPr lang="ru-RU" sz="2000" dirty="0" smtClean="0"/>
            <a:t>Заполнение пакета документов для заселения в квартиру, подписывается соглашение</a:t>
          </a:r>
          <a:endParaRPr lang="ru-RU" sz="2000" dirty="0"/>
        </a:p>
      </dgm:t>
    </dgm:pt>
    <dgm:pt modelId="{108AA119-2EA5-4510-9AF4-BAE935AAE9E5}" type="parTrans" cxnId="{CB13856C-5898-4D27-97F9-B0628898A2E9}">
      <dgm:prSet/>
      <dgm:spPr/>
      <dgm:t>
        <a:bodyPr/>
        <a:lstStyle/>
        <a:p>
          <a:endParaRPr lang="ru-RU"/>
        </a:p>
      </dgm:t>
    </dgm:pt>
    <dgm:pt modelId="{015A4F5D-52F6-4BBD-9349-DE405B0E9A92}" type="sibTrans" cxnId="{CB13856C-5898-4D27-97F9-B0628898A2E9}">
      <dgm:prSet/>
      <dgm:spPr/>
      <dgm:t>
        <a:bodyPr/>
        <a:lstStyle/>
        <a:p>
          <a:endParaRPr lang="ru-RU"/>
        </a:p>
      </dgm:t>
    </dgm:pt>
    <dgm:pt modelId="{34260718-FA8D-4CFF-8609-DEC59C865DBF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dirty="0" smtClean="0"/>
            <a:t>Проведение инструктажей по ОТ и ТБ</a:t>
          </a:r>
          <a:endParaRPr lang="ru-RU" sz="2000" dirty="0"/>
        </a:p>
      </dgm:t>
    </dgm:pt>
    <dgm:pt modelId="{805EE6AD-E7D4-4441-9275-4019DE5543E5}" type="parTrans" cxnId="{5B58BAC2-0A9F-4A42-B758-D58DECC7A8F1}">
      <dgm:prSet/>
      <dgm:spPr/>
      <dgm:t>
        <a:bodyPr/>
        <a:lstStyle/>
        <a:p>
          <a:endParaRPr lang="ru-RU"/>
        </a:p>
      </dgm:t>
    </dgm:pt>
    <dgm:pt modelId="{8713F227-8A03-4C02-8716-8BEE9E7F8234}" type="sibTrans" cxnId="{5B58BAC2-0A9F-4A42-B758-D58DECC7A8F1}">
      <dgm:prSet/>
      <dgm:spPr/>
      <dgm:t>
        <a:bodyPr/>
        <a:lstStyle/>
        <a:p>
          <a:endParaRPr lang="ru-RU"/>
        </a:p>
      </dgm:t>
    </dgm:pt>
    <dgm:pt modelId="{8435A921-6E8E-4587-9FDD-81BAEC16809B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dirty="0" smtClean="0"/>
            <a:t>Включение в график дежурства</a:t>
          </a:r>
          <a:endParaRPr lang="ru-RU" sz="2000" dirty="0"/>
        </a:p>
      </dgm:t>
    </dgm:pt>
    <dgm:pt modelId="{FEC1B07D-6F60-407C-BDA5-52778810DD43}" type="parTrans" cxnId="{1E113BA5-837B-4BF1-82C4-92A26BC42E0B}">
      <dgm:prSet/>
      <dgm:spPr/>
      <dgm:t>
        <a:bodyPr/>
        <a:lstStyle/>
        <a:p>
          <a:endParaRPr lang="ru-RU"/>
        </a:p>
      </dgm:t>
    </dgm:pt>
    <dgm:pt modelId="{520A2379-E46B-4BB5-9D9E-49C4CCC1EF56}" type="sibTrans" cxnId="{1E113BA5-837B-4BF1-82C4-92A26BC42E0B}">
      <dgm:prSet/>
      <dgm:spPr/>
      <dgm:t>
        <a:bodyPr/>
        <a:lstStyle/>
        <a:p>
          <a:endParaRPr lang="ru-RU"/>
        </a:p>
      </dgm:t>
    </dgm:pt>
    <dgm:pt modelId="{9FBBC1B2-0734-470C-B813-4FD31BF37A42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dirty="0" smtClean="0"/>
            <a:t>Заселение</a:t>
          </a:r>
        </a:p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dirty="0"/>
        </a:p>
      </dgm:t>
    </dgm:pt>
    <dgm:pt modelId="{D3A73743-437A-41B6-81B4-F31FBB6A11C1}" type="parTrans" cxnId="{D62A4AF6-A456-46C5-A462-D1237A6DFFA1}">
      <dgm:prSet/>
      <dgm:spPr/>
      <dgm:t>
        <a:bodyPr/>
        <a:lstStyle/>
        <a:p>
          <a:endParaRPr lang="ru-RU"/>
        </a:p>
      </dgm:t>
    </dgm:pt>
    <dgm:pt modelId="{D4E9D536-4FE0-4D7D-8C64-5CD2991C15E6}" type="sibTrans" cxnId="{D62A4AF6-A456-46C5-A462-D1237A6DFFA1}">
      <dgm:prSet/>
      <dgm:spPr/>
      <dgm:t>
        <a:bodyPr/>
        <a:lstStyle/>
        <a:p>
          <a:endParaRPr lang="ru-RU"/>
        </a:p>
      </dgm:t>
    </dgm:pt>
    <dgm:pt modelId="{A22E5602-0512-40A9-A951-4EE915461ACF}" type="pres">
      <dgm:prSet presAssocID="{3A4FF425-0F27-49EC-A2CE-A600E95922F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27D7B9C-977B-4BFD-9729-C010D235B8E9}" type="pres">
      <dgm:prSet presAssocID="{9FBBC1B2-0734-470C-B813-4FD31BF37A42}" presName="boxAndChildren" presStyleCnt="0"/>
      <dgm:spPr/>
      <dgm:t>
        <a:bodyPr/>
        <a:lstStyle/>
        <a:p>
          <a:endParaRPr lang="ru-RU"/>
        </a:p>
      </dgm:t>
    </dgm:pt>
    <dgm:pt modelId="{C8758A3C-AC37-4790-A15A-45AEF2B20763}" type="pres">
      <dgm:prSet presAssocID="{9FBBC1B2-0734-470C-B813-4FD31BF37A42}" presName="parentTextBox" presStyleLbl="node1" presStyleIdx="0" presStyleCnt="6"/>
      <dgm:spPr/>
      <dgm:t>
        <a:bodyPr/>
        <a:lstStyle/>
        <a:p>
          <a:endParaRPr lang="ru-RU"/>
        </a:p>
      </dgm:t>
    </dgm:pt>
    <dgm:pt modelId="{720F9027-EA66-44B9-A1C6-F60942EF0553}" type="pres">
      <dgm:prSet presAssocID="{520A2379-E46B-4BB5-9D9E-49C4CCC1EF56}" presName="sp" presStyleCnt="0"/>
      <dgm:spPr/>
      <dgm:t>
        <a:bodyPr/>
        <a:lstStyle/>
        <a:p>
          <a:endParaRPr lang="ru-RU"/>
        </a:p>
      </dgm:t>
    </dgm:pt>
    <dgm:pt modelId="{5C02867B-7FF8-49F5-AF8A-E0FF08DB5824}" type="pres">
      <dgm:prSet presAssocID="{8435A921-6E8E-4587-9FDD-81BAEC16809B}" presName="arrowAndChildren" presStyleCnt="0"/>
      <dgm:spPr/>
      <dgm:t>
        <a:bodyPr/>
        <a:lstStyle/>
        <a:p>
          <a:endParaRPr lang="ru-RU"/>
        </a:p>
      </dgm:t>
    </dgm:pt>
    <dgm:pt modelId="{CA7A8DDD-71D6-4D0F-8151-B825AF62DE97}" type="pres">
      <dgm:prSet presAssocID="{8435A921-6E8E-4587-9FDD-81BAEC16809B}" presName="parentTextArrow" presStyleLbl="node1" presStyleIdx="1" presStyleCnt="6"/>
      <dgm:spPr/>
      <dgm:t>
        <a:bodyPr/>
        <a:lstStyle/>
        <a:p>
          <a:endParaRPr lang="ru-RU"/>
        </a:p>
      </dgm:t>
    </dgm:pt>
    <dgm:pt modelId="{EA79ED99-564B-4E3F-AE81-7BD9FECEF400}" type="pres">
      <dgm:prSet presAssocID="{8713F227-8A03-4C02-8716-8BEE9E7F8234}" presName="sp" presStyleCnt="0"/>
      <dgm:spPr/>
      <dgm:t>
        <a:bodyPr/>
        <a:lstStyle/>
        <a:p>
          <a:endParaRPr lang="ru-RU"/>
        </a:p>
      </dgm:t>
    </dgm:pt>
    <dgm:pt modelId="{19FC23BC-7470-43E3-8455-83F035C2255E}" type="pres">
      <dgm:prSet presAssocID="{34260718-FA8D-4CFF-8609-DEC59C865DBF}" presName="arrowAndChildren" presStyleCnt="0"/>
      <dgm:spPr/>
      <dgm:t>
        <a:bodyPr/>
        <a:lstStyle/>
        <a:p>
          <a:endParaRPr lang="ru-RU"/>
        </a:p>
      </dgm:t>
    </dgm:pt>
    <dgm:pt modelId="{664B7E7D-E1F2-4AA3-BDED-4CFE095B2F2B}" type="pres">
      <dgm:prSet presAssocID="{34260718-FA8D-4CFF-8609-DEC59C865DBF}" presName="parentTextArrow" presStyleLbl="node1" presStyleIdx="2" presStyleCnt="6"/>
      <dgm:spPr/>
      <dgm:t>
        <a:bodyPr/>
        <a:lstStyle/>
        <a:p>
          <a:endParaRPr lang="ru-RU"/>
        </a:p>
      </dgm:t>
    </dgm:pt>
    <dgm:pt modelId="{D94547D5-C8EE-41D8-8F6D-0FE6F8AFA03F}" type="pres">
      <dgm:prSet presAssocID="{015A4F5D-52F6-4BBD-9349-DE405B0E9A92}" presName="sp" presStyleCnt="0"/>
      <dgm:spPr/>
      <dgm:t>
        <a:bodyPr/>
        <a:lstStyle/>
        <a:p>
          <a:endParaRPr lang="ru-RU"/>
        </a:p>
      </dgm:t>
    </dgm:pt>
    <dgm:pt modelId="{A72CF63B-652C-4C7E-86A8-D2F8BE06CD39}" type="pres">
      <dgm:prSet presAssocID="{55D11295-9412-4EFA-AFD5-D863C26FE653}" presName="arrowAndChildren" presStyleCnt="0"/>
      <dgm:spPr/>
      <dgm:t>
        <a:bodyPr/>
        <a:lstStyle/>
        <a:p>
          <a:endParaRPr lang="ru-RU"/>
        </a:p>
      </dgm:t>
    </dgm:pt>
    <dgm:pt modelId="{A44E2FFB-AEFA-437D-885F-1C6BC1B1DBF3}" type="pres">
      <dgm:prSet presAssocID="{55D11295-9412-4EFA-AFD5-D863C26FE653}" presName="parentTextArrow" presStyleLbl="node1" presStyleIdx="3" presStyleCnt="6"/>
      <dgm:spPr/>
      <dgm:t>
        <a:bodyPr/>
        <a:lstStyle/>
        <a:p>
          <a:endParaRPr lang="ru-RU"/>
        </a:p>
      </dgm:t>
    </dgm:pt>
    <dgm:pt modelId="{D086F990-10D9-4531-8F77-FDC5FACF7563}" type="pres">
      <dgm:prSet presAssocID="{8F24E9B3-A5B3-4A6A-9ACA-001AD55FC263}" presName="sp" presStyleCnt="0"/>
      <dgm:spPr/>
      <dgm:t>
        <a:bodyPr/>
        <a:lstStyle/>
        <a:p>
          <a:endParaRPr lang="ru-RU"/>
        </a:p>
      </dgm:t>
    </dgm:pt>
    <dgm:pt modelId="{C0BDBE4C-5BCE-4634-80A4-B773789AF6A5}" type="pres">
      <dgm:prSet presAssocID="{85F5876A-7E4B-43E6-A7B6-8CA1E1CAE5A3}" presName="arrowAndChildren" presStyleCnt="0"/>
      <dgm:spPr/>
      <dgm:t>
        <a:bodyPr/>
        <a:lstStyle/>
        <a:p>
          <a:endParaRPr lang="ru-RU"/>
        </a:p>
      </dgm:t>
    </dgm:pt>
    <dgm:pt modelId="{55C57E90-0338-473E-991C-B992E6932A40}" type="pres">
      <dgm:prSet presAssocID="{85F5876A-7E4B-43E6-A7B6-8CA1E1CAE5A3}" presName="parentTextArrow" presStyleLbl="node1" presStyleIdx="4" presStyleCnt="6"/>
      <dgm:spPr/>
      <dgm:t>
        <a:bodyPr/>
        <a:lstStyle/>
        <a:p>
          <a:endParaRPr lang="ru-RU"/>
        </a:p>
      </dgm:t>
    </dgm:pt>
    <dgm:pt modelId="{E9179A95-E6B3-46C3-ABE1-5D7E40D6824C}" type="pres">
      <dgm:prSet presAssocID="{12D875B9-0E87-4C9A-A2E9-58C2E4C75A9C}" presName="sp" presStyleCnt="0"/>
      <dgm:spPr/>
      <dgm:t>
        <a:bodyPr/>
        <a:lstStyle/>
        <a:p>
          <a:endParaRPr lang="ru-RU"/>
        </a:p>
      </dgm:t>
    </dgm:pt>
    <dgm:pt modelId="{22E8C731-7865-41CF-BDC4-AAE51A9EF138}" type="pres">
      <dgm:prSet presAssocID="{2C00A674-D04D-4503-A49B-094140148A74}" presName="arrowAndChildren" presStyleCnt="0"/>
      <dgm:spPr/>
      <dgm:t>
        <a:bodyPr/>
        <a:lstStyle/>
        <a:p>
          <a:endParaRPr lang="ru-RU"/>
        </a:p>
      </dgm:t>
    </dgm:pt>
    <dgm:pt modelId="{3F1B9753-8C42-42F8-B74F-C6DD9EBDE60E}" type="pres">
      <dgm:prSet presAssocID="{2C00A674-D04D-4503-A49B-094140148A74}" presName="parentTextArrow" presStyleLbl="node1" presStyleIdx="5" presStyleCnt="6"/>
      <dgm:spPr/>
      <dgm:t>
        <a:bodyPr/>
        <a:lstStyle/>
        <a:p>
          <a:endParaRPr lang="ru-RU"/>
        </a:p>
      </dgm:t>
    </dgm:pt>
  </dgm:ptLst>
  <dgm:cxnLst>
    <dgm:cxn modelId="{E21BACC4-096A-4E34-8822-C2D60826B973}" type="presOf" srcId="{55D11295-9412-4EFA-AFD5-D863C26FE653}" destId="{A44E2FFB-AEFA-437D-885F-1C6BC1B1DBF3}" srcOrd="0" destOrd="0" presId="urn:microsoft.com/office/officeart/2005/8/layout/process4"/>
    <dgm:cxn modelId="{1E113BA5-837B-4BF1-82C4-92A26BC42E0B}" srcId="{3A4FF425-0F27-49EC-A2CE-A600E95922F8}" destId="{8435A921-6E8E-4587-9FDD-81BAEC16809B}" srcOrd="4" destOrd="0" parTransId="{FEC1B07D-6F60-407C-BDA5-52778810DD43}" sibTransId="{520A2379-E46B-4BB5-9D9E-49C4CCC1EF56}"/>
    <dgm:cxn modelId="{5B58BAC2-0A9F-4A42-B758-D58DECC7A8F1}" srcId="{3A4FF425-0F27-49EC-A2CE-A600E95922F8}" destId="{34260718-FA8D-4CFF-8609-DEC59C865DBF}" srcOrd="3" destOrd="0" parTransId="{805EE6AD-E7D4-4441-9275-4019DE5543E5}" sibTransId="{8713F227-8A03-4C02-8716-8BEE9E7F8234}"/>
    <dgm:cxn modelId="{2D220BD3-AC3A-4787-9FD5-BD232CEA3061}" type="presOf" srcId="{3A4FF425-0F27-49EC-A2CE-A600E95922F8}" destId="{A22E5602-0512-40A9-A951-4EE915461ACF}" srcOrd="0" destOrd="0" presId="urn:microsoft.com/office/officeart/2005/8/layout/process4"/>
    <dgm:cxn modelId="{7105D51E-FD6B-4DA1-85B2-FECE7416F26B}" type="presOf" srcId="{8435A921-6E8E-4587-9FDD-81BAEC16809B}" destId="{CA7A8DDD-71D6-4D0F-8151-B825AF62DE97}" srcOrd="0" destOrd="0" presId="urn:microsoft.com/office/officeart/2005/8/layout/process4"/>
    <dgm:cxn modelId="{CB13856C-5898-4D27-97F9-B0628898A2E9}" srcId="{3A4FF425-0F27-49EC-A2CE-A600E95922F8}" destId="{55D11295-9412-4EFA-AFD5-D863C26FE653}" srcOrd="2" destOrd="0" parTransId="{108AA119-2EA5-4510-9AF4-BAE935AAE9E5}" sibTransId="{015A4F5D-52F6-4BBD-9349-DE405B0E9A92}"/>
    <dgm:cxn modelId="{16F8617C-0331-49C3-8A41-406D08AEFACE}" type="presOf" srcId="{9FBBC1B2-0734-470C-B813-4FD31BF37A42}" destId="{C8758A3C-AC37-4790-A15A-45AEF2B20763}" srcOrd="0" destOrd="0" presId="urn:microsoft.com/office/officeart/2005/8/layout/process4"/>
    <dgm:cxn modelId="{D62A4AF6-A456-46C5-A462-D1237A6DFFA1}" srcId="{3A4FF425-0F27-49EC-A2CE-A600E95922F8}" destId="{9FBBC1B2-0734-470C-B813-4FD31BF37A42}" srcOrd="5" destOrd="0" parTransId="{D3A73743-437A-41B6-81B4-F31FBB6A11C1}" sibTransId="{D4E9D536-4FE0-4D7D-8C64-5CD2991C15E6}"/>
    <dgm:cxn modelId="{034FED9B-04DF-4E07-BA61-FFC85C0EA4AB}" srcId="{3A4FF425-0F27-49EC-A2CE-A600E95922F8}" destId="{2C00A674-D04D-4503-A49B-094140148A74}" srcOrd="0" destOrd="0" parTransId="{50D01220-BB2E-4788-9417-69B95AB3B434}" sibTransId="{12D875B9-0E87-4C9A-A2E9-58C2E4C75A9C}"/>
    <dgm:cxn modelId="{DAAE7206-335B-4B0F-ACDF-7E10185932FC}" type="presOf" srcId="{2C00A674-D04D-4503-A49B-094140148A74}" destId="{3F1B9753-8C42-42F8-B74F-C6DD9EBDE60E}" srcOrd="0" destOrd="0" presId="urn:microsoft.com/office/officeart/2005/8/layout/process4"/>
    <dgm:cxn modelId="{6DFC51B6-9FFB-4867-BC69-E15B706E5B0E}" srcId="{3A4FF425-0F27-49EC-A2CE-A600E95922F8}" destId="{85F5876A-7E4B-43E6-A7B6-8CA1E1CAE5A3}" srcOrd="1" destOrd="0" parTransId="{CD05F433-74AD-4859-BF9E-1CEE1B6725CB}" sibTransId="{8F24E9B3-A5B3-4A6A-9ACA-001AD55FC263}"/>
    <dgm:cxn modelId="{43F66E3B-B9C8-4595-A07F-3C301B7B7B9D}" type="presOf" srcId="{34260718-FA8D-4CFF-8609-DEC59C865DBF}" destId="{664B7E7D-E1F2-4AA3-BDED-4CFE095B2F2B}" srcOrd="0" destOrd="0" presId="urn:microsoft.com/office/officeart/2005/8/layout/process4"/>
    <dgm:cxn modelId="{4D4F5D80-1900-4C46-8000-59ABF6279B2C}" type="presOf" srcId="{85F5876A-7E4B-43E6-A7B6-8CA1E1CAE5A3}" destId="{55C57E90-0338-473E-991C-B992E6932A40}" srcOrd="0" destOrd="0" presId="urn:microsoft.com/office/officeart/2005/8/layout/process4"/>
    <dgm:cxn modelId="{8288AD33-A82B-4691-AE29-8FD82C87A919}" type="presParOf" srcId="{A22E5602-0512-40A9-A951-4EE915461ACF}" destId="{427D7B9C-977B-4BFD-9729-C010D235B8E9}" srcOrd="0" destOrd="0" presId="urn:microsoft.com/office/officeart/2005/8/layout/process4"/>
    <dgm:cxn modelId="{A1507C8E-3C2E-4EA7-B4AD-E5C33B0B2A32}" type="presParOf" srcId="{427D7B9C-977B-4BFD-9729-C010D235B8E9}" destId="{C8758A3C-AC37-4790-A15A-45AEF2B20763}" srcOrd="0" destOrd="0" presId="urn:microsoft.com/office/officeart/2005/8/layout/process4"/>
    <dgm:cxn modelId="{B68303A4-62DE-4E4F-BE7D-5F395C0F8D11}" type="presParOf" srcId="{A22E5602-0512-40A9-A951-4EE915461ACF}" destId="{720F9027-EA66-44B9-A1C6-F60942EF0553}" srcOrd="1" destOrd="0" presId="urn:microsoft.com/office/officeart/2005/8/layout/process4"/>
    <dgm:cxn modelId="{09D20AFA-0C76-48B7-8C81-FBB0B372A151}" type="presParOf" srcId="{A22E5602-0512-40A9-A951-4EE915461ACF}" destId="{5C02867B-7FF8-49F5-AF8A-E0FF08DB5824}" srcOrd="2" destOrd="0" presId="urn:microsoft.com/office/officeart/2005/8/layout/process4"/>
    <dgm:cxn modelId="{7245BE14-63BD-46E1-9E65-A16ECBEB751C}" type="presParOf" srcId="{5C02867B-7FF8-49F5-AF8A-E0FF08DB5824}" destId="{CA7A8DDD-71D6-4D0F-8151-B825AF62DE97}" srcOrd="0" destOrd="0" presId="urn:microsoft.com/office/officeart/2005/8/layout/process4"/>
    <dgm:cxn modelId="{F9870E16-05CB-4DEB-AFEF-FA353DFDB6F0}" type="presParOf" srcId="{A22E5602-0512-40A9-A951-4EE915461ACF}" destId="{EA79ED99-564B-4E3F-AE81-7BD9FECEF400}" srcOrd="3" destOrd="0" presId="urn:microsoft.com/office/officeart/2005/8/layout/process4"/>
    <dgm:cxn modelId="{18F9AC2B-8023-4687-8FB4-A6E932C93939}" type="presParOf" srcId="{A22E5602-0512-40A9-A951-4EE915461ACF}" destId="{19FC23BC-7470-43E3-8455-83F035C2255E}" srcOrd="4" destOrd="0" presId="urn:microsoft.com/office/officeart/2005/8/layout/process4"/>
    <dgm:cxn modelId="{64C38076-FB17-4039-990C-73DB4DEEB2A3}" type="presParOf" srcId="{19FC23BC-7470-43E3-8455-83F035C2255E}" destId="{664B7E7D-E1F2-4AA3-BDED-4CFE095B2F2B}" srcOrd="0" destOrd="0" presId="urn:microsoft.com/office/officeart/2005/8/layout/process4"/>
    <dgm:cxn modelId="{04AEC382-3FAC-4B35-B0D0-5F7263AC5882}" type="presParOf" srcId="{A22E5602-0512-40A9-A951-4EE915461ACF}" destId="{D94547D5-C8EE-41D8-8F6D-0FE6F8AFA03F}" srcOrd="5" destOrd="0" presId="urn:microsoft.com/office/officeart/2005/8/layout/process4"/>
    <dgm:cxn modelId="{D0F8EFFD-EC72-4022-8A1E-27C3C3F7F4AF}" type="presParOf" srcId="{A22E5602-0512-40A9-A951-4EE915461ACF}" destId="{A72CF63B-652C-4C7E-86A8-D2F8BE06CD39}" srcOrd="6" destOrd="0" presId="urn:microsoft.com/office/officeart/2005/8/layout/process4"/>
    <dgm:cxn modelId="{C2390C1E-719A-46A1-B2DE-C5C08DFD53C3}" type="presParOf" srcId="{A72CF63B-652C-4C7E-86A8-D2F8BE06CD39}" destId="{A44E2FFB-AEFA-437D-885F-1C6BC1B1DBF3}" srcOrd="0" destOrd="0" presId="urn:microsoft.com/office/officeart/2005/8/layout/process4"/>
    <dgm:cxn modelId="{AAE83669-71E1-46F6-B134-FE6EE3917B9C}" type="presParOf" srcId="{A22E5602-0512-40A9-A951-4EE915461ACF}" destId="{D086F990-10D9-4531-8F77-FDC5FACF7563}" srcOrd="7" destOrd="0" presId="urn:microsoft.com/office/officeart/2005/8/layout/process4"/>
    <dgm:cxn modelId="{B474E175-BE37-47EB-AE68-100FC11C47EC}" type="presParOf" srcId="{A22E5602-0512-40A9-A951-4EE915461ACF}" destId="{C0BDBE4C-5BCE-4634-80A4-B773789AF6A5}" srcOrd="8" destOrd="0" presId="urn:microsoft.com/office/officeart/2005/8/layout/process4"/>
    <dgm:cxn modelId="{BF557B6C-CE1F-4BA3-BECC-40A75D31E357}" type="presParOf" srcId="{C0BDBE4C-5BCE-4634-80A4-B773789AF6A5}" destId="{55C57E90-0338-473E-991C-B992E6932A40}" srcOrd="0" destOrd="0" presId="urn:microsoft.com/office/officeart/2005/8/layout/process4"/>
    <dgm:cxn modelId="{3863B90A-D1CA-4816-94AB-56F161CD2AB7}" type="presParOf" srcId="{A22E5602-0512-40A9-A951-4EE915461ACF}" destId="{E9179A95-E6B3-46C3-ABE1-5D7E40D6824C}" srcOrd="9" destOrd="0" presId="urn:microsoft.com/office/officeart/2005/8/layout/process4"/>
    <dgm:cxn modelId="{FA111C21-B405-4E4D-BD20-B12E4B56B857}" type="presParOf" srcId="{A22E5602-0512-40A9-A951-4EE915461ACF}" destId="{22E8C731-7865-41CF-BDC4-AAE51A9EF138}" srcOrd="10" destOrd="0" presId="urn:microsoft.com/office/officeart/2005/8/layout/process4"/>
    <dgm:cxn modelId="{E1D047D9-0D29-4F58-B6BA-FE32274B1C3D}" type="presParOf" srcId="{22E8C731-7865-41CF-BDC4-AAE51A9EF138}" destId="{3F1B9753-8C42-42F8-B74F-C6DD9EBDE60E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74229E-9559-4186-BFC8-2AA2D68045F4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E1C964-1595-4D21-BB58-61151F9E52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575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1C964-1595-4D21-BB58-61151F9E5251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736"/>
            <a:ext cx="8229600" cy="4429156"/>
          </a:xfrm>
        </p:spPr>
        <p:txBody>
          <a:bodyPr>
            <a:normAutofit/>
          </a:bodyPr>
          <a:lstStyle/>
          <a:p>
            <a:pPr algn="r"/>
            <a:r>
              <a:rPr lang="ru-RU" sz="4000" dirty="0" smtClean="0"/>
              <a:t>Предоставление </a:t>
            </a:r>
            <a:r>
              <a:rPr lang="ru-RU" sz="4000" dirty="0" smtClean="0"/>
              <a:t>комплексной помощи семьям, оказавшимся в кризисной ситуации                            </a:t>
            </a:r>
            <a:br>
              <a:rPr lang="ru-RU" sz="4000" dirty="0" smtClean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1300" dirty="0" smtClean="0"/>
              <a:t>Выполнили:</a:t>
            </a:r>
            <a:r>
              <a:rPr lang="ru-RU" sz="1300" dirty="0" smtClean="0"/>
              <a:t/>
            </a:r>
            <a:br>
              <a:rPr lang="ru-RU" sz="1300" dirty="0" smtClean="0"/>
            </a:br>
            <a:r>
              <a:rPr lang="ru-RU" sz="1300" dirty="0" smtClean="0"/>
              <a:t>социальный педагог </a:t>
            </a:r>
            <a:r>
              <a:rPr lang="ru-RU" sz="1300" dirty="0" err="1" smtClean="0"/>
              <a:t>ОПППСиД</a:t>
            </a:r>
            <a:r>
              <a:rPr lang="ru-RU" sz="1300" dirty="0" smtClean="0"/>
              <a:t/>
            </a:r>
            <a:br>
              <a:rPr lang="ru-RU" sz="1300" dirty="0" smtClean="0"/>
            </a:br>
            <a:r>
              <a:rPr lang="ru-RU" sz="1300" dirty="0" smtClean="0"/>
              <a:t> </a:t>
            </a:r>
            <a:r>
              <a:rPr lang="ru-RU" sz="1300" dirty="0" err="1" smtClean="0"/>
              <a:t>Заклицкая</a:t>
            </a:r>
            <a:r>
              <a:rPr lang="ru-RU" sz="1300" dirty="0" smtClean="0"/>
              <a:t> С.Н</a:t>
            </a:r>
            <a:r>
              <a:rPr lang="ru-RU" sz="1300" dirty="0" smtClean="0"/>
              <a:t>.</a:t>
            </a:r>
            <a:r>
              <a:rPr lang="ru-RU" sz="1300" dirty="0"/>
              <a:t/>
            </a:r>
            <a:br>
              <a:rPr lang="ru-RU" sz="1300" dirty="0"/>
            </a:br>
            <a:r>
              <a:rPr lang="ru-RU" sz="1300" dirty="0" smtClean="0"/>
              <a:t>педагог-психолог </a:t>
            </a:r>
            <a:r>
              <a:rPr lang="ru-RU" sz="1300" dirty="0" err="1" smtClean="0"/>
              <a:t>ОПППСиД</a:t>
            </a:r>
            <a:r>
              <a:rPr lang="ru-RU" sz="1300" dirty="0" smtClean="0"/>
              <a:t/>
            </a:r>
            <a:br>
              <a:rPr lang="ru-RU" sz="1300" dirty="0" smtClean="0"/>
            </a:br>
            <a:r>
              <a:rPr lang="ru-RU" sz="1300" dirty="0" smtClean="0"/>
              <a:t>Фролова К.А.</a:t>
            </a:r>
            <a:r>
              <a:rPr lang="ru-RU" sz="1300" dirty="0" smtClean="0"/>
              <a:t/>
            </a:r>
            <a:br>
              <a:rPr lang="ru-RU" sz="13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1600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571472" y="357166"/>
            <a:ext cx="8047047" cy="72683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600" dirty="0" smtClean="0"/>
              <a:t>Министерство социального развития, опеки и попечительства </a:t>
            </a:r>
          </a:p>
          <a:p>
            <a:pPr algn="ctr"/>
            <a:r>
              <a:rPr lang="ru-RU" sz="1600" dirty="0" smtClean="0"/>
              <a:t>Иркутской области</a:t>
            </a:r>
          </a:p>
          <a:p>
            <a:pPr algn="ctr"/>
            <a:r>
              <a:rPr lang="ru-RU" sz="1200" dirty="0" smtClean="0"/>
              <a:t>Областное государственное казенное учреждение социального обслуживания</a:t>
            </a:r>
          </a:p>
          <a:p>
            <a:pPr algn="ctr"/>
            <a:r>
              <a:rPr lang="ru-RU" sz="1200" dirty="0" smtClean="0"/>
              <a:t> «Центр помощи детям, оставшимся без попечения родителей г. Усолье-Сибирское»</a:t>
            </a:r>
            <a:endParaRPr lang="ru-RU" sz="1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28794" y="5674509"/>
            <a:ext cx="63579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DE6C36">
                    <a:shade val="75000"/>
                  </a:srgbClr>
                </a:solidFill>
                <a:ea typeface="+mj-ea"/>
                <a:cs typeface="+mj-cs"/>
              </a:rPr>
              <a:t>г. Усолье – Сибирское</a:t>
            </a:r>
            <a:r>
              <a:rPr lang="ru-RU" sz="4000" dirty="0" smtClean="0">
                <a:solidFill>
                  <a:srgbClr val="DE6C36">
                    <a:shade val="75000"/>
                  </a:srgbClr>
                </a:solidFill>
                <a:ea typeface="+mj-ea"/>
                <a:cs typeface="+mj-cs"/>
              </a:rPr>
              <a:t/>
            </a:r>
            <a:br>
              <a:rPr lang="ru-RU" sz="4000" dirty="0" smtClean="0">
                <a:solidFill>
                  <a:srgbClr val="DE6C36">
                    <a:shade val="75000"/>
                  </a:srgbClr>
                </a:solidFill>
                <a:ea typeface="+mj-ea"/>
                <a:cs typeface="+mj-cs"/>
              </a:rPr>
            </a:br>
            <a:r>
              <a:rPr lang="ru-RU" sz="1600" dirty="0" smtClean="0">
                <a:solidFill>
                  <a:srgbClr val="DE6C36">
                    <a:shade val="75000"/>
                  </a:srgbClr>
                </a:solidFill>
                <a:ea typeface="+mj-ea"/>
                <a:cs typeface="+mj-cs"/>
              </a:rPr>
              <a:t>2024г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Договор безвозмездного пользования</a:t>
            </a:r>
            <a:endParaRPr lang="ru-RU" dirty="0"/>
          </a:p>
        </p:txBody>
      </p:sp>
      <p:pic>
        <p:nvPicPr>
          <p:cNvPr id="8193" name="Picture 1" descr="F:\К презентации\Договор Квартир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1500174"/>
            <a:ext cx="4929222" cy="67866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69006"/>
          </a:xfrm>
        </p:spPr>
        <p:txBody>
          <a:bodyPr>
            <a:normAutofit fontScale="90000"/>
          </a:bodyPr>
          <a:lstStyle/>
          <a:p>
            <a:pPr lvl="0" algn="l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профилактика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отказов от новорожденных и сохранение семейной среды для воспитания и развития детей через оказание комплексной помощи, в том числе экстренной, беременным женщинам и женщинам с новорожденными детьми и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детьми-инвалидами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/>
              <a:t>- организация проживания в условиях общежития на основе самообслуживания и самообеспечения;</a:t>
            </a:r>
            <a:br>
              <a:rPr lang="ru-RU" sz="2700" dirty="0" smtClean="0"/>
            </a:br>
            <a:r>
              <a:rPr lang="ru-RU" sz="2700" dirty="0" smtClean="0"/>
              <a:t>- сохранение семейной среды для ребенка;</a:t>
            </a:r>
            <a:br>
              <a:rPr lang="ru-RU" sz="2700" dirty="0" smtClean="0"/>
            </a:br>
            <a:r>
              <a:rPr lang="ru-RU" sz="2700" dirty="0" smtClean="0"/>
              <a:t>- оказание экстренной и комплексной социальной помощи с целью выхода из трудной жизненной ситуации посредством активизации личных ресурсов.</a:t>
            </a:r>
            <a:br>
              <a:rPr lang="ru-RU" sz="2700" dirty="0" smtClean="0"/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/>
              <a:t>Категория женщин, имеющих право на временное проживание в «кризисной» квартире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Женщины на грани совершения аборта;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Женщины с детьми, пострадавшие от физического или психического насилия;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Беременные женщины;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Самостоятельно проживающие выпускницы детских домов и школ-интернатов с детьми;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Одинокие мамы;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Женщинам с детьми, пострадавшим от стихийных бедствий, в результате стихийных бедствий, в результате стихийных и межэтнических конфликтов;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Женщины с детьми-инвалидами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Алгоритм действий по заселению в квартиру</a:t>
            </a:r>
            <a:endParaRPr lang="ru-RU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428596" y="1571612"/>
          <a:ext cx="8215370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011222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Подготовка и оформление пакета документов для заселения в «кризисную» квартиру: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571612"/>
            <a:ext cx="8229600" cy="4554551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индивидуальная история женщины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проживающей в «кризисной»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квартире;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заявление о постановке на сопровождение;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огласие на обработку персональных данных и 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использование изображения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гражданина;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заявление о принятии на временное проживание;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правила проживания в «кризисной» квартире;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соглашение на проживание;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приказ о постановке на социальное сопровождение;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договор о материальной ответственности;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инструктаж по ОТ и ТБ.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Образцы приказа  о постановке на социальное сопровождение и комплексного плана</a:t>
            </a:r>
            <a:endParaRPr lang="ru-RU" sz="2400" dirty="0"/>
          </a:p>
        </p:txBody>
      </p:sp>
      <p:pic>
        <p:nvPicPr>
          <p:cNvPr id="6" name="Содержимое 5" descr="Приказ Богданова 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 l="6897" t="6250" r="3448" b="6250"/>
          <a:stretch>
            <a:fillRect/>
          </a:stretch>
        </p:blipFill>
        <p:spPr>
          <a:xfrm>
            <a:off x="3214678" y="1357298"/>
            <a:ext cx="2928958" cy="4731394"/>
          </a:xfrm>
        </p:spPr>
      </p:pic>
      <p:pic>
        <p:nvPicPr>
          <p:cNvPr id="1030" name="Picture 6" descr="F:\К презентации\Приказ Богданова 2.jpg"/>
          <p:cNvPicPr>
            <a:picLocks noChangeAspect="1" noChangeArrowheads="1"/>
          </p:cNvPicPr>
          <p:nvPr/>
        </p:nvPicPr>
        <p:blipFill>
          <a:blip r:embed="rId3" cstate="print"/>
          <a:srcRect l="7407" t="2083" b="72917"/>
          <a:stretch>
            <a:fillRect/>
          </a:stretch>
        </p:blipFill>
        <p:spPr bwMode="auto">
          <a:xfrm>
            <a:off x="6215074" y="1428736"/>
            <a:ext cx="2530096" cy="1214446"/>
          </a:xfrm>
          <a:prstGeom prst="rect">
            <a:avLst/>
          </a:prstGeom>
          <a:noFill/>
        </p:spPr>
      </p:pic>
      <p:pic>
        <p:nvPicPr>
          <p:cNvPr id="1031" name="Picture 7" descr="F:\К презентации\Приказ Богданова.jpg"/>
          <p:cNvPicPr>
            <a:picLocks noChangeAspect="1" noChangeArrowheads="1"/>
          </p:cNvPicPr>
          <p:nvPr/>
        </p:nvPicPr>
        <p:blipFill>
          <a:blip r:embed="rId4" cstate="print"/>
          <a:srcRect l="8696" t="4212" r="6522" b="12953"/>
          <a:stretch>
            <a:fillRect/>
          </a:stretch>
        </p:blipFill>
        <p:spPr bwMode="auto">
          <a:xfrm>
            <a:off x="285720" y="1428736"/>
            <a:ext cx="2786082" cy="4214842"/>
          </a:xfrm>
          <a:prstGeom prst="rect">
            <a:avLst/>
          </a:prstGeom>
          <a:noFill/>
        </p:spPr>
      </p:pic>
      <p:pic>
        <p:nvPicPr>
          <p:cNvPr id="11266" name="Picture 2" descr="Картинки по запросу социальное сопровождение 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27773" y="3286124"/>
            <a:ext cx="2916227" cy="21136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Обеспечение оборудованием, </a:t>
            </a:r>
            <a:br>
              <a:rPr lang="ru-RU" dirty="0" smtClean="0"/>
            </a:br>
            <a:r>
              <a:rPr lang="ru-RU" dirty="0" smtClean="0"/>
              <a:t>предметами быта</a:t>
            </a:r>
            <a:endParaRPr lang="ru-RU" dirty="0"/>
          </a:p>
        </p:txBody>
      </p:sp>
      <p:pic>
        <p:nvPicPr>
          <p:cNvPr id="2050" name="Picture 2" descr="C:\Users\lenovo\Desktop\фото оборудования квартиры\DSC_003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785926"/>
            <a:ext cx="1894275" cy="1971675"/>
          </a:xfrm>
          <a:prstGeom prst="rect">
            <a:avLst/>
          </a:prstGeom>
          <a:noFill/>
        </p:spPr>
      </p:pic>
      <p:pic>
        <p:nvPicPr>
          <p:cNvPr id="2052" name="Picture 4" descr="C:\Users\lenovo\Desktop\фото оборудования квартиры\DSC_0041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214810" y="1928802"/>
            <a:ext cx="2143140" cy="1571636"/>
          </a:xfrm>
          <a:prstGeom prst="rect">
            <a:avLst/>
          </a:prstGeom>
          <a:noFill/>
        </p:spPr>
      </p:pic>
      <p:pic>
        <p:nvPicPr>
          <p:cNvPr id="2055" name="Picture 7" descr="C:\Users\lenovo\Desktop\оборудование\DSC_0044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393141" y="1535893"/>
            <a:ext cx="2000264" cy="1785950"/>
          </a:xfrm>
          <a:prstGeom prst="rect">
            <a:avLst/>
          </a:prstGeom>
          <a:noFill/>
        </p:spPr>
      </p:pic>
      <p:pic>
        <p:nvPicPr>
          <p:cNvPr id="2056" name="Picture 8" descr="C:\Users\lenovo\Desktop\оборудование, набор для новорожденного\DSC_00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2" y="1357298"/>
            <a:ext cx="1714512" cy="1857388"/>
          </a:xfrm>
          <a:prstGeom prst="rect">
            <a:avLst/>
          </a:prstGeom>
          <a:noFill/>
        </p:spPr>
      </p:pic>
      <p:pic>
        <p:nvPicPr>
          <p:cNvPr id="2057" name="Picture 9" descr="C:\Users\lenovo\Desktop\оборудование, набор для новорожденного\DSC_002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86578" y="3357562"/>
            <a:ext cx="2143140" cy="1500198"/>
          </a:xfrm>
          <a:prstGeom prst="rect">
            <a:avLst/>
          </a:prstGeom>
          <a:noFill/>
        </p:spPr>
      </p:pic>
      <p:pic>
        <p:nvPicPr>
          <p:cNvPr id="2058" name="Picture 10" descr="C:\Users\lenovo\Desktop\оборудование\DSC_004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596" y="3929066"/>
            <a:ext cx="1714512" cy="1500198"/>
          </a:xfrm>
          <a:prstGeom prst="rect">
            <a:avLst/>
          </a:prstGeom>
          <a:noFill/>
        </p:spPr>
      </p:pic>
      <p:pic>
        <p:nvPicPr>
          <p:cNvPr id="2059" name="Picture 11" descr="C:\Users\lenovo\Desktop\оборудование\DSC_0050 (2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29388" y="4929198"/>
            <a:ext cx="2357454" cy="1714512"/>
          </a:xfrm>
          <a:prstGeom prst="rect">
            <a:avLst/>
          </a:prstGeom>
          <a:noFill/>
        </p:spPr>
      </p:pic>
      <p:pic>
        <p:nvPicPr>
          <p:cNvPr id="2060" name="Picture 12" descr="C:\Users\lenovo\Desktop\оборудование\DSC_0046 (2)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57422" y="3643314"/>
            <a:ext cx="1928826" cy="1643074"/>
          </a:xfrm>
          <a:prstGeom prst="rect">
            <a:avLst/>
          </a:prstGeom>
          <a:noFill/>
        </p:spPr>
      </p:pic>
      <p:pic>
        <p:nvPicPr>
          <p:cNvPr id="2061" name="Picture 13" descr="C:\Users\lenovo\Desktop\оборудование\DSC_004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6200000">
            <a:off x="4411281" y="3804034"/>
            <a:ext cx="2321703" cy="1428760"/>
          </a:xfrm>
          <a:prstGeom prst="rect">
            <a:avLst/>
          </a:prstGeom>
          <a:noFill/>
        </p:spPr>
      </p:pic>
      <p:pic>
        <p:nvPicPr>
          <p:cNvPr id="2062" name="Picture 14" descr="C:\Users\lenovo\Desktop\фото оборудования квартиры\DSC_0063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42976" y="5357826"/>
            <a:ext cx="2143140" cy="1285932"/>
          </a:xfrm>
          <a:prstGeom prst="rect">
            <a:avLst/>
          </a:prstGeom>
          <a:noFill/>
        </p:spPr>
      </p:pic>
      <p:pic>
        <p:nvPicPr>
          <p:cNvPr id="2063" name="Picture 15" descr="C:\Users\lenovo\Desktop\фото оборудования квартиры\DSC_0067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571868" y="5143512"/>
            <a:ext cx="1714512" cy="1500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Улучшение условий проживания за счет </a:t>
            </a:r>
            <a:r>
              <a:rPr lang="ru-RU" dirty="0" err="1" smtClean="0"/>
              <a:t>грантовых</a:t>
            </a:r>
            <a:r>
              <a:rPr lang="ru-RU" dirty="0" smtClean="0"/>
              <a:t> средств</a:t>
            </a:r>
            <a:endParaRPr lang="ru-RU" dirty="0"/>
          </a:p>
        </p:txBody>
      </p:sp>
      <p:pic>
        <p:nvPicPr>
          <p:cNvPr id="4" name="Picture 2" descr="C:\Users\lenovo\Desktop\фотография квартиры\DSC_00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571612"/>
            <a:ext cx="2786082" cy="2143140"/>
          </a:xfrm>
          <a:prstGeom prst="rect">
            <a:avLst/>
          </a:prstGeom>
          <a:noFill/>
        </p:spPr>
      </p:pic>
      <p:pic>
        <p:nvPicPr>
          <p:cNvPr id="5" name="Picture 3" descr="C:\Users\lenovo\Desktop\фотография квартиры\DSC_00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45739" y="1714488"/>
            <a:ext cx="2741103" cy="2000264"/>
          </a:xfrm>
          <a:prstGeom prst="rect">
            <a:avLst/>
          </a:prstGeom>
          <a:noFill/>
        </p:spPr>
      </p:pic>
      <p:pic>
        <p:nvPicPr>
          <p:cNvPr id="6" name="Picture 4" descr="C:\Users\lenovo\Desktop\фотография квартиры\DSC_006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2928934"/>
            <a:ext cx="2571768" cy="1857388"/>
          </a:xfrm>
          <a:prstGeom prst="rect">
            <a:avLst/>
          </a:prstGeom>
          <a:noFill/>
        </p:spPr>
      </p:pic>
      <p:pic>
        <p:nvPicPr>
          <p:cNvPr id="7" name="Picture 5" descr="C:\Users\lenovo\Desktop\фотография квартиры\DSC_007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50067" y="3536157"/>
            <a:ext cx="1928826" cy="2714644"/>
          </a:xfrm>
          <a:prstGeom prst="rect">
            <a:avLst/>
          </a:prstGeom>
          <a:noFill/>
        </p:spPr>
      </p:pic>
      <p:pic>
        <p:nvPicPr>
          <p:cNvPr id="8" name="Picture 8" descr="C:\Users\lenovo\Desktop\фотография квартиры\DSC_006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72198" y="4071942"/>
            <a:ext cx="2793504" cy="1928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Правила проживания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 оставлять детей без присмотра;  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проживающие 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не должны вести праздный образ жизни: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обязательном порядке необходимо работать, учиться или заниматься уходом за детьми до 1,5 лет;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проживающим запрещается приводить в «кризисную» квартиру посторонних лиц без разрешения специалиста – наставника; категорически запрещено присутствие в «кризисной» квартире посторонних лиц после 21:00;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бережно относиться к имуществу, находящемуся в «кризисной» квартире, проживающие несут полную ответственность за ущерб квартиры, мебели, оборудования;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поддерживать чистоту и порядок в помещении согласно графику дежурств;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ежедневно улучшать жизненную ситуацию, выполнять все требования и распоряжения специалистов – наставников «кризисной» квартиры;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оплачивать коммунальные услуги до 10 числа каждого месяца в зависимости от количества проживающих.</a:t>
            </a:r>
          </a:p>
          <a:p>
            <a:pPr lvl="0"/>
            <a:endParaRPr lang="ru-RU" sz="2000" dirty="0" smtClean="0"/>
          </a:p>
          <a:p>
            <a:pPr lvl="0"/>
            <a:endParaRPr lang="ru-RU" sz="2000" dirty="0" smtClean="0"/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Обучение женщин с детьми навыкам ухода за детьми, развития и воспитания через организацию занятий в «Школе осознанного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родительства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», навыкам ведения домашнего хозяйства и семейного бюджета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lenovo\Desktop\фотографии занятия\DSC_006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1714488"/>
            <a:ext cx="3758382" cy="2928958"/>
          </a:xfrm>
          <a:prstGeom prst="rect">
            <a:avLst/>
          </a:prstGeom>
          <a:noFill/>
        </p:spPr>
      </p:pic>
      <p:pic>
        <p:nvPicPr>
          <p:cNvPr id="2051" name="Picture 3" descr="C:\Users\lenovo\Desktop\фотографии занятия\DSC_0065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571744"/>
            <a:ext cx="3857652" cy="3286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Порядок действий по выселению из «Кризисной квартиры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предупреждение о выселении из «кризисной» квартиры;</a:t>
            </a:r>
          </a:p>
          <a:p>
            <a:r>
              <a:rPr lang="ru-RU" dirty="0" smtClean="0"/>
              <a:t>уведомление о выселении из «кризисной» квартиры;</a:t>
            </a:r>
          </a:p>
          <a:p>
            <a:r>
              <a:rPr lang="ru-RU" dirty="0" smtClean="0"/>
              <a:t>заявление </a:t>
            </a:r>
            <a:r>
              <a:rPr lang="ru-RU" dirty="0"/>
              <a:t>об отчислении из «кризисной» </a:t>
            </a:r>
            <a:r>
              <a:rPr lang="ru-RU" dirty="0" smtClean="0"/>
              <a:t>квартиры.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Количественные показатели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859609705"/>
              </p:ext>
            </p:extLst>
          </p:nvPr>
        </p:nvGraphicFramePr>
        <p:xfrm>
          <a:off x="301624" y="1527175"/>
          <a:ext cx="8662863" cy="38709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520"/>
                <a:gridCol w="2566343"/>
              </a:tblGrid>
              <a:tr h="816981">
                <a:tc>
                  <a:txBody>
                    <a:bodyPr/>
                    <a:lstStyle/>
                    <a:p>
                      <a:r>
                        <a:rPr lang="ru-RU" dirty="0" smtClean="0"/>
                        <a:t>Всего женщин, </a:t>
                      </a:r>
                    </a:p>
                    <a:p>
                      <a:r>
                        <a:rPr lang="ru-RU" dirty="0" smtClean="0"/>
                        <a:t>проживающих в квартире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16</a:t>
                      </a:r>
                      <a:endParaRPr lang="ru-RU" dirty="0"/>
                    </a:p>
                  </a:txBody>
                  <a:tcPr/>
                </a:tc>
              </a:tr>
              <a:tr h="473330">
                <a:tc>
                  <a:txBody>
                    <a:bodyPr/>
                    <a:lstStyle/>
                    <a:p>
                      <a:r>
                        <a:rPr lang="ru-RU" dirty="0" smtClean="0"/>
                        <a:t>СОП (ТЖС)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16</a:t>
                      </a:r>
                      <a:endParaRPr lang="ru-RU" dirty="0"/>
                    </a:p>
                  </a:txBody>
                  <a:tcPr/>
                </a:tc>
              </a:tr>
              <a:tr h="473330">
                <a:tc>
                  <a:txBody>
                    <a:bodyPr/>
                    <a:lstStyle/>
                    <a:p>
                      <a:r>
                        <a:rPr lang="ru-RU" dirty="0" smtClean="0"/>
                        <a:t>Беременных 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</a:tr>
              <a:tr h="473330">
                <a:tc>
                  <a:txBody>
                    <a:bodyPr/>
                    <a:lstStyle/>
                    <a:p>
                      <a:r>
                        <a:rPr lang="ru-RU" dirty="0" smtClean="0"/>
                        <a:t>С новорожденными детьми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</a:tr>
              <a:tr h="816981">
                <a:tc>
                  <a:txBody>
                    <a:bodyPr/>
                    <a:lstStyle/>
                    <a:p>
                      <a:r>
                        <a:rPr lang="ru-RU" dirty="0" smtClean="0"/>
                        <a:t>Женщин из числа детей-сирот и детей, оставшихся без попечения родителей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</a:tr>
              <a:tr h="816981">
                <a:tc>
                  <a:txBody>
                    <a:bodyPr/>
                    <a:lstStyle/>
                    <a:p>
                      <a:r>
                        <a:rPr lang="ru-RU" dirty="0" smtClean="0"/>
                        <a:t>Женщины с детьми-инвалидами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Предоставленные услуги</a:t>
            </a:r>
            <a:endParaRPr lang="ru-RU" dirty="0"/>
          </a:p>
        </p:txBody>
      </p:sp>
      <p:graphicFrame>
        <p:nvGraphicFramePr>
          <p:cNvPr id="4" name="Содержимое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857241450"/>
              </p:ext>
            </p:extLst>
          </p:nvPr>
        </p:nvGraphicFramePr>
        <p:xfrm>
          <a:off x="301625" y="1527175"/>
          <a:ext cx="8504238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4887"/>
                <a:gridCol w="2519351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Оформление временной регистрации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Содействие в обеспечении продуктовыми наборами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Содействие в трудоустройстве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Содействие в выдаче необходимых вещей по «Пункту проката»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 решения жилищного вопроса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314157183"/>
              </p:ext>
            </p:extLst>
          </p:nvPr>
        </p:nvGraphicFramePr>
        <p:xfrm>
          <a:off x="301625" y="1527175"/>
          <a:ext cx="8504238" cy="303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4887"/>
                <a:gridCol w="2519351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Всего женщин, </a:t>
                      </a:r>
                    </a:p>
                    <a:p>
                      <a:r>
                        <a:rPr lang="ru-RU" dirty="0" smtClean="0"/>
                        <a:t>проживающих в квартире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Сняли жилье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Переехали к родственникам\близким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mtClean="0"/>
                        <a:t>Получили жилье из муниципального социального  фонда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Приобретение жилья за счет средств материнского капитала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Продолжает проживать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Проблемы и пути их решения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Проблема: при заселении большинство женщин не имеют доходов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Решение: помощь в оформлении мер социальной поддержки, трудоустройство;</a:t>
            </a:r>
          </a:p>
          <a:p>
            <a:r>
              <a:rPr lang="ru-RU" dirty="0" smtClean="0"/>
              <a:t>Проблема: невозможность трудоустройства на поздних сроках беременности и длительное оформление мер социальной поддержки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     Решение: помощь в виде набора продуктов питания, одежды и обуви, предметов первой необходимости;</a:t>
            </a:r>
          </a:p>
          <a:p>
            <a:r>
              <a:rPr lang="ru-RU" dirty="0" smtClean="0"/>
              <a:t>Проблема: отсутствие регистрации по месту жительства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Решение: предоставление временной регистрации</a:t>
            </a:r>
          </a:p>
          <a:p>
            <a:r>
              <a:rPr lang="ru-RU" dirty="0" smtClean="0"/>
              <a:t>Проблема: конфликтные отношения с родственниками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Решение: работа с близкими родственниками с целью налаживания отношений 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063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1857364"/>
            <a:ext cx="8534400" cy="1928826"/>
          </a:xfrm>
        </p:spPr>
        <p:txBody>
          <a:bodyPr>
            <a:normAutofit/>
          </a:bodyPr>
          <a:lstStyle/>
          <a:p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2297</TotalTime>
  <Words>612</Words>
  <Application>Microsoft Office PowerPoint</Application>
  <PresentationFormat>Экран (4:3)</PresentationFormat>
  <Paragraphs>112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Официальная</vt:lpstr>
      <vt:lpstr>Предоставление комплексной помощи семьям, оказавшимся в кризисной ситуации                              Выполнили: социальный педагог ОПППСиД  Заклицкая С.Н. педагог-психолог ОПППСиД Фролова К.А.  </vt:lpstr>
      <vt:lpstr>Договор безвозмездного пользования</vt:lpstr>
      <vt:lpstr>     Цель: профилактика отказов от новорожденных и сохранение семейной среды для воспитания и развития детей через оказание комплексной помощи, в том числе экстренной, беременным женщинам и женщинам с новорожденными детьми и детьми-инвалидами Задачи: - организация проживания в условиях общежития на основе самообслуживания и самообеспечения; - сохранение семейной среды для ребенка; - оказание экстренной и комплексной социальной помощи с целью выхода из трудной жизненной ситуации посредством активизации личных ресурсов. </vt:lpstr>
      <vt:lpstr> Категория женщин, имеющих право на временное проживание в «кризисной» квартире</vt:lpstr>
      <vt:lpstr>Алгоритм действий по заселению в квартиру</vt:lpstr>
      <vt:lpstr>  Подготовка и оформление пакета документов для заселения в «кризисную» квартиру: </vt:lpstr>
      <vt:lpstr>Образцы приказа  о постановке на социальное сопровождение и комплексного плана</vt:lpstr>
      <vt:lpstr>Обеспечение оборудованием,  предметами быта</vt:lpstr>
      <vt:lpstr>Улучшение условий проживания за счет грантовых средств</vt:lpstr>
      <vt:lpstr>Правила проживания</vt:lpstr>
      <vt:lpstr>Обучение женщин с детьми навыкам ухода за детьми, развития и воспитания через организацию занятий в «Школе осознанного родительства», навыкам ведения домашнего хозяйства и семейного бюджета</vt:lpstr>
      <vt:lpstr>Порядок действий по выселению из «Кризисной квартиры</vt:lpstr>
      <vt:lpstr>Количественные показатели</vt:lpstr>
      <vt:lpstr>Предоставленные услуги</vt:lpstr>
      <vt:lpstr>Результат решения жилищного вопроса</vt:lpstr>
      <vt:lpstr>Проблемы и пути их решения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lenovo</dc:creator>
  <cp:lastModifiedBy>*</cp:lastModifiedBy>
  <cp:revision>172</cp:revision>
  <dcterms:created xsi:type="dcterms:W3CDTF">2019-11-26T07:41:26Z</dcterms:created>
  <dcterms:modified xsi:type="dcterms:W3CDTF">2024-05-21T09:00:00Z</dcterms:modified>
</cp:coreProperties>
</file>