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6"/>
  </p:notesMasterIdLst>
  <p:sldIdLst>
    <p:sldId id="272" r:id="rId2"/>
    <p:sldId id="284" r:id="rId3"/>
    <p:sldId id="279" r:id="rId4"/>
    <p:sldId id="256" r:id="rId5"/>
    <p:sldId id="280" r:id="rId6"/>
    <p:sldId id="263" r:id="rId7"/>
    <p:sldId id="264" r:id="rId8"/>
    <p:sldId id="266" r:id="rId9"/>
    <p:sldId id="269" r:id="rId10"/>
    <p:sldId id="268" r:id="rId11"/>
    <p:sldId id="262" r:id="rId12"/>
    <p:sldId id="261" r:id="rId13"/>
    <p:sldId id="265" r:id="rId14"/>
    <p:sldId id="271" r:id="rId15"/>
    <p:sldId id="270" r:id="rId16"/>
    <p:sldId id="259" r:id="rId17"/>
    <p:sldId id="277" r:id="rId18"/>
    <p:sldId id="278" r:id="rId19"/>
    <p:sldId id="274" r:id="rId20"/>
    <p:sldId id="273" r:id="rId21"/>
    <p:sldId id="275" r:id="rId22"/>
    <p:sldId id="281" r:id="rId23"/>
    <p:sldId id="282" r:id="rId24"/>
    <p:sldId id="283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40" autoAdjust="0"/>
  </p:normalViewPr>
  <p:slideViewPr>
    <p:cSldViewPr>
      <p:cViewPr varScale="1">
        <p:scale>
          <a:sx n="69" d="100"/>
          <a:sy n="69" d="100"/>
        </p:scale>
        <p:origin x="1224" y="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1C2B4B-5045-47EE-9AE5-1AB9FE130124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F56A6C-105F-4D73-9621-095525A512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61210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56A6C-105F-4D73-9621-095525A512C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8497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56A6C-105F-4D73-9621-095525A512C8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06907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F56A6C-105F-4D73-9621-095525A512C8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58171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84A153B-440B-5148-A4EF-9AD2980652E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E90F0C17-B101-1B44-8716-7E5D6A24AA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13C5233-5CEC-FE4A-8C45-6D22F5B4DB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388C9CF-B22C-4E4F-B676-9635CB38C2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733317-4783-D74C-969D-406EEBB30B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084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102F3E-E32D-2643-824E-00C5EFAC4F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53F1629-9899-E842-86EC-BEEC4AFFD5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113230F-C5FA-3A4D-9C28-14E8BDCD8D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173D2CE-5F06-9F40-8192-C4A7711F07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30E125C-755D-5C45-9E71-BA8173B64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944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90ACB2-2ED5-424B-B026-646A2579D9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89FDDCE-737C-894F-8506-6C0F42907E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D182AE5-4846-F24E-995D-84C2F2B5BF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F97688C-E81D-3548-937E-D699019C8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0B59ECD-BFF2-2C4F-9593-D5639DBAB1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14593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CEA50A-9711-4741-9DA0-89FA3DA9D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D2E37A9-93B3-FE4B-9AD8-A8EDCC05F1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23C6B4F2-AE18-E84D-8A4C-98A87BAA2D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9EE2578-F977-254E-A75D-F4DC6169E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8766F7E-F39D-0748-A029-E7AF3C31C7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7652895-03CE-464C-98CD-C6113D33BB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4213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C9E7852-9E7A-1342-BA04-44C51B7E90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CC7C9B0-C9D1-AD4A-BA11-CAC09674C0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42C889EA-48EE-B442-90D0-0374BC0DEA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D66BBCFC-D451-D749-838E-D2DA8FCC37D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0BC83D05-5960-094E-AAD2-1490F162EB3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30C940B0-B6D3-5C4D-AC9D-FD5272C185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BF004DEB-FAF7-7645-9F53-6F775B771B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7659ED5D-9F84-B149-8593-95B1378E2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55715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F1048E8-CC8F-FA42-911B-AD5B5B2E6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42F5CB6-9377-004E-9410-C5C735343E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67B58D6-2A19-574E-A27D-BFEA93400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BD8389A4-C86C-CB41-B5D6-95E7337FD0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14278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FA4A9F37-D967-5341-873B-0A4E54360C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D174DEF4-2EB4-5647-BD46-243F04D00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36C10F4E-B98C-9F4D-BCFA-F39980137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62108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F40F1F-A818-0E4D-85F0-FB2B1CE33F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BB836A2-A677-5345-BBB5-26249EB755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4CBA0BD5-66EF-6344-A8E0-955F179738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BF819CA4-3505-8D4C-9CE7-DB124F7B5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7EE54D5C-7098-FC44-B43A-FEC8D6B38F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FE14B5DD-895A-5A4F-B456-A13F76BF91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3390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46C7BA2-36B6-6742-83A2-CDC667199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7C1FBAE-B042-814F-90FE-3F06359A8A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A1BBD716-FF50-BC45-AC4B-0FE3D6F001D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AE6F943-BACF-A54A-9833-D3E5AA0A3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F01873D-0597-E544-8F24-B72E9C26D0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38CB58A-B172-394F-9D1E-2095F610F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6771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40C32C-0BE4-0847-A985-4F933412AD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0950AC3-33C4-7F47-8AD9-CE490527797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F1F09F4-8F03-AC40-A3F0-3F77B93D3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641CAB6-30C2-1B45-8535-CBE5AE6962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BAB9EC-9B95-614B-8D49-9C33F860F3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89847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D397E80F-532F-284F-AAA7-4D2166B2F98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32C56E6-7510-9E4F-8D3E-FA63949570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67D44960-5205-474A-8408-8F9452412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4A770A8C-4E8A-5D49-AD35-5E619A350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A385903-12A4-9F4E-8792-5174964E59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07828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A5B1EF8-30A7-394A-BD5B-84FE31AC38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7476496-59D2-754A-AD8D-6A5B235154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B630584-E7B5-C641-B2BD-699AD637CE7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361D92-B23E-FB4E-B319-3FD1B1E5B943}" type="datetimeFigureOut">
              <a:rPr lang="ru-RU" smtClean="0"/>
              <a:t>06.09.2020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BA96AE6-76C9-204E-BCE7-69EE00AA670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FF8D1309-9C5B-5A48-874E-BE7C8AC172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A66483-4B1D-624D-8F81-3C84793D68C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72101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71800" y="1340768"/>
            <a:ext cx="5661248" cy="1874589"/>
          </a:xfrm>
        </p:spPr>
        <p:txBody>
          <a:bodyPr>
            <a:normAutofit/>
          </a:bodyPr>
          <a:lstStyle/>
          <a:p>
            <a:r>
              <a:rPr lang="ru-RU" sz="60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100</a:t>
            </a:r>
            <a:r>
              <a:rPr lang="ru-RU" sz="6000" b="1" i="1" dirty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ru-RU" sz="60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% ЛЮБВИ К  МАМАМ</a:t>
            </a:r>
            <a:endParaRPr lang="ru-RU" sz="6000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779912" y="4437112"/>
            <a:ext cx="4221088" cy="820688"/>
          </a:xfrm>
        </p:spPr>
        <p:txBody>
          <a:bodyPr>
            <a:normAutofit fontScale="92500"/>
          </a:bodyPr>
          <a:lstStyle/>
          <a:p>
            <a:r>
              <a:rPr lang="ru-RU" sz="2000" b="1" dirty="0" smtClean="0"/>
              <a:t>Подготовили ученики 5б класса</a:t>
            </a:r>
          </a:p>
          <a:p>
            <a:r>
              <a:rPr lang="ru-RU" sz="2000" b="1" dirty="0" smtClean="0"/>
              <a:t>Учитель математики Старостина Н.И.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657564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331640" y="692696"/>
            <a:ext cx="6840759" cy="792088"/>
          </a:xfrm>
        </p:spPr>
        <p:txBody>
          <a:bodyPr>
            <a:normAutofit/>
          </a:bodyPr>
          <a:lstStyle/>
          <a:p>
            <a:r>
              <a:rPr lang="ru-RU" sz="4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Сердце матери-это вселенная!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276872"/>
            <a:ext cx="3965996" cy="3965996"/>
          </a:xfrm>
        </p:spPr>
      </p:pic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331640" y="2276872"/>
            <a:ext cx="3021186" cy="3963369"/>
          </a:xfrm>
        </p:spPr>
        <p:txBody>
          <a:bodyPr>
            <a:normAutofit/>
          </a:bodyPr>
          <a:lstStyle/>
          <a:p>
            <a:r>
              <a:rPr lang="ru-RU" sz="2400" b="1" i="1" dirty="0">
                <a:solidFill>
                  <a:srgbClr val="000000"/>
                </a:solidFill>
              </a:rPr>
              <a:t>Мама купила футболку и брюки .Футболку стоила 1500 </a:t>
            </a:r>
            <a:r>
              <a:rPr lang="ru-RU" sz="2400" b="1" i="1" dirty="0" err="1">
                <a:solidFill>
                  <a:srgbClr val="000000"/>
                </a:solidFill>
              </a:rPr>
              <a:t>рублей,а</a:t>
            </a:r>
            <a:r>
              <a:rPr lang="ru-RU" sz="2400" b="1" i="1" dirty="0">
                <a:solidFill>
                  <a:srgbClr val="000000"/>
                </a:solidFill>
              </a:rPr>
              <a:t> брюки стоили 2000 рублей. На следующий день с магазина были 30% скидки .Сколько стоила футболку и брюки со скидкой ?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22829440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8708624" cy="1224136"/>
          </a:xfrm>
        </p:spPr>
        <p:txBody>
          <a:bodyPr>
            <a:noAutofit/>
          </a:bodyPr>
          <a:lstStyle/>
          <a:p>
            <a:pPr algn="ctr"/>
            <a:r>
              <a:rPr lang="ru-RU" sz="2000" b="1" i="1" dirty="0">
                <a:solidFill>
                  <a:srgbClr val="FF0000"/>
                </a:solidFill>
              </a:rPr>
              <a:t>Есть женщина на свете лучше всех,</a:t>
            </a:r>
            <a:br>
              <a:rPr lang="ru-RU" sz="2000" b="1" i="1" dirty="0">
                <a:solidFill>
                  <a:srgbClr val="FF0000"/>
                </a:solidFill>
              </a:rPr>
            </a:br>
            <a:r>
              <a:rPr lang="ru-RU" sz="2000" b="1" i="1" dirty="0">
                <a:solidFill>
                  <a:srgbClr val="FF0000"/>
                </a:solidFill>
              </a:rPr>
              <a:t>Мой добрый ангел, лучшая отрада.</a:t>
            </a:r>
            <a:br>
              <a:rPr lang="ru-RU" sz="2000" b="1" i="1" dirty="0">
                <a:solidFill>
                  <a:srgbClr val="FF0000"/>
                </a:solidFill>
              </a:rPr>
            </a:br>
            <a:r>
              <a:rPr lang="ru-RU" sz="2000" b="1" i="1" dirty="0">
                <a:solidFill>
                  <a:srgbClr val="FF0000"/>
                </a:solidFill>
              </a:rPr>
              <a:t>Я обожаю мамы непритворный смех,</a:t>
            </a:r>
            <a:br>
              <a:rPr lang="ru-RU" sz="2000" b="1" i="1" dirty="0">
                <a:solidFill>
                  <a:srgbClr val="FF0000"/>
                </a:solidFill>
              </a:rPr>
            </a:br>
            <a:r>
              <a:rPr lang="ru-RU" sz="2000" b="1" i="1" dirty="0">
                <a:solidFill>
                  <a:srgbClr val="FF0000"/>
                </a:solidFill>
              </a:rPr>
              <a:t>Наш разговор открытый - для меня награда</a:t>
            </a:r>
            <a:r>
              <a:rPr lang="ru-RU" sz="2550" b="1" i="1" dirty="0">
                <a:solidFill>
                  <a:srgbClr val="FF0000"/>
                </a:solidFill>
              </a:rPr>
              <a:t>.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107" y="1220539"/>
            <a:ext cx="2932224" cy="195863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19" y="1340768"/>
            <a:ext cx="3050117" cy="5112568"/>
          </a:xfrm>
        </p:spPr>
        <p:txBody>
          <a:bodyPr>
            <a:normAutofit fontScale="92500" lnSpcReduction="10000"/>
          </a:bodyPr>
          <a:lstStyle/>
          <a:p>
            <a:pPr algn="ctr"/>
            <a:endParaRPr lang="ru-RU" sz="1500" b="1" dirty="0"/>
          </a:p>
          <a:p>
            <a:r>
              <a:rPr lang="ru-RU" sz="2200" b="1" i="1" dirty="0"/>
              <a:t>1)Лиза с мамой сажали помидоры. Мама посадила 150 саженцев. Лиза посадила на 16% меньше. Сколько саженцев посадили Лиза и мама вместе?</a:t>
            </a:r>
          </a:p>
          <a:p>
            <a:r>
              <a:rPr lang="ru-RU" sz="2200" b="1" i="1" dirty="0"/>
              <a:t>2)В 2020 году маме было 40 лет. А в 2008 году ей было на 70% меньше. Сколько было маме лет в 2008 году?</a:t>
            </a:r>
          </a:p>
          <a:p>
            <a:r>
              <a:rPr lang="ru-RU" sz="2200" b="1" i="1" dirty="0"/>
              <a:t>3)Мама купила сумку за 2500 рублей. На следующий день с магазине были 20% скидки. Сколько стоила сумка со скидкой</a:t>
            </a:r>
            <a:r>
              <a:rPr lang="ru-RU" sz="1500" b="1" i="1" dirty="0"/>
              <a:t>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8305" y="1432846"/>
            <a:ext cx="2690319" cy="393705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7107" y="3748011"/>
            <a:ext cx="2935745" cy="188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966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Содержимое 6" descr="2020-04-28_13.25.4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351922" y="1340768"/>
            <a:ext cx="4324534" cy="4324534"/>
          </a:xfrm>
        </p:spPr>
      </p:pic>
      <p:sp>
        <p:nvSpPr>
          <p:cNvPr id="5" name="Прямоугольник 4"/>
          <p:cNvSpPr/>
          <p:nvPr/>
        </p:nvSpPr>
        <p:spPr>
          <a:xfrm>
            <a:off x="629842" y="373626"/>
            <a:ext cx="804661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Только ты мне откроешь секрет, </a:t>
            </a:r>
            <a:br>
              <a:rPr lang="ru-RU" altLang="ru-RU" sz="24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</a:br>
            <a:r>
              <a:rPr lang="ru-RU" altLang="ru-RU" sz="24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                                   как в жизнь мне взять успешный билет.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29842" y="1204623"/>
            <a:ext cx="387015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cs typeface="Calibri" panose="020F0502020204030204" pitchFamily="34" charset="0"/>
              </a:rPr>
              <a:t>Во время самоизоляции мама балует нас выпечкой. За это время было приготовлено: 24 кекса; булочек: 18 с маком, 14 с корицей; пирогов с разной начинкой на 37 больше чем булочек с маком; к пасхе испекла 3 кулича и покрасила 11 яиц. Какой % составляют яйца от всего приготовленного?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idx="1"/>
          </p:nvPr>
        </p:nvSpPr>
        <p:spPr>
          <a:xfrm>
            <a:off x="1187624" y="462117"/>
            <a:ext cx="3672407" cy="131069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Кто на свете лучше </a:t>
            </a:r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всех?</a:t>
            </a:r>
            <a:r>
              <a:rPr lang="ru-RU" sz="32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  </a:t>
            </a:r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Мама</a:t>
            </a:r>
            <a:r>
              <a:rPr lang="ru-RU" sz="32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1259632" y="1772816"/>
            <a:ext cx="3888432" cy="4536504"/>
          </a:xfrm>
        </p:spPr>
        <p:txBody>
          <a:bodyPr>
            <a:noAutofit/>
          </a:bodyPr>
          <a:lstStyle/>
          <a:p>
            <a:r>
              <a:rPr lang="ru-RU" sz="3200" dirty="0"/>
              <a:t> </a:t>
            </a:r>
            <a:r>
              <a:rPr lang="ru-RU" sz="3200" dirty="0" smtClean="0"/>
              <a:t>   </a:t>
            </a:r>
            <a:r>
              <a:rPr lang="ru-RU" sz="2400" b="1" i="1" dirty="0" smtClean="0"/>
              <a:t>Мама </a:t>
            </a:r>
            <a:r>
              <a:rPr lang="ru-RU" sz="2400" b="1" i="1" dirty="0"/>
              <a:t>купила мне в магазине </a:t>
            </a:r>
            <a:r>
              <a:rPr lang="ru-RU" sz="2400" b="1" i="1" dirty="0" smtClean="0"/>
              <a:t>«Одежды» джинсы</a:t>
            </a:r>
            <a:r>
              <a:rPr lang="ru-RU" sz="2400" b="1" i="1" dirty="0"/>
              <a:t>, футболку и кепку. Кепка стоит 18% от стоимости покупки, футболка - 20%, а джинсы 992 рубля. Сколько мама заплатила за покупку в магазине?</a:t>
            </a:r>
          </a:p>
          <a:p>
            <a:r>
              <a:rPr lang="ru-RU" sz="2400" b="1" i="1" dirty="0" smtClean="0"/>
              <a:t>.</a:t>
            </a:r>
            <a:endParaRPr lang="ru-RU" sz="2400" b="1" i="1" dirty="0"/>
          </a:p>
        </p:txBody>
      </p:sp>
      <p:pic>
        <p:nvPicPr>
          <p:cNvPr id="1026" name="Picture 2" descr="C:\Users\Елена\Desktop\9a9a2fbe-fb39-49cc-a177-98a3b1c83bce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812876"/>
            <a:ext cx="2880320" cy="51276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2312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Текст 5"/>
          <p:cNvSpPr>
            <a:spLocks noGrp="1"/>
          </p:cNvSpPr>
          <p:nvPr>
            <p:ph type="body" sz="half" idx="2"/>
          </p:nvPr>
        </p:nvSpPr>
        <p:spPr>
          <a:xfrm>
            <a:off x="1259632" y="1480794"/>
            <a:ext cx="3816424" cy="4684510"/>
          </a:xfrm>
        </p:spPr>
        <p:txBody>
          <a:bodyPr>
            <a:normAutofit fontScale="77500" lnSpcReduction="20000"/>
          </a:bodyPr>
          <a:lstStyle/>
          <a:p>
            <a:endParaRPr lang="ru-RU" sz="2600" b="1" i="1" dirty="0"/>
          </a:p>
          <a:p>
            <a:r>
              <a:rPr lang="ru-RU" sz="3100" b="1" i="1" dirty="0"/>
              <a:t>До самоизоляции у </a:t>
            </a:r>
            <a:r>
              <a:rPr lang="ru-RU" sz="3100" b="1" i="1" dirty="0" smtClean="0"/>
              <a:t>папы и </a:t>
            </a:r>
            <a:r>
              <a:rPr lang="ru-RU" sz="3100" b="1" i="1" dirty="0"/>
              <a:t>у мамы было по 50 </a:t>
            </a:r>
            <a:r>
              <a:rPr lang="ru-RU" sz="3100" b="1" i="1" dirty="0" err="1"/>
              <a:t>млдр.нервных</a:t>
            </a:r>
            <a:r>
              <a:rPr lang="ru-RU" sz="3100" b="1" i="1" dirty="0"/>
              <a:t> клеток на двоих, после - осталось 5млдр.нервных клеток у мамы и 20 </a:t>
            </a:r>
            <a:r>
              <a:rPr lang="ru-RU" sz="3100" b="1" i="1" dirty="0" err="1"/>
              <a:t>млдр.нервных</a:t>
            </a:r>
            <a:r>
              <a:rPr lang="ru-RU" sz="3100" b="1" i="1" dirty="0"/>
              <a:t> клеток у папы. </a:t>
            </a:r>
            <a:endParaRPr lang="ru-RU" sz="3100" b="1" i="1" dirty="0" smtClean="0"/>
          </a:p>
          <a:p>
            <a:r>
              <a:rPr lang="ru-RU" sz="3100" b="1" i="1" dirty="0" smtClean="0"/>
              <a:t>Вопрос</a:t>
            </a:r>
            <a:r>
              <a:rPr lang="ru-RU" sz="3100" b="1" i="1" dirty="0"/>
              <a:t>: во сколько </a:t>
            </a:r>
            <a:r>
              <a:rPr lang="ru-RU" sz="3100" b="1" i="1" dirty="0" smtClean="0"/>
              <a:t>раз мама </a:t>
            </a:r>
            <a:r>
              <a:rPr lang="ru-RU" sz="3100" b="1" i="1" dirty="0"/>
              <a:t>чаще делала уроки с детьми, чем </a:t>
            </a:r>
            <a:r>
              <a:rPr lang="ru-RU" sz="3100" b="1" i="1" dirty="0" smtClean="0"/>
              <a:t>папа и на сколько % сократилось количество нервных клеток у мамы?</a:t>
            </a:r>
            <a:endParaRPr lang="ru-RU" sz="3100" b="1" i="1" dirty="0"/>
          </a:p>
          <a:p>
            <a:r>
              <a:rPr lang="ru-RU" sz="3100" dirty="0" smtClean="0"/>
              <a:t/>
            </a:r>
            <a:br>
              <a:rPr lang="ru-RU" sz="31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285189"/>
            <a:ext cx="3305498" cy="496321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4538" y="487588"/>
            <a:ext cx="7390821" cy="9932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080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009" y="2492896"/>
            <a:ext cx="4424702" cy="331852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61841" y="2323371"/>
            <a:ext cx="2949178" cy="3811588"/>
          </a:xfrm>
        </p:spPr>
        <p:txBody>
          <a:bodyPr>
            <a:noAutofit/>
          </a:bodyPr>
          <a:lstStyle/>
          <a:p>
            <a:r>
              <a:rPr lang="ru-RU" sz="2400" b="1" i="1" dirty="0" smtClean="0"/>
              <a:t>Мама выполняет за сутки 1500 анализов,</a:t>
            </a:r>
            <a:r>
              <a:rPr lang="en-US" sz="2400" b="1" i="1" dirty="0" smtClean="0"/>
              <a:t> </a:t>
            </a:r>
            <a:r>
              <a:rPr lang="ru-RU" sz="2400" b="1" i="1" dirty="0" smtClean="0"/>
              <a:t>с 8 утра до 8 вечера выполняется 900 анализов, а с 8 вечера до 8 утра на 20% меньше. Сколько анализов выполняется с 8 вечера до 8 утра</a:t>
            </a:r>
            <a:r>
              <a:rPr lang="en-US" sz="2400" b="1" i="1" dirty="0" smtClean="0"/>
              <a:t>?</a:t>
            </a:r>
            <a:endParaRPr lang="ru-RU" sz="2400" b="1" i="1" dirty="0" smtClean="0"/>
          </a:p>
        </p:txBody>
      </p:sp>
      <p:sp>
        <p:nvSpPr>
          <p:cNvPr id="7" name="Прямоугольник 6"/>
          <p:cNvSpPr/>
          <p:nvPr/>
        </p:nvSpPr>
        <p:spPr>
          <a:xfrm>
            <a:off x="1187624" y="548681"/>
            <a:ext cx="748883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Я верю в любовь с первого взгляда —</a:t>
            </a:r>
            <a:br>
              <a:rPr lang="ru-RU" altLang="ru-RU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</a:br>
            <a:r>
              <a:rPr lang="ru-RU" altLang="ru-RU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 </a:t>
            </a:r>
            <a:r>
              <a:rPr lang="ru-RU" alt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        я </a:t>
            </a:r>
            <a:r>
              <a:rPr lang="ru-RU" altLang="ru-RU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полюбила маму с того самого момента,</a:t>
            </a:r>
            <a:br>
              <a:rPr lang="ru-RU" altLang="ru-RU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</a:br>
            <a:r>
              <a:rPr lang="ru-RU" altLang="ru-RU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 </a:t>
            </a:r>
            <a:r>
              <a:rPr lang="ru-RU" alt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                                   как </a:t>
            </a:r>
            <a:r>
              <a:rPr lang="ru-RU" altLang="ru-RU" sz="28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только открыла свои глаза.</a:t>
            </a:r>
            <a:r>
              <a:rPr lang="ru-RU" altLang="ru-RU" sz="2400" dirty="0">
                <a:solidFill>
                  <a:srgbClr val="4B4B4B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/>
            </a:r>
            <a:br>
              <a:rPr lang="ru-RU" altLang="ru-RU" sz="2400" dirty="0">
                <a:solidFill>
                  <a:srgbClr val="4B4B4B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</a:br>
            <a:r>
              <a:rPr lang="ru-RU" altLang="ru-RU" sz="2400" dirty="0">
                <a:solidFill>
                  <a:srgbClr val="4B4B4B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/>
            </a:r>
            <a:br>
              <a:rPr lang="ru-RU" altLang="ru-RU" sz="2400" dirty="0">
                <a:solidFill>
                  <a:srgbClr val="4B4B4B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65619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32768" y="404664"/>
            <a:ext cx="7542560" cy="739552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Много мам на белом свете, всей душой их любят дети</a:t>
            </a:r>
            <a:endParaRPr lang="ru-RU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959" y="1617266"/>
            <a:ext cx="3717154" cy="437626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03648" y="1649301"/>
            <a:ext cx="3255491" cy="4312196"/>
          </a:xfrm>
        </p:spPr>
        <p:txBody>
          <a:bodyPr>
            <a:normAutofit fontScale="85000" lnSpcReduction="20000"/>
          </a:bodyPr>
          <a:lstStyle/>
          <a:p>
            <a:endParaRPr lang="ru-RU" dirty="0" smtClean="0"/>
          </a:p>
          <a:p>
            <a:r>
              <a:rPr lang="ru-RU" sz="2800" b="1" i="1" dirty="0" smtClean="0"/>
              <a:t>Воскресным утром мама испекла блины с тремя различными начинками: с творогом</a:t>
            </a:r>
            <a:r>
              <a:rPr lang="en-US" sz="2800" b="1" i="1" dirty="0" smtClean="0"/>
              <a:t>, </a:t>
            </a:r>
            <a:r>
              <a:rPr lang="ru-RU" sz="2800" b="1" i="1" dirty="0" smtClean="0"/>
              <a:t>с мясом и с джемом</a:t>
            </a:r>
            <a:r>
              <a:rPr lang="en-US" sz="2800" b="1" i="1" dirty="0" smtClean="0"/>
              <a:t>. </a:t>
            </a:r>
            <a:r>
              <a:rPr lang="ru-RU" sz="2800" b="1" i="1" dirty="0" smtClean="0"/>
              <a:t>С творогом составляло 50% всех блинов</a:t>
            </a:r>
            <a:r>
              <a:rPr lang="en-US" sz="2800" b="1" i="1" dirty="0" smtClean="0"/>
              <a:t>, </a:t>
            </a:r>
            <a:r>
              <a:rPr lang="ru-RU" sz="2800" b="1" i="1" dirty="0" smtClean="0"/>
              <a:t>с мясом – 30% всех блинов с творогом</a:t>
            </a:r>
            <a:r>
              <a:rPr lang="en-US" sz="2800" b="1" i="1" dirty="0" smtClean="0"/>
              <a:t>,</a:t>
            </a:r>
            <a:r>
              <a:rPr lang="ru-RU" sz="2800" b="1" i="1" dirty="0" smtClean="0"/>
              <a:t> а с джемом мама испекла 42 блина</a:t>
            </a:r>
            <a:r>
              <a:rPr lang="en-US" sz="2800" b="1" i="1" dirty="0" smtClean="0"/>
              <a:t>. </a:t>
            </a:r>
            <a:r>
              <a:rPr lang="ru-RU" sz="2800" b="1" i="1" dirty="0" smtClean="0"/>
              <a:t>Сколько блинов с творогом испекла мама</a:t>
            </a:r>
            <a:r>
              <a:rPr lang="en-US" sz="2800" b="1" i="1" dirty="0" smtClean="0"/>
              <a:t>?</a:t>
            </a:r>
            <a:endParaRPr lang="ru-RU" sz="2800" b="1" i="1" dirty="0"/>
          </a:p>
        </p:txBody>
      </p:sp>
    </p:spTree>
    <p:extLst>
      <p:ext uri="{BB962C8B-B14F-4D97-AF65-F5344CB8AC3E}">
        <p14:creationId xmlns:p14="http://schemas.microsoft.com/office/powerpoint/2010/main" val="88064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>
            <a:extLst>
              <a:ext uri="{FF2B5EF4-FFF2-40B4-BE49-F238E27FC236}">
                <a16:creationId xmlns:a16="http://schemas.microsoft.com/office/drawing/2014/main" id="{20E8BA99-03B6-4EAC-8B7C-658476E76D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43607" y="2060848"/>
            <a:ext cx="3287969" cy="3324349"/>
          </a:xfrm>
        </p:spPr>
        <p:txBody>
          <a:bodyPr vert="horz" lIns="68580" tIns="34290" rIns="68580" bIns="34290" rtlCol="0" anchor="t">
            <a:noAutofit/>
          </a:bodyPr>
          <a:lstStyle/>
          <a:p>
            <a:pPr indent="-171450">
              <a:buFont typeface="Arial" panose="020B0604020202020204" pitchFamily="34" charset="0"/>
              <a:buChar char="•"/>
            </a:pPr>
            <a:r>
              <a:rPr lang="en-US" sz="2400" b="1" i="1" dirty="0" err="1"/>
              <a:t>Мама</a:t>
            </a:r>
            <a:r>
              <a:rPr lang="en-US" sz="2400" b="1" i="1" dirty="0"/>
              <a:t> </a:t>
            </a:r>
            <a:r>
              <a:rPr lang="en-US" sz="2400" b="1" i="1" dirty="0" err="1"/>
              <a:t>купила</a:t>
            </a:r>
            <a:r>
              <a:rPr lang="en-US" sz="2400" b="1" i="1" dirty="0"/>
              <a:t> </a:t>
            </a:r>
            <a:r>
              <a:rPr lang="en-US" sz="2400" b="1" i="1" dirty="0" err="1"/>
              <a:t>две</a:t>
            </a:r>
            <a:r>
              <a:rPr lang="en-US" sz="2400" b="1" i="1" dirty="0"/>
              <a:t> </a:t>
            </a:r>
            <a:r>
              <a:rPr lang="en-US" sz="2400" b="1" i="1" dirty="0" err="1"/>
              <a:t>бобины</a:t>
            </a:r>
            <a:r>
              <a:rPr lang="en-US" sz="2400" b="1" i="1" dirty="0"/>
              <a:t> с </a:t>
            </a:r>
            <a:r>
              <a:rPr lang="en-US" sz="2400" b="1" i="1" dirty="0" err="1"/>
              <a:t>пряжей</a:t>
            </a:r>
            <a:r>
              <a:rPr lang="en-US" sz="2400" b="1" i="1" dirty="0"/>
              <a:t> </a:t>
            </a:r>
            <a:r>
              <a:rPr lang="en-US" sz="2400" b="1" i="1" dirty="0" err="1"/>
              <a:t>по</a:t>
            </a:r>
            <a:r>
              <a:rPr lang="en-US" sz="2400" b="1" i="1" dirty="0"/>
              <a:t> 700 </a:t>
            </a:r>
            <a:r>
              <a:rPr lang="en-US" sz="2400" b="1" i="1" dirty="0" err="1"/>
              <a:t>грамм</a:t>
            </a:r>
            <a:r>
              <a:rPr lang="en-US" sz="2400" b="1" i="1" dirty="0"/>
              <a:t> </a:t>
            </a:r>
            <a:r>
              <a:rPr lang="en-US" sz="2400" b="1" i="1" dirty="0" err="1"/>
              <a:t>каждая</a:t>
            </a:r>
            <a:r>
              <a:rPr lang="en-US" sz="2400" b="1" i="1" dirty="0"/>
              <a:t>, </a:t>
            </a:r>
            <a:r>
              <a:rPr lang="en-US" sz="2400" b="1" i="1" dirty="0" err="1"/>
              <a:t>на</a:t>
            </a:r>
            <a:r>
              <a:rPr lang="en-US" sz="2400" b="1" i="1" dirty="0"/>
              <a:t> </a:t>
            </a:r>
            <a:r>
              <a:rPr lang="en-US" sz="2400" b="1" i="1" dirty="0" err="1"/>
              <a:t>свитер</a:t>
            </a:r>
            <a:r>
              <a:rPr lang="en-US" sz="2400" b="1" i="1" dirty="0"/>
              <a:t> </a:t>
            </a:r>
            <a:r>
              <a:rPr lang="en-US" sz="2400" b="1" i="1" dirty="0" err="1"/>
              <a:t>она</a:t>
            </a:r>
            <a:r>
              <a:rPr lang="en-US" sz="2400" b="1" i="1" dirty="0"/>
              <a:t> </a:t>
            </a:r>
            <a:r>
              <a:rPr lang="en-US" sz="2400" b="1" i="1" dirty="0" err="1"/>
              <a:t>потратила</a:t>
            </a:r>
            <a:r>
              <a:rPr lang="en-US" sz="2400" b="1" i="1" dirty="0"/>
              <a:t> 30% </a:t>
            </a:r>
            <a:r>
              <a:rPr lang="en-US" sz="2400" b="1" i="1" dirty="0" err="1"/>
              <a:t>купленной</a:t>
            </a:r>
            <a:r>
              <a:rPr lang="en-US" sz="2400" b="1" i="1" dirty="0"/>
              <a:t> </a:t>
            </a:r>
            <a:r>
              <a:rPr lang="en-US" sz="2400" b="1" i="1" dirty="0" err="1"/>
              <a:t>пряжи</a:t>
            </a:r>
            <a:r>
              <a:rPr lang="en-US" sz="2400" b="1" i="1" dirty="0"/>
              <a:t>, а </a:t>
            </a:r>
            <a:r>
              <a:rPr lang="en-US" sz="2400" b="1" i="1" dirty="0" err="1"/>
              <a:t>на</a:t>
            </a:r>
            <a:r>
              <a:rPr lang="en-US" sz="2400" b="1" i="1" dirty="0"/>
              <a:t> </a:t>
            </a:r>
            <a:r>
              <a:rPr lang="en-US" sz="2400" b="1" i="1" dirty="0" err="1"/>
              <a:t>шапку</a:t>
            </a:r>
            <a:r>
              <a:rPr lang="en-US" sz="2400" b="1" i="1" dirty="0"/>
              <a:t> </a:t>
            </a:r>
            <a:r>
              <a:rPr lang="en-US" sz="2400" b="1" i="1" dirty="0" err="1"/>
              <a:t>она</a:t>
            </a:r>
            <a:r>
              <a:rPr lang="en-US" sz="2400" b="1" i="1" dirty="0"/>
              <a:t> </a:t>
            </a:r>
            <a:r>
              <a:rPr lang="en-US" sz="2400" b="1" i="1" dirty="0" err="1"/>
              <a:t>потратила</a:t>
            </a:r>
            <a:r>
              <a:rPr lang="en-US" sz="2400" b="1" i="1" dirty="0"/>
              <a:t> 19% </a:t>
            </a:r>
            <a:r>
              <a:rPr lang="en-US" sz="2400" b="1" i="1" dirty="0" err="1"/>
              <a:t>пряжи</a:t>
            </a:r>
            <a:r>
              <a:rPr lang="en-US" sz="2400" b="1" i="1" dirty="0"/>
              <a:t>. </a:t>
            </a:r>
            <a:r>
              <a:rPr lang="en-US" sz="2400" b="1" i="1" dirty="0" err="1"/>
              <a:t>Сколько</a:t>
            </a:r>
            <a:r>
              <a:rPr lang="en-US" sz="2400" b="1" i="1" dirty="0"/>
              <a:t> </a:t>
            </a:r>
            <a:r>
              <a:rPr lang="en-US" sz="2400" b="1" i="1" dirty="0" err="1"/>
              <a:t>грамм</a:t>
            </a:r>
            <a:r>
              <a:rPr lang="en-US" sz="2400" b="1" i="1" dirty="0"/>
              <a:t> </a:t>
            </a:r>
            <a:r>
              <a:rPr lang="en-US" sz="2400" b="1" i="1" dirty="0" err="1"/>
              <a:t>пряжи</a:t>
            </a:r>
            <a:r>
              <a:rPr lang="en-US" sz="2400" b="1" i="1" dirty="0"/>
              <a:t> </a:t>
            </a:r>
            <a:r>
              <a:rPr lang="en-US" sz="2400" b="1" i="1" dirty="0" err="1"/>
              <a:t>осталось</a:t>
            </a:r>
            <a:r>
              <a:rPr lang="en-US" sz="2400" b="1" i="1" dirty="0"/>
              <a:t> у </a:t>
            </a:r>
            <a:r>
              <a:rPr lang="en-US" sz="2400" b="1" i="1" dirty="0" err="1"/>
              <a:t>мамы</a:t>
            </a:r>
            <a:r>
              <a:rPr lang="en-US" sz="2400" b="1" i="1" dirty="0"/>
              <a:t>?</a:t>
            </a:r>
          </a:p>
        </p:txBody>
      </p:sp>
      <p:pic>
        <p:nvPicPr>
          <p:cNvPr id="5" name="Рисунок 5" descr="Изображение выглядит как внутренний, человек, стол, полосатый&#10;&#10;Описание создано с очень высокой степенью достоверности">
            <a:extLst>
              <a:ext uri="{FF2B5EF4-FFF2-40B4-BE49-F238E27FC236}">
                <a16:creationId xmlns:a16="http://schemas.microsoft.com/office/drawing/2014/main" id="{AFCD9847-61C1-48A1-A30F-913D5D84DA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724" b="25223"/>
          <a:stretch/>
        </p:blipFill>
        <p:spPr>
          <a:xfrm>
            <a:off x="4295715" y="1628800"/>
            <a:ext cx="4734863" cy="5143490"/>
          </a:xfrm>
          <a:custGeom>
            <a:avLst/>
            <a:gdLst/>
            <a:ahLst/>
            <a:cxnLst/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2" name="Прямоугольник 1"/>
          <p:cNvSpPr/>
          <p:nvPr/>
        </p:nvSpPr>
        <p:spPr>
          <a:xfrm>
            <a:off x="2123728" y="476672"/>
            <a:ext cx="662473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2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Кто сказал, что ангелов не существует? Просто на земле  их называют мама!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1172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06ADEBC-BD8C-4491-B4F5-A6A11DB6B40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3" t="490" r="4878" b="-1"/>
          <a:stretch/>
        </p:blipFill>
        <p:spPr>
          <a:xfrm rot="16200000">
            <a:off x="4648236" y="2236639"/>
            <a:ext cx="3744416" cy="3752872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7855C1-E97B-4E5B-B156-33B34DB86B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616" y="620688"/>
            <a:ext cx="7776864" cy="144016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Голос ласковый и нежный</a:t>
            </a:r>
            <a:b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Вьется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птицей надо мной.</a:t>
            </a:r>
            <a:b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Как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легко и безмятежно </a:t>
            </a:r>
            <a:b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</a:br>
            <a:r>
              <a:rPr lang="ru-RU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                                                 Рядом </a:t>
            </a:r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с мамочкой родной!</a:t>
            </a:r>
          </a:p>
        </p:txBody>
      </p:sp>
      <p:sp>
        <p:nvSpPr>
          <p:cNvPr id="14" name="Текст 13">
            <a:extLst>
              <a:ext uri="{FF2B5EF4-FFF2-40B4-BE49-F238E27FC236}">
                <a16:creationId xmlns:a16="http://schemas.microsoft.com/office/drawing/2014/main" id="{2D1BD70A-C507-480B-92E6-ABAD72B9F3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115616" y="2060848"/>
            <a:ext cx="3312368" cy="4032448"/>
          </a:xfrm>
        </p:spPr>
        <p:txBody>
          <a:bodyPr>
            <a:noAutofit/>
          </a:bodyPr>
          <a:lstStyle/>
          <a:p>
            <a:r>
              <a:rPr lang="ru-RU" sz="2400" b="1" i="1" dirty="0"/>
              <a:t>Мама за последние 20 лет, ездила на море 62 раза. 20% из этого числа она ездила на машине, 30% на поезде, а остальные разы  летала на самолете. Сколько раз мама летала на море на самолете?</a:t>
            </a:r>
          </a:p>
        </p:txBody>
      </p:sp>
    </p:spTree>
    <p:extLst>
      <p:ext uri="{BB962C8B-B14F-4D97-AF65-F5344CB8AC3E}">
        <p14:creationId xmlns:p14="http://schemas.microsoft.com/office/powerpoint/2010/main" val="659060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3569"/>
            <a:ext cx="7732340" cy="1584175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Мамины </a:t>
            </a: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руки пахнут цветами,</a:t>
            </a:r>
            <a:b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Ландыша </a:t>
            </a: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хрупкий у них аромат,</a:t>
            </a:r>
            <a:b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Мама </a:t>
            </a: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весь мир обнимает руками,</a:t>
            </a:r>
            <a:b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             Нежность </a:t>
            </a: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и ласку хранит ее </a:t>
            </a:r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взгляд.</a:t>
            </a:r>
            <a:endParaRPr lang="ru-RU" sz="28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6" name="Picture 2" descr="C:\Users\Света\Desktop\Hhe7gvGvXAE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5148064" y="2036115"/>
            <a:ext cx="3385800" cy="4232250"/>
          </a:xfrm>
          <a:prstGeom prst="rect">
            <a:avLst/>
          </a:prstGeom>
          <a:noFill/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123729" y="2132856"/>
            <a:ext cx="3024335" cy="3808140"/>
          </a:xfrm>
        </p:spPr>
        <p:txBody>
          <a:bodyPr>
            <a:normAutofit/>
          </a:bodyPr>
          <a:lstStyle/>
          <a:p>
            <a:r>
              <a:rPr lang="ru-RU" sz="2400" b="1" i="1" dirty="0" smtClean="0"/>
              <a:t>Мама в выходной день выполняет  работу по дому</a:t>
            </a:r>
            <a:r>
              <a:rPr lang="en-US" sz="2400" b="1" i="1" dirty="0" smtClean="0"/>
              <a:t>:</a:t>
            </a:r>
            <a:r>
              <a:rPr lang="ru-RU" sz="2400" b="1" i="1" dirty="0" smtClean="0"/>
              <a:t> готовит еду 3 часа, убирается  2 часа и гладит бельё 1 час. Сколько процентов составляет работа по дому мамы в сутках?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1452575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443073" y="692696"/>
            <a:ext cx="7560840" cy="143510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Пожелаю радости и счастья,</a:t>
            </a:r>
            <a:b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Мира </a:t>
            </a: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и удачи на твой век,</a:t>
            </a:r>
            <a:b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Чтобы </a:t>
            </a: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сердце не рвалось на части,</a:t>
            </a:r>
            <a:b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          Милый </a:t>
            </a: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мой, родной мой, человек</a:t>
            </a:r>
            <a:r>
              <a:rPr lang="ru-RU" sz="2800" dirty="0">
                <a:solidFill>
                  <a:schemeClr val="accent3">
                    <a:lumMod val="50000"/>
                  </a:schemeClr>
                </a:solidFill>
                <a:latin typeface="Monotype Corsiva" panose="03010101010201010101" pitchFamily="66" charset="0"/>
              </a:rPr>
              <a:t>!</a:t>
            </a:r>
          </a:p>
        </p:txBody>
      </p:sp>
      <p:pic>
        <p:nvPicPr>
          <p:cNvPr id="11" name="Объект 10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311409"/>
            <a:ext cx="2923442" cy="3897924"/>
          </a:xfr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" name="Текст 5"/>
              <p:cNvSpPr>
                <a:spLocks noGrp="1"/>
              </p:cNvSpPr>
              <p:nvPr>
                <p:ph type="body" sz="half" idx="2"/>
              </p:nvPr>
            </p:nvSpPr>
            <p:spPr>
              <a:xfrm>
                <a:off x="1619672" y="2311409"/>
                <a:ext cx="3888432" cy="4320480"/>
              </a:xfrm>
            </p:spPr>
            <p:txBody>
              <a:bodyPr>
                <a:noAutofit/>
              </a:bodyPr>
              <a:lstStyle/>
              <a:p>
                <a:r>
                  <a:rPr lang="ru-RU" sz="2400" b="1" i="1" dirty="0"/>
                  <a:t>Моя мама-учитель. Своё время она распределяет следующим образом: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ru-RU" sz="2400" b="1" i="1">
                            <a:latin typeface="Cambria Math" panose="02040503050406030204" pitchFamily="18" charset="0"/>
                          </a:rPr>
                          <m:t>𝟒</m:t>
                        </m:r>
                      </m:den>
                    </m:f>
                  </m:oMath>
                </a14:m>
                <a:r>
                  <a:rPr lang="ru-RU" sz="2400" b="1" i="1" dirty="0"/>
                  <a:t> часть суток работает,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400" b="1" i="1" dirty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400" b="1" i="1" dirty="0">
                            <a:latin typeface="Cambria Math" panose="02040503050406030204" pitchFamily="18" charset="0"/>
                          </a:rPr>
                          <m:t>𝟏</m:t>
                        </m:r>
                      </m:num>
                      <m:den>
                        <m:r>
                          <a:rPr lang="ru-RU" sz="2400" b="1" i="1" dirty="0">
                            <a:latin typeface="Cambria Math" panose="02040503050406030204" pitchFamily="18" charset="0"/>
                          </a:rPr>
                          <m:t>𝟗</m:t>
                        </m:r>
                      </m:den>
                    </m:f>
                    <m:r>
                      <a:rPr lang="ru-RU" sz="2400" b="1" i="1" dirty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ru-RU" sz="2400" b="1" i="1" dirty="0"/>
                  <a:t>часть оставшегося времени готовится к урокам и проверяет тетради, 8 часов тратит на сон. Сколько времени мама посвящает семье? </a:t>
                </a:r>
              </a:p>
              <a:p>
                <a:r>
                  <a:rPr lang="ru-RU" sz="2400" dirty="0"/>
                  <a:t>                             </a:t>
                </a:r>
                <a:r>
                  <a:rPr lang="ru-RU" sz="1800" dirty="0"/>
                  <a:t>                                         </a:t>
                </a:r>
              </a:p>
            </p:txBody>
          </p:sp>
        </mc:Choice>
        <mc:Fallback xmlns="">
          <p:sp>
            <p:nvSpPr>
              <p:cNvPr id="6" name="Текст 5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sz="half" idx="2"/>
              </p:nvPr>
            </p:nvSpPr>
            <p:spPr>
              <a:xfrm>
                <a:off x="1619672" y="2311409"/>
                <a:ext cx="3888432" cy="4320480"/>
              </a:xfrm>
              <a:blipFill>
                <a:blip r:embed="rId3"/>
                <a:stretch>
                  <a:fillRect l="-2508" t="-1975" r="-3448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718714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https://sun9-64.userapi.com/c206828/v206828875/109340/HqzlSAI1RN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994" y="1340768"/>
            <a:ext cx="7176469" cy="4248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1983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01987" y="908720"/>
            <a:ext cx="6192688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Мамой все гордятся дети!</a:t>
            </a:r>
            <a:endParaRPr lang="ru-RU" sz="40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Содержимое 4" descr="FJEN59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202187" y="2204864"/>
            <a:ext cx="4392488" cy="329779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87624" y="1844824"/>
            <a:ext cx="2915856" cy="3811588"/>
          </a:xfrm>
        </p:spPr>
        <p:txBody>
          <a:bodyPr>
            <a:normAutofit fontScale="92500" lnSpcReduction="20000"/>
          </a:bodyPr>
          <a:lstStyle/>
          <a:p>
            <a:endParaRPr lang="ru-RU" sz="2000" b="1" dirty="0" smtClean="0"/>
          </a:p>
          <a:p>
            <a:r>
              <a:rPr lang="ru-RU" sz="3000" b="1" i="1" dirty="0" smtClean="0"/>
              <a:t>У мамы общий стаж работы 15 лет. Из них 6 лет она работала методистом. Сколько процентов составляют годы работы методистом?</a:t>
            </a:r>
          </a:p>
        </p:txBody>
      </p:sp>
    </p:spTree>
    <p:extLst>
      <p:ext uri="{BB962C8B-B14F-4D97-AF65-F5344CB8AC3E}">
        <p14:creationId xmlns:p14="http://schemas.microsoft.com/office/powerpoint/2010/main" val="1082961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37535"/>
            <a:ext cx="6048671" cy="955576"/>
          </a:xfrm>
        </p:spPr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Мамочка-мамуля,</a:t>
            </a:r>
            <a:b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Как тебя люблю я!</a:t>
            </a:r>
            <a:endParaRPr lang="ru-RU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Содержимое 4" descr="ИРА и КОЗ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20072" y="1484784"/>
            <a:ext cx="3335891" cy="474437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483768" y="1772816"/>
            <a:ext cx="2592288" cy="4032448"/>
          </a:xfrm>
        </p:spPr>
        <p:txBody>
          <a:bodyPr>
            <a:noAutofit/>
          </a:bodyPr>
          <a:lstStyle/>
          <a:p>
            <a:r>
              <a:rPr lang="ru-RU" sz="2400" b="1" i="1" dirty="0" smtClean="0"/>
              <a:t>Мама кормила собак</a:t>
            </a:r>
            <a:r>
              <a:rPr lang="en-US" sz="2400" b="1" i="1" dirty="0" smtClean="0"/>
              <a:t>.</a:t>
            </a:r>
            <a:r>
              <a:rPr lang="ru-RU" sz="2400" b="1" i="1" dirty="0" smtClean="0"/>
              <a:t> Шпицу она дала 15 граммов, Той терьеру на 10 граммов больше, а мопсу 35. Сколько процентов она отдала собакам если всего корма было 2 кг</a:t>
            </a:r>
            <a:r>
              <a:rPr lang="en-US" sz="2400" b="1" i="1" dirty="0" smtClean="0"/>
              <a:t>?</a:t>
            </a:r>
            <a:endParaRPr lang="ru-RU" sz="2400" b="1" i="1" dirty="0"/>
          </a:p>
        </p:txBody>
      </p:sp>
    </p:spTree>
    <p:extLst>
      <p:ext uri="{BB962C8B-B14F-4D97-AF65-F5344CB8AC3E}">
        <p14:creationId xmlns:p14="http://schemas.microsoft.com/office/powerpoint/2010/main" val="2908822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>
            <a:extLst>
              <a:ext uri="{FF2B5EF4-FFF2-40B4-BE49-F238E27FC236}">
                <a16:creationId xmlns:a16="http://schemas.microsoft.com/office/drawing/2014/main" id="{697297A0-D389-B14B-AD07-4B7D94CECAB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339752" y="1916832"/>
            <a:ext cx="2664296" cy="4536504"/>
          </a:xfrm>
        </p:spPr>
        <p:txBody>
          <a:bodyPr>
            <a:noAutofit/>
          </a:bodyPr>
          <a:lstStyle/>
          <a:p>
            <a:r>
              <a:rPr lang="ru-RU" sz="2400" b="1" i="1" dirty="0"/>
              <a:t>1% процент книги, которую читала мама, составляет 4 страницы. Сколько страниц осталось прочитать маме, если она уже прочитала 30%?</a:t>
            </a:r>
          </a:p>
          <a:p>
            <a:r>
              <a:rPr lang="ru-RU" sz="3600" dirty="0"/>
              <a:t/>
            </a:r>
            <a:br>
              <a:rPr lang="ru-RU" sz="3600" dirty="0"/>
            </a:br>
            <a:endParaRPr lang="ru-RU" sz="3600" dirty="0"/>
          </a:p>
        </p:txBody>
      </p:sp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1" y="1809400"/>
            <a:ext cx="3266927" cy="4355903"/>
          </a:xfrm>
        </p:spPr>
      </p:pic>
      <p:sp>
        <p:nvSpPr>
          <p:cNvPr id="2" name="Прямоугольник 1"/>
          <p:cNvSpPr/>
          <p:nvPr/>
        </p:nvSpPr>
        <p:spPr>
          <a:xfrm>
            <a:off x="1259632" y="404664"/>
            <a:ext cx="741682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2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Приятно сделать ошибку в диктанте, </a:t>
            </a:r>
            <a:br>
              <a:rPr lang="ru-RU" altLang="ru-RU" sz="32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</a:br>
            <a:r>
              <a:rPr lang="ru-RU" altLang="ru-RU" sz="3200" b="1" dirty="0">
                <a:solidFill>
                  <a:srgbClr val="FF0000"/>
                </a:solidFill>
                <a:latin typeface="Monotype Corsiva" panose="03010101010201010101" pitchFamily="66" charset="0"/>
                <a:ea typeface="+mj-ea"/>
                <a:cs typeface="Arial" panose="020B0604020202020204" pitchFamily="34" charset="0"/>
              </a:rPr>
              <a:t>написав слово Мама с большой буквы.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6279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457200"/>
            <a:ext cx="6264696" cy="811560"/>
          </a:xfrm>
        </p:spPr>
        <p:txBody>
          <a:bodyPr>
            <a:normAutofit/>
          </a:bodyPr>
          <a:lstStyle/>
          <a:p>
            <a:r>
              <a:rPr lang="ru-RU" sz="4000" b="1" u="sng" dirty="0">
                <a:solidFill>
                  <a:srgbClr val="FF0000"/>
                </a:solidFill>
                <a:latin typeface="Monotype Corsiva" panose="03010101010201010101" pitchFamily="66" charset="0"/>
              </a:rPr>
              <a:t>Любящая мать - душа семьи</a:t>
            </a:r>
            <a:endParaRPr lang="ru-RU" sz="40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1412776"/>
            <a:ext cx="2952328" cy="4815148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39752" y="1864488"/>
            <a:ext cx="2880320" cy="4464496"/>
          </a:xfrm>
        </p:spPr>
        <p:txBody>
          <a:bodyPr>
            <a:noAutofit/>
          </a:bodyPr>
          <a:lstStyle/>
          <a:p>
            <a:pPr lvl="0">
              <a:buSzPct val="45000"/>
            </a:pPr>
            <a:r>
              <a:rPr lang="ru-RU" sz="2400" b="1" i="1" dirty="0"/>
              <a:t>Мама заготовила 100 банок компота. 20% этого </a:t>
            </a:r>
            <a:r>
              <a:rPr lang="ru-RU" sz="2400" b="1" i="1" dirty="0" smtClean="0"/>
              <a:t>количества </a:t>
            </a:r>
            <a:r>
              <a:rPr lang="ru-RU" sz="2400" b="1" i="1" dirty="0"/>
              <a:t>составляют банки с вишней, 15% - компот с яблокам, а остальные банки со смородиной. Сколько ба-нок заготовила мама с чёрной смородиной?</a:t>
            </a:r>
          </a:p>
        </p:txBody>
      </p:sp>
    </p:spTree>
    <p:extLst>
      <p:ext uri="{BB962C8B-B14F-4D97-AF65-F5344CB8AC3E}">
        <p14:creationId xmlns:p14="http://schemas.microsoft.com/office/powerpoint/2010/main" val="1417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7" name="Заголовок 1048646"/>
          <p:cNvSpPr>
            <a:spLocks noGrp="1"/>
          </p:cNvSpPr>
          <p:nvPr>
            <p:ph type="title"/>
          </p:nvPr>
        </p:nvSpPr>
        <p:spPr>
          <a:xfrm>
            <a:off x="1465336" y="476672"/>
            <a:ext cx="7365455" cy="1111091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Ты нужна, как воздух, ты необходима, как солнце</a:t>
            </a:r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!</a:t>
            </a:r>
            <a:b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28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</a:t>
            </a:r>
            <a:r>
              <a:rPr lang="ru-RU" sz="28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Будь здоровой, радостной и просто рядом!</a:t>
            </a:r>
          </a:p>
        </p:txBody>
      </p:sp>
      <p:pic>
        <p:nvPicPr>
          <p:cNvPr id="2097152" name="Рисунок 2097151"/>
          <p:cNvPicPr>
            <a:picLocks noGrp="1"/>
          </p:cNvPicPr>
          <p:nvPr>
            <p:ph type="pic" idx="1"/>
          </p:nvPr>
        </p:nvPicPr>
        <p:blipFill>
          <a:blip r:embed="rId3"/>
          <a:srcRect t="10520" b="10520"/>
          <a:stretch>
            <a:fillRect/>
          </a:stretch>
        </p:blipFill>
        <p:spPr>
          <a:xfrm>
            <a:off x="5220072" y="1916832"/>
            <a:ext cx="3333006" cy="4225553"/>
          </a:xfrm>
        </p:spPr>
      </p:pic>
      <p:sp>
        <p:nvSpPr>
          <p:cNvPr id="1048649" name="Текст 1048648"/>
          <p:cNvSpPr>
            <a:spLocks noGrp="1"/>
          </p:cNvSpPr>
          <p:nvPr>
            <p:ph type="body" sz="half" idx="2"/>
          </p:nvPr>
        </p:nvSpPr>
        <p:spPr>
          <a:xfrm>
            <a:off x="1907704" y="1723628"/>
            <a:ext cx="3240360" cy="4611960"/>
          </a:xfrm>
        </p:spPr>
        <p:txBody>
          <a:bodyPr>
            <a:noAutofit/>
          </a:bodyPr>
          <a:lstStyle/>
          <a:p>
            <a:r>
              <a:rPr lang="ru-RU" altLang="en-US" sz="2400" b="1" i="1" dirty="0"/>
              <a:t>Мама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тратит</a:t>
            </a:r>
            <a:r>
              <a:rPr lang="en-US" altLang="en-US" sz="2400" b="1" i="1" dirty="0"/>
              <a:t> 80% </a:t>
            </a:r>
            <a:r>
              <a:rPr lang="ru-RU" altLang="en-US" sz="2400" b="1" i="1" dirty="0"/>
              <a:t>семейного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бюджета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на</a:t>
            </a:r>
            <a:r>
              <a:rPr lang="en-US" altLang="en-US" sz="2400" b="1" i="1" dirty="0"/>
              <a:t>  </a:t>
            </a:r>
            <a:r>
              <a:rPr lang="ru-RU" altLang="en-US" sz="2400" b="1" i="1" dirty="0"/>
              <a:t>продукты</a:t>
            </a:r>
            <a:r>
              <a:rPr lang="en-US" altLang="en-US" sz="2400" b="1" i="1" dirty="0"/>
              <a:t>, 10% </a:t>
            </a:r>
            <a:r>
              <a:rPr lang="ru-RU" altLang="en-US" sz="2400" b="1" i="1" dirty="0"/>
              <a:t>на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покупку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одежды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и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обуви</a:t>
            </a:r>
            <a:r>
              <a:rPr lang="en-US" altLang="en-US" sz="2400" b="1" i="1" dirty="0"/>
              <a:t>, 2% </a:t>
            </a:r>
            <a:r>
              <a:rPr lang="ru-RU" altLang="en-US" sz="2400" b="1" i="1" dirty="0"/>
              <a:t>на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покупку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хозяйственных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средств</a:t>
            </a:r>
            <a:r>
              <a:rPr lang="en-US" altLang="en-US" sz="2400" b="1" i="1" dirty="0"/>
              <a:t>, </a:t>
            </a:r>
            <a:r>
              <a:rPr lang="ru-RU" altLang="en-US" sz="2400" b="1" i="1" dirty="0"/>
              <a:t>что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составляет</a:t>
            </a:r>
            <a:r>
              <a:rPr lang="en-US" altLang="en-US" sz="2400" b="1" i="1" dirty="0"/>
              <a:t> 640 </a:t>
            </a:r>
            <a:r>
              <a:rPr lang="ru-RU" altLang="en-US" sz="2400" b="1" i="1" dirty="0"/>
              <a:t>рублей</a:t>
            </a:r>
            <a:r>
              <a:rPr lang="en-US" altLang="en-US" sz="2400" b="1" i="1" dirty="0"/>
              <a:t>. </a:t>
            </a:r>
            <a:r>
              <a:rPr lang="ru-RU" altLang="en-US" sz="2400" b="1" i="1" dirty="0"/>
              <a:t>А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остальные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деньги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мама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кладет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в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банк</a:t>
            </a:r>
            <a:r>
              <a:rPr lang="en-US" altLang="en-US" sz="2400" b="1" i="1" dirty="0"/>
              <a:t>. </a:t>
            </a:r>
            <a:r>
              <a:rPr lang="ru-RU" altLang="en-US" sz="2400" b="1" i="1" dirty="0"/>
              <a:t>Какова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сумма</a:t>
            </a:r>
            <a:r>
              <a:rPr lang="en-US" altLang="en-US" sz="2400" b="1" i="1" dirty="0"/>
              <a:t>, </a:t>
            </a:r>
            <a:r>
              <a:rPr lang="ru-RU" altLang="en-US" sz="2400" b="1" i="1" dirty="0"/>
              <a:t>которую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мама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кладет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в</a:t>
            </a:r>
            <a:r>
              <a:rPr lang="en-US" altLang="en-US" sz="2400" b="1" i="1" dirty="0"/>
              <a:t> </a:t>
            </a:r>
            <a:r>
              <a:rPr lang="ru-RU" altLang="en-US" sz="2400" b="1" i="1" dirty="0"/>
              <a:t>банк</a:t>
            </a:r>
            <a:r>
              <a:rPr lang="en-US" altLang="en-US" sz="2400" b="1" i="1" dirty="0"/>
              <a:t>? </a:t>
            </a:r>
            <a:endParaRPr lang="ru-RU" sz="2400" b="1" i="1" dirty="0"/>
          </a:p>
          <a:p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492863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/>
            </a:r>
            <a:b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endParaRPr lang="ru-RU" sz="36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2244" y="1700808"/>
            <a:ext cx="3668188" cy="453650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9712" y="2057400"/>
            <a:ext cx="2448271" cy="3811588"/>
          </a:xfrm>
        </p:spPr>
        <p:txBody>
          <a:bodyPr>
            <a:noAutofit/>
          </a:bodyPr>
          <a:lstStyle/>
          <a:p>
            <a:r>
              <a:rPr lang="ru-RU" sz="2400" b="1" i="1" dirty="0" smtClean="0"/>
              <a:t>За </a:t>
            </a:r>
            <a:r>
              <a:rPr lang="ru-RU" sz="2400" b="1" i="1" dirty="0"/>
              <a:t>два года Мама продала 125 </a:t>
            </a:r>
            <a:r>
              <a:rPr lang="ru-RU" sz="2400" b="1" i="1" dirty="0" err="1"/>
              <a:t>квартир.За</a:t>
            </a:r>
            <a:r>
              <a:rPr lang="ru-RU" sz="2400" b="1" i="1" dirty="0"/>
              <a:t> первый год Мама продала 40% квартир.</a:t>
            </a:r>
            <a:br>
              <a:rPr lang="ru-RU" sz="2400" b="1" i="1" dirty="0"/>
            </a:br>
            <a:r>
              <a:rPr lang="ru-RU" sz="2400" b="1" i="1" dirty="0"/>
              <a:t>Сколько квартир продала Мама за второй год?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835696" y="457200"/>
            <a:ext cx="676875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Солнце, как и мама,</a:t>
            </a:r>
            <a:b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                  Лишь </a:t>
            </a:r>
            <a:r>
              <a:rPr lang="ru-RU" sz="36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одно бывает</a:t>
            </a:r>
            <a:r>
              <a:rPr lang="ru-RU" sz="36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967543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6617" y="680938"/>
            <a:ext cx="3960441" cy="2129123"/>
          </a:xfrm>
        </p:spPr>
        <p:txBody>
          <a:bodyPr>
            <a:normAutofit fontScale="90000"/>
          </a:bodyPr>
          <a:lstStyle/>
          <a:p>
            <a: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Ты – рядом, и все прекрасно:</a:t>
            </a:r>
            <a:b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И дождь, и холодный ветер.</a:t>
            </a:r>
            <a:b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Спасибо тебе, моя мама,</a:t>
            </a:r>
            <a:b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ru-RU" sz="2800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>За то, что ты есть на свете!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/>
            </a:r>
            <a:b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  <a:t/>
            </a:r>
            <a:b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ea typeface="Calibri" panose="020F0502020204030204" pitchFamily="34" charset="0"/>
              </a:rPr>
            </a:br>
            <a:endParaRPr lang="ru-RU" b="1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692697"/>
            <a:ext cx="3035200" cy="54006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42722" y="1916832"/>
            <a:ext cx="3024336" cy="4035897"/>
          </a:xfrm>
        </p:spPr>
        <p:txBody>
          <a:bodyPr>
            <a:normAutofit/>
          </a:bodyPr>
          <a:lstStyle/>
          <a:p>
            <a:pPr algn="r"/>
            <a:endParaRPr lang="ru-RU" sz="2400" dirty="0" smtClean="0"/>
          </a:p>
          <a:p>
            <a:pPr algn="r"/>
            <a:endParaRPr lang="ru-RU" sz="2400" dirty="0"/>
          </a:p>
          <a:p>
            <a:r>
              <a:rPr lang="ru-RU" sz="2400" b="1" dirty="0" smtClean="0"/>
              <a:t>За </a:t>
            </a:r>
            <a:r>
              <a:rPr lang="ru-RU" sz="2400" b="1" dirty="0"/>
              <a:t>день мама приняла 48 больных, что составляет 120% количества больных, которые она должна принять по плану. Сколько больных мама должна принять по плану?</a:t>
            </a:r>
          </a:p>
        </p:txBody>
      </p:sp>
    </p:spTree>
    <p:extLst>
      <p:ext uri="{BB962C8B-B14F-4D97-AF65-F5344CB8AC3E}">
        <p14:creationId xmlns:p14="http://schemas.microsoft.com/office/powerpoint/2010/main" val="273741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547663" y="1412776"/>
            <a:ext cx="3528393" cy="4968552"/>
          </a:xfrm>
        </p:spPr>
        <p:txBody>
          <a:bodyPr>
            <a:noAutofit/>
          </a:bodyPr>
          <a:lstStyle/>
          <a:p>
            <a:r>
              <a:rPr lang="ru-RU" sz="2400" b="1" i="1" dirty="0"/>
              <a:t>Мама купила на праздник 11 пирожных, 2 торта и 36 конфет заплатив за все 645 рублей. Сколько процентов составляли конфеты от всей покупки, если 11 пирожных стоят 165 рублей, торты на 235 рублей больше, чем за пирожные, а конфеты в 5 раз меньше, чем за торты.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268760"/>
            <a:ext cx="3440642" cy="4970981"/>
          </a:xfrm>
        </p:spPr>
      </p:pic>
      <p:sp>
        <p:nvSpPr>
          <p:cNvPr id="3" name="Прямоугольник 2"/>
          <p:cNvSpPr/>
          <p:nvPr/>
        </p:nvSpPr>
        <p:spPr>
          <a:xfrm>
            <a:off x="1259632" y="519063"/>
            <a:ext cx="7056784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Мир был бы лучше, если бы все вели себя так, как будто на нас смотрит мама</a:t>
            </a:r>
            <a:r>
              <a:rPr lang="ru-RU" sz="24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.</a:t>
            </a:r>
            <a:endParaRPr lang="ru-RU" sz="24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0866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4522" y="1052736"/>
            <a:ext cx="7057917" cy="5140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64815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835696" y="0"/>
            <a:ext cx="6984776" cy="1428736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У мамы День Рождения, спешу я с поздравлением!</a:t>
            </a:r>
            <a:endParaRPr lang="ru-RU" sz="32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sz="half" idx="2"/>
          </p:nvPr>
        </p:nvSpPr>
        <p:spPr>
          <a:xfrm>
            <a:off x="1835696" y="1681854"/>
            <a:ext cx="2738584" cy="4357718"/>
          </a:xfrm>
        </p:spPr>
        <p:txBody>
          <a:bodyPr>
            <a:normAutofit/>
          </a:bodyPr>
          <a:lstStyle/>
          <a:p>
            <a:r>
              <a:rPr lang="ru-RU" sz="2400" b="1" i="1" dirty="0" smtClean="0"/>
              <a:t>Все члены  нашей семьи подарили маме на День Рождения много цветов, всего 80 штук,  из которых я подарил 20 штук.  Выразите оставшиеся подаренные розы в процентах.</a:t>
            </a:r>
            <a:endParaRPr lang="ru-RU" sz="2400" b="1" i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4048" y="1340768"/>
            <a:ext cx="3495992" cy="48639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936256768"/>
      </p:ext>
    </p:extLst>
  </p:cSld>
  <p:clrMapOvr>
    <a:masterClrMapping/>
  </p:clrMapOvr>
  <p:transition>
    <p:dissolv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Связной\Pictures\лето 2014\DSC0205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4549" y="693906"/>
            <a:ext cx="2060052" cy="19231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31640" y="721588"/>
            <a:ext cx="3008313" cy="5651108"/>
          </a:xfrm>
        </p:spPr>
        <p:txBody>
          <a:bodyPr>
            <a:normAutofit fontScale="85000" lnSpcReduction="10000"/>
          </a:bodyPr>
          <a:lstStyle/>
          <a:p>
            <a:r>
              <a:rPr lang="ru-RU" sz="28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МАМИН РОЗАРИЙ</a:t>
            </a:r>
          </a:p>
          <a:p>
            <a:r>
              <a:rPr lang="ru-RU" sz="2600" b="1" i="1" dirty="0" smtClean="0"/>
              <a:t>У моей мамы Розарий размером 5 м. на 5 м.</a:t>
            </a:r>
          </a:p>
          <a:p>
            <a:r>
              <a:rPr lang="ru-RU" sz="2600" b="1" i="1" dirty="0" smtClean="0"/>
              <a:t>Кусты роз занимают 80 % от всей площади розария, остальную площадь занимают тюльпаны.</a:t>
            </a:r>
          </a:p>
          <a:p>
            <a:r>
              <a:rPr lang="ru-RU" sz="2600" b="1" i="1" dirty="0" smtClean="0"/>
              <a:t>Необходимо найти  сколько в квадратных метрах по площади  занимают розы и сколько тюльпаны.</a:t>
            </a:r>
          </a:p>
          <a:p>
            <a:r>
              <a:rPr lang="ru-RU" sz="2600" b="1" i="1" dirty="0" smtClean="0"/>
              <a:t>И небольшой бонус .  Моя мама вырастила абрикосы. Каждый размером с персик!</a:t>
            </a:r>
          </a:p>
          <a:p>
            <a:endParaRPr lang="ru-RU" sz="2600" b="1" dirty="0"/>
          </a:p>
        </p:txBody>
      </p:sp>
      <p:pic>
        <p:nvPicPr>
          <p:cNvPr id="6" name="Объект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3574" y="3384983"/>
            <a:ext cx="2420004" cy="2010012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16832"/>
            <a:ext cx="2420004" cy="1923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3578" y="4389989"/>
            <a:ext cx="1917266" cy="1726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93498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757</TotalTime>
  <Words>980</Words>
  <Application>Microsoft Office PowerPoint</Application>
  <PresentationFormat>Экран (4:3)</PresentationFormat>
  <Paragraphs>64</Paragraphs>
  <Slides>24</Slides>
  <Notes>3</Notes>
  <HiddenSlides>1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30" baseType="lpstr">
      <vt:lpstr>Arial</vt:lpstr>
      <vt:lpstr>Calibri</vt:lpstr>
      <vt:lpstr>Calibri Light</vt:lpstr>
      <vt:lpstr>Cambria Math</vt:lpstr>
      <vt:lpstr>Monotype Corsiva</vt:lpstr>
      <vt:lpstr>1_Тема Office</vt:lpstr>
      <vt:lpstr>100 % ЛЮБВИ К  МАМАМ</vt:lpstr>
      <vt:lpstr>Сердце матери-это вселенная!</vt:lpstr>
      <vt:lpstr>Есть женщина на свете лучше всех, Мой добрый ангел, лучшая отрада. Я обожаю мамы непритворный смех, Наш разговор открытый - для меня награда.</vt:lpstr>
      <vt:lpstr>Презентация PowerPoint</vt:lpstr>
      <vt:lpstr>Презентация PowerPoint</vt:lpstr>
      <vt:lpstr>Презентация PowerPoint</vt:lpstr>
      <vt:lpstr>Презентация PowerPoint</vt:lpstr>
      <vt:lpstr>Много мам на белом свете, всей душой их любят дети</vt:lpstr>
      <vt:lpstr>Презентация PowerPoint</vt:lpstr>
      <vt:lpstr>Голос ласковый и нежный                 Вьется птицей надо мной.                             Как легко и безмятежно                                                    Рядом с мамочкой родной!</vt:lpstr>
      <vt:lpstr>Мамины руки пахнут цветами,          Ландыша хрупкий у них аромат,                    Мама весь мир обнимает руками,                                   Нежность и ласку хранит ее взгляд.</vt:lpstr>
      <vt:lpstr>Пожелаю радости и счастья,          Мира и удачи на твой век,                      Чтобы сердце не рвалось на части,                                Милый мой, родной мой, человек!</vt:lpstr>
      <vt:lpstr>Презентация PowerPoint</vt:lpstr>
      <vt:lpstr>Мамой все гордятся дети!</vt:lpstr>
      <vt:lpstr>Мамочка-мамуля,                  Как тебя люблю я!</vt:lpstr>
      <vt:lpstr>Презентация PowerPoint</vt:lpstr>
      <vt:lpstr>Любящая мать - душа семьи</vt:lpstr>
      <vt:lpstr>Ты нужна, как воздух, ты необходима, как солнце!  Будь здоровой, радостной и просто рядом!</vt:lpstr>
      <vt:lpstr>     </vt:lpstr>
      <vt:lpstr>Ты – рядом, и все прекрасно: И дождь, и холодный ветер. Спасибо тебе, моя мама, За то, что ты есть на свете!  </vt:lpstr>
      <vt:lpstr>Презентация PowerPoint</vt:lpstr>
      <vt:lpstr>Презентация PowerPoint</vt:lpstr>
      <vt:lpstr>У мамы День Рождения, спешу я с поздравлением!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Мамина выпечка</dc:title>
  <dc:creator>Оспенников В.В.</dc:creator>
  <cp:lastModifiedBy>Николай Старостин</cp:lastModifiedBy>
  <cp:revision>49</cp:revision>
  <dcterms:created xsi:type="dcterms:W3CDTF">2020-04-28T09:57:19Z</dcterms:created>
  <dcterms:modified xsi:type="dcterms:W3CDTF">2020-09-06T07:50:50Z</dcterms:modified>
</cp:coreProperties>
</file>