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1" r:id="rId1"/>
  </p:sldMasterIdLst>
  <p:notesMasterIdLst>
    <p:notesMasterId r:id="rId13"/>
  </p:notesMasterIdLst>
  <p:sldIdLst>
    <p:sldId id="256" r:id="rId2"/>
    <p:sldId id="267" r:id="rId3"/>
    <p:sldId id="257" r:id="rId4"/>
    <p:sldId id="268" r:id="rId5"/>
    <p:sldId id="269" r:id="rId6"/>
    <p:sldId id="271" r:id="rId7"/>
    <p:sldId id="272" r:id="rId8"/>
    <p:sldId id="275" r:id="rId9"/>
    <p:sldId id="276" r:id="rId10"/>
    <p:sldId id="273" r:id="rId11"/>
    <p:sldId id="274" r:id="rId12"/>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0066"/>
    <a:srgbClr val="66FF3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1464"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5B655D-DD8D-4220-95DF-99101C9B2B8F}" type="datetimeFigureOut">
              <a:rPr lang="ru-RU" smtClean="0"/>
              <a:pPr/>
              <a:t>17.08.2020</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F127F94-00DB-423D-82D8-E948271E9B69}" type="slidenum">
              <a:rPr lang="ru-RU" smtClean="0"/>
              <a:pPr/>
              <a:t>‹#›</a:t>
            </a:fld>
            <a:endParaRPr lang="ru-RU"/>
          </a:p>
        </p:txBody>
      </p:sp>
    </p:spTree>
    <p:extLst>
      <p:ext uri="{BB962C8B-B14F-4D97-AF65-F5344CB8AC3E}">
        <p14:creationId xmlns:p14="http://schemas.microsoft.com/office/powerpoint/2010/main" xmlns="" val="3883617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0F127F94-00DB-423D-82D8-E948271E9B69}" type="slidenum">
              <a:rPr lang="ru-RU" smtClean="0"/>
              <a:pPr/>
              <a:t>3</a:t>
            </a:fld>
            <a:endParaRPr lang="ru-RU"/>
          </a:p>
        </p:txBody>
      </p:sp>
    </p:spTree>
    <p:extLst>
      <p:ext uri="{BB962C8B-B14F-4D97-AF65-F5344CB8AC3E}">
        <p14:creationId xmlns:p14="http://schemas.microsoft.com/office/powerpoint/2010/main" xmlns="" val="109612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0F127F94-00DB-423D-82D8-E948271E9B69}" type="slidenum">
              <a:rPr lang="ru-RU" smtClean="0"/>
              <a:pPr/>
              <a:t>9</a:t>
            </a:fld>
            <a:endParaRPr lang="ru-RU"/>
          </a:p>
        </p:txBody>
      </p:sp>
    </p:spTree>
    <p:extLst>
      <p:ext uri="{BB962C8B-B14F-4D97-AF65-F5344CB8AC3E}">
        <p14:creationId xmlns:p14="http://schemas.microsoft.com/office/powerpoint/2010/main" xmlns="" val="34998860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0F127F94-00DB-423D-82D8-E948271E9B69}" type="slidenum">
              <a:rPr lang="ru-RU" smtClean="0"/>
              <a:pPr/>
              <a:t>10</a:t>
            </a:fld>
            <a:endParaRPr lang="ru-RU"/>
          </a:p>
        </p:txBody>
      </p:sp>
    </p:spTree>
    <p:extLst>
      <p:ext uri="{BB962C8B-B14F-4D97-AF65-F5344CB8AC3E}">
        <p14:creationId xmlns:p14="http://schemas.microsoft.com/office/powerpoint/2010/main" xmlns="" val="33042428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4995862"/>
            <a:ext cx="9144000" cy="1862138"/>
          </a:xfrm>
          <a:prstGeom prst="rect">
            <a:avLst/>
          </a:prstGeom>
        </p:spPr>
      </p:pic>
      <p:sp>
        <p:nvSpPr>
          <p:cNvPr id="2" name="Title 1"/>
          <p:cNvSpPr>
            <a:spLocks noGrp="1"/>
          </p:cNvSpPr>
          <p:nvPr>
            <p:ph type="ctrTitle"/>
          </p:nvPr>
        </p:nvSpPr>
        <p:spPr>
          <a:xfrm>
            <a:off x="914400" y="1803405"/>
            <a:ext cx="7315200" cy="1825096"/>
          </a:xfrm>
        </p:spPr>
        <p:txBody>
          <a:bodyPr anchor="b">
            <a:normAutofit/>
          </a:bodyPr>
          <a:lstStyle>
            <a:lvl1pPr algn="l">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914400" y="3632201"/>
            <a:ext cx="73152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5932170" y="4323845"/>
            <a:ext cx="2297429" cy="365125"/>
          </a:xfrm>
        </p:spPr>
        <p:txBody>
          <a:bodyPr/>
          <a:lstStyle/>
          <a:p>
            <a:endParaRPr lang="ru-RU"/>
          </a:p>
        </p:txBody>
      </p:sp>
      <p:sp>
        <p:nvSpPr>
          <p:cNvPr id="5" name="Footer Placeholder 4"/>
          <p:cNvSpPr>
            <a:spLocks noGrp="1"/>
          </p:cNvSpPr>
          <p:nvPr>
            <p:ph type="ftr" sz="quarter" idx="11"/>
          </p:nvPr>
        </p:nvSpPr>
        <p:spPr>
          <a:xfrm>
            <a:off x="914400" y="4323846"/>
            <a:ext cx="4880610" cy="365125"/>
          </a:xfrm>
        </p:spPr>
        <p:txBody>
          <a:bodyPr/>
          <a:lstStyle/>
          <a:p>
            <a:endParaRPr lang="ru-RU"/>
          </a:p>
        </p:txBody>
      </p:sp>
      <p:sp>
        <p:nvSpPr>
          <p:cNvPr id="6" name="Slide Number Placeholder 5"/>
          <p:cNvSpPr>
            <a:spLocks noGrp="1"/>
          </p:cNvSpPr>
          <p:nvPr>
            <p:ph type="sldNum" sz="quarter" idx="12"/>
          </p:nvPr>
        </p:nvSpPr>
        <p:spPr>
          <a:xfrm>
            <a:off x="6057900" y="1430867"/>
            <a:ext cx="2171700" cy="365125"/>
          </a:xfrm>
        </p:spPr>
        <p:txBody>
          <a:bodyPr/>
          <a:lstStyle/>
          <a:p>
            <a:fld id="{64BEBBEF-E424-4B37-857F-9F6D005C42C9}" type="slidenum">
              <a:rPr lang="ru-RU" smtClean="0"/>
              <a:pPr/>
              <a:t>‹#›</a:t>
            </a:fld>
            <a:endParaRPr lang="ru-RU"/>
          </a:p>
        </p:txBody>
      </p:sp>
    </p:spTree>
    <p:extLst>
      <p:ext uri="{BB962C8B-B14F-4D97-AF65-F5344CB8AC3E}">
        <p14:creationId xmlns:p14="http://schemas.microsoft.com/office/powerpoint/2010/main" xmlns="" val="336065222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4BEBBEF-E424-4B37-857F-9F6D005C42C9}" type="slidenum">
              <a:rPr lang="ru-RU" smtClean="0"/>
              <a:pPr/>
              <a:t>‹#›</a:t>
            </a:fld>
            <a:endParaRPr lang="ru-RU"/>
          </a:p>
        </p:txBody>
      </p:sp>
    </p:spTree>
    <p:extLst>
      <p:ext uri="{BB962C8B-B14F-4D97-AF65-F5344CB8AC3E}">
        <p14:creationId xmlns:p14="http://schemas.microsoft.com/office/powerpoint/2010/main" xmlns="" val="234465532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4"/>
            <a:ext cx="7955280" cy="2801935"/>
          </a:xfrm>
        </p:spPr>
        <p:txBody>
          <a:bodyPr anchor="b">
            <a:normAutofit/>
          </a:bodyPr>
          <a:lstStyle>
            <a:lvl1pPr algn="r">
              <a:defRPr sz="4000"/>
            </a:lvl1pPr>
          </a:lstStyle>
          <a:p>
            <a:r>
              <a:rPr lang="ru-RU" smtClean="0"/>
              <a:t>Образец заголовка</a:t>
            </a:r>
            <a:endParaRPr lang="en-US" dirty="0"/>
          </a:p>
        </p:txBody>
      </p:sp>
      <p:sp>
        <p:nvSpPr>
          <p:cNvPr id="3" name="Text Placeholder 2"/>
          <p:cNvSpPr>
            <a:spLocks noGrp="1"/>
          </p:cNvSpPr>
          <p:nvPr>
            <p:ph type="body" idx="1"/>
          </p:nvPr>
        </p:nvSpPr>
        <p:spPr>
          <a:xfrm>
            <a:off x="594360" y="3641726"/>
            <a:ext cx="7955281" cy="1354134"/>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endParaRPr lang="ru-RU"/>
          </a:p>
        </p:txBody>
      </p:sp>
      <p:sp>
        <p:nvSpPr>
          <p:cNvPr id="5" name="Footer Placeholder 4"/>
          <p:cNvSpPr>
            <a:spLocks noGrp="1"/>
          </p:cNvSpPr>
          <p:nvPr>
            <p:ph type="ftr" sz="quarter" idx="11"/>
          </p:nvPr>
        </p:nvSpPr>
        <p:spPr>
          <a:xfrm>
            <a:off x="594360" y="381001"/>
            <a:ext cx="4830656" cy="365125"/>
          </a:xfrm>
        </p:spPr>
        <p:txBody>
          <a:bodyPr/>
          <a:lstStyle/>
          <a:p>
            <a:endParaRPr lang="ru-RU"/>
          </a:p>
        </p:txBody>
      </p:sp>
      <p:sp>
        <p:nvSpPr>
          <p:cNvPr id="6" name="Slide Number Placeholder 5"/>
          <p:cNvSpPr>
            <a:spLocks noGrp="1"/>
          </p:cNvSpPr>
          <p:nvPr>
            <p:ph type="sldNum" sz="quarter" idx="12"/>
          </p:nvPr>
        </p:nvSpPr>
        <p:spPr>
          <a:xfrm>
            <a:off x="7882466" y="381001"/>
            <a:ext cx="667173" cy="365125"/>
          </a:xfrm>
        </p:spPr>
        <p:txBody>
          <a:bodyPr/>
          <a:lstStyle/>
          <a:p>
            <a:fld id="{64BEBBEF-E424-4B37-857F-9F6D005C42C9}" type="slidenum">
              <a:rPr lang="ru-RU" smtClean="0"/>
              <a:pPr/>
              <a:t>‹#›</a:t>
            </a:fld>
            <a:endParaRPr lang="ru-RU"/>
          </a:p>
        </p:txBody>
      </p:sp>
    </p:spTree>
    <p:extLst>
      <p:ext uri="{BB962C8B-B14F-4D97-AF65-F5344CB8AC3E}">
        <p14:creationId xmlns:p14="http://schemas.microsoft.com/office/powerpoint/2010/main" xmlns="" val="149979316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594360" y="2194560"/>
            <a:ext cx="3910579" cy="406908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2099" y="2194560"/>
            <a:ext cx="3907540" cy="406908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4BEBBEF-E424-4B37-857F-9F6D005C42C9}" type="slidenum">
              <a:rPr lang="ru-RU" smtClean="0"/>
              <a:pPr/>
              <a:t>‹#›</a:t>
            </a:fld>
            <a:endParaRPr lang="ru-RU"/>
          </a:p>
        </p:txBody>
      </p:sp>
    </p:spTree>
    <p:extLst>
      <p:ext uri="{BB962C8B-B14F-4D97-AF65-F5344CB8AC3E}">
        <p14:creationId xmlns:p14="http://schemas.microsoft.com/office/powerpoint/2010/main" xmlns="" val="184412157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2171700" y="762000"/>
            <a:ext cx="6377940" cy="1295400"/>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21279" y="2183802"/>
            <a:ext cx="3683659"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594359" y="3132667"/>
            <a:ext cx="3910579" cy="31309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869018" y="2183802"/>
            <a:ext cx="368062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2098" y="3132667"/>
            <a:ext cx="3907541" cy="31309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64BEBBEF-E424-4B37-857F-9F6D005C42C9}" type="slidenum">
              <a:rPr lang="ru-RU" smtClean="0"/>
              <a:pPr/>
              <a:t>‹#›</a:t>
            </a:fld>
            <a:endParaRPr lang="ru-RU"/>
          </a:p>
        </p:txBody>
      </p:sp>
    </p:spTree>
    <p:extLst>
      <p:ext uri="{BB962C8B-B14F-4D97-AF65-F5344CB8AC3E}">
        <p14:creationId xmlns:p14="http://schemas.microsoft.com/office/powerpoint/2010/main" xmlns="" val="304499082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64BEBBEF-E424-4B37-857F-9F6D005C42C9}" type="slidenum">
              <a:rPr lang="ru-RU" smtClean="0"/>
              <a:pPr/>
              <a:t>‹#›</a:t>
            </a:fld>
            <a:endParaRPr lang="ru-RU"/>
          </a:p>
        </p:txBody>
      </p:sp>
    </p:spTree>
    <p:extLst>
      <p:ext uri="{BB962C8B-B14F-4D97-AF65-F5344CB8AC3E}">
        <p14:creationId xmlns:p14="http://schemas.microsoft.com/office/powerpoint/2010/main" xmlns="" val="1001418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4BEBBEF-E424-4B37-857F-9F6D005C42C9}" type="slidenum">
              <a:rPr lang="ru-RU" smtClean="0"/>
              <a:pPr/>
              <a:t>‹#›</a:t>
            </a:fld>
            <a:endParaRPr lang="ru-RU"/>
          </a:p>
        </p:txBody>
      </p:sp>
    </p:spTree>
    <p:extLst>
      <p:ext uri="{BB962C8B-B14F-4D97-AF65-F5344CB8AC3E}">
        <p14:creationId xmlns:p14="http://schemas.microsoft.com/office/powerpoint/2010/main" xmlns="" val="23934577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3086100" cy="1600200"/>
          </a:xfrm>
        </p:spPr>
        <p:txBody>
          <a:bodyPr anchor="b"/>
          <a:lstStyle>
            <a:lvl1pPr algn="l">
              <a:defRPr sz="3200"/>
            </a:lvl1pPr>
          </a:lstStyle>
          <a:p>
            <a:r>
              <a:rPr lang="ru-RU" smtClean="0"/>
              <a:t>Образец заголовка</a:t>
            </a:r>
            <a:endParaRPr lang="en-US" dirty="0"/>
          </a:p>
        </p:txBody>
      </p:sp>
      <p:sp>
        <p:nvSpPr>
          <p:cNvPr id="3" name="Content Placeholder 2"/>
          <p:cNvSpPr>
            <a:spLocks noGrp="1"/>
          </p:cNvSpPr>
          <p:nvPr>
            <p:ph idx="1"/>
          </p:nvPr>
        </p:nvSpPr>
        <p:spPr>
          <a:xfrm>
            <a:off x="3886200" y="746760"/>
            <a:ext cx="4663440" cy="5516880"/>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94360" y="3124200"/>
            <a:ext cx="308610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4BEBBEF-E424-4B37-857F-9F6D005C42C9}" type="slidenum">
              <a:rPr lang="ru-RU" smtClean="0"/>
              <a:pPr/>
              <a:t>‹#›</a:t>
            </a:fld>
            <a:endParaRPr lang="ru-RU"/>
          </a:p>
        </p:txBody>
      </p:sp>
    </p:spTree>
    <p:extLst>
      <p:ext uri="{BB962C8B-B14F-4D97-AF65-F5344CB8AC3E}">
        <p14:creationId xmlns:p14="http://schemas.microsoft.com/office/powerpoint/2010/main" xmlns="" val="732157777"/>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4075730" cy="1600200"/>
          </a:xfrm>
        </p:spPr>
        <p:txBody>
          <a:bodyPr anchor="b"/>
          <a:lstStyle>
            <a:lvl1pPr algn="l">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4877524" y="751242"/>
            <a:ext cx="3674234" cy="5512398"/>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594360" y="3124200"/>
            <a:ext cx="407573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4BEBBEF-E424-4B37-857F-9F6D005C42C9}" type="slidenum">
              <a:rPr lang="ru-RU" smtClean="0"/>
              <a:pPr/>
              <a:t>‹#›</a:t>
            </a:fld>
            <a:endParaRPr lang="ru-RU"/>
          </a:p>
        </p:txBody>
      </p:sp>
    </p:spTree>
    <p:extLst>
      <p:ext uri="{BB962C8B-B14F-4D97-AF65-F5344CB8AC3E}">
        <p14:creationId xmlns:p14="http://schemas.microsoft.com/office/powerpoint/2010/main" xmlns="" val="809732071"/>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94355" y="4697361"/>
            <a:ext cx="7956482" cy="819355"/>
          </a:xfrm>
        </p:spPr>
        <p:txBody>
          <a:bodyPr anchor="b"/>
          <a:lstStyle>
            <a:lvl1pPr algn="l">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594355" y="977035"/>
            <a:ext cx="7950260" cy="3406972"/>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594360" y="5516716"/>
            <a:ext cx="7955280" cy="746924"/>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4BEBBEF-E424-4B37-857F-9F6D005C42C9}" type="slidenum">
              <a:rPr lang="ru-RU" smtClean="0"/>
              <a:pPr/>
              <a:t>‹#›</a:t>
            </a:fld>
            <a:endParaRPr lang="ru-RU"/>
          </a:p>
        </p:txBody>
      </p:sp>
    </p:spTree>
    <p:extLst>
      <p:ext uri="{BB962C8B-B14F-4D97-AF65-F5344CB8AC3E}">
        <p14:creationId xmlns:p14="http://schemas.microsoft.com/office/powerpoint/2010/main" xmlns="" val="250126871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Заголовок и подпись">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3"/>
            <a:ext cx="7955280" cy="2802467"/>
          </a:xfrm>
        </p:spPr>
        <p:txBody>
          <a:bodyPr anchor="ctr"/>
          <a:lstStyle>
            <a:lvl1pPr algn="l">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800" y="3649134"/>
            <a:ext cx="7772400" cy="1330852"/>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endParaRPr lang="ru-RU"/>
          </a:p>
        </p:txBody>
      </p:sp>
      <p:sp>
        <p:nvSpPr>
          <p:cNvPr id="6" name="Footer Placeholder 5"/>
          <p:cNvSpPr>
            <a:spLocks noGrp="1"/>
          </p:cNvSpPr>
          <p:nvPr>
            <p:ph type="ftr" sz="quarter" idx="11"/>
          </p:nvPr>
        </p:nvSpPr>
        <p:spPr>
          <a:xfrm>
            <a:off x="594360" y="381001"/>
            <a:ext cx="4830656" cy="365125"/>
          </a:xfrm>
        </p:spPr>
        <p:txBody>
          <a:bodyPr/>
          <a:lstStyle/>
          <a:p>
            <a:endParaRPr lang="ru-RU"/>
          </a:p>
        </p:txBody>
      </p:sp>
      <p:sp>
        <p:nvSpPr>
          <p:cNvPr id="7" name="Slide Number Placeholder 6"/>
          <p:cNvSpPr>
            <a:spLocks noGrp="1"/>
          </p:cNvSpPr>
          <p:nvPr>
            <p:ph type="sldNum" sz="quarter" idx="12"/>
          </p:nvPr>
        </p:nvSpPr>
        <p:spPr>
          <a:xfrm>
            <a:off x="7882466" y="381001"/>
            <a:ext cx="667174" cy="365125"/>
          </a:xfrm>
        </p:spPr>
        <p:txBody>
          <a:bodyPr/>
          <a:lstStyle/>
          <a:p>
            <a:fld id="{64BEBBEF-E424-4B37-857F-9F6D005C42C9}" type="slidenum">
              <a:rPr lang="ru-RU" smtClean="0"/>
              <a:pPr/>
              <a:t>‹#›</a:t>
            </a:fld>
            <a:endParaRPr lang="ru-RU"/>
          </a:p>
        </p:txBody>
      </p:sp>
    </p:spTree>
    <p:extLst>
      <p:ext uri="{BB962C8B-B14F-4D97-AF65-F5344CB8AC3E}">
        <p14:creationId xmlns:p14="http://schemas.microsoft.com/office/powerpoint/2010/main" xmlns="" val="1274165496"/>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Цитата с подписью">
    <p:spTree>
      <p:nvGrpSpPr>
        <p:cNvPr id="1" name=""/>
        <p:cNvGrpSpPr/>
        <p:nvPr/>
      </p:nvGrpSpPr>
      <p:grpSpPr>
        <a:xfrm>
          <a:off x="0" y="0"/>
          <a:ext cx="0" cy="0"/>
          <a:chOff x="0" y="0"/>
          <a:chExt cx="0" cy="0"/>
        </a:xfrm>
      </p:grpSpPr>
      <p:pic>
        <p:nvPicPr>
          <p:cNvPr id="11" name="Picture 10" descr="C0-HD-BTM.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768351" y="753534"/>
            <a:ext cx="7613650" cy="2756234"/>
          </a:xfrm>
        </p:spPr>
        <p:txBody>
          <a:bodyPr anchor="ctr"/>
          <a:lstStyle>
            <a:lvl1pPr algn="l">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977899" y="3509768"/>
            <a:ext cx="7194552"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800" y="4174597"/>
            <a:ext cx="7778752" cy="821265"/>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endParaRPr lang="ru-RU"/>
          </a:p>
        </p:txBody>
      </p:sp>
      <p:sp>
        <p:nvSpPr>
          <p:cNvPr id="6" name="Footer Placeholder 5"/>
          <p:cNvSpPr>
            <a:spLocks noGrp="1"/>
          </p:cNvSpPr>
          <p:nvPr>
            <p:ph type="ftr" sz="quarter" idx="11"/>
          </p:nvPr>
        </p:nvSpPr>
        <p:spPr>
          <a:xfrm>
            <a:off x="594360" y="379438"/>
            <a:ext cx="4830656" cy="365125"/>
          </a:xfrm>
        </p:spPr>
        <p:txBody>
          <a:bodyPr/>
          <a:lstStyle/>
          <a:p>
            <a:endParaRPr lang="ru-RU"/>
          </a:p>
        </p:txBody>
      </p:sp>
      <p:sp>
        <p:nvSpPr>
          <p:cNvPr id="7" name="Slide Number Placeholder 6"/>
          <p:cNvSpPr>
            <a:spLocks noGrp="1"/>
          </p:cNvSpPr>
          <p:nvPr>
            <p:ph type="sldNum" sz="quarter" idx="12"/>
          </p:nvPr>
        </p:nvSpPr>
        <p:spPr>
          <a:xfrm>
            <a:off x="7882466" y="381001"/>
            <a:ext cx="667174" cy="365125"/>
          </a:xfrm>
        </p:spPr>
        <p:txBody>
          <a:bodyPr/>
          <a:lstStyle/>
          <a:p>
            <a:fld id="{64BEBBEF-E424-4B37-857F-9F6D005C42C9}" type="slidenum">
              <a:rPr lang="ru-RU" smtClean="0"/>
              <a:pPr/>
              <a:t>‹#›</a:t>
            </a:fld>
            <a:endParaRPr lang="ru-RU"/>
          </a:p>
        </p:txBody>
      </p:sp>
      <p:sp>
        <p:nvSpPr>
          <p:cNvPr id="13" name="TextBox 12"/>
          <p:cNvSpPr txBox="1"/>
          <p:nvPr/>
        </p:nvSpPr>
        <p:spPr>
          <a:xfrm>
            <a:off x="231458" y="80772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8146733" y="302133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xmlns="" val="300049328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Карточка имени">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685800" y="1124702"/>
            <a:ext cx="7774782" cy="2511835"/>
          </a:xfrm>
        </p:spPr>
        <p:txBody>
          <a:bodyPr anchor="b"/>
          <a:lstStyle>
            <a:lvl1pPr algn="l">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792" y="3648316"/>
            <a:ext cx="7773608"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a:xfrm>
            <a:off x="5562176" y="378884"/>
            <a:ext cx="2183130" cy="365125"/>
          </a:xfrm>
        </p:spPr>
        <p:txBody>
          <a:bodyPr/>
          <a:lstStyle>
            <a:lvl1pPr algn="r">
              <a:defRPr/>
            </a:lvl1pPr>
          </a:lstStyle>
          <a:p>
            <a:endParaRPr lang="ru-RU"/>
          </a:p>
        </p:txBody>
      </p:sp>
      <p:sp>
        <p:nvSpPr>
          <p:cNvPr id="6" name="Footer Placeholder 5"/>
          <p:cNvSpPr>
            <a:spLocks noGrp="1"/>
          </p:cNvSpPr>
          <p:nvPr>
            <p:ph type="ftr" sz="quarter" idx="11"/>
          </p:nvPr>
        </p:nvSpPr>
        <p:spPr>
          <a:xfrm>
            <a:off x="594360" y="378884"/>
            <a:ext cx="4830656" cy="365125"/>
          </a:xfrm>
        </p:spPr>
        <p:txBody>
          <a:bodyPr/>
          <a:lstStyle/>
          <a:p>
            <a:endParaRPr lang="ru-RU"/>
          </a:p>
        </p:txBody>
      </p:sp>
      <p:sp>
        <p:nvSpPr>
          <p:cNvPr id="7" name="Slide Number Placeholder 6"/>
          <p:cNvSpPr>
            <a:spLocks noGrp="1"/>
          </p:cNvSpPr>
          <p:nvPr>
            <p:ph type="sldNum" sz="quarter" idx="12"/>
          </p:nvPr>
        </p:nvSpPr>
        <p:spPr>
          <a:xfrm>
            <a:off x="7882466" y="381001"/>
            <a:ext cx="667174" cy="365125"/>
          </a:xfrm>
        </p:spPr>
        <p:txBody>
          <a:bodyPr/>
          <a:lstStyle/>
          <a:p>
            <a:fld id="{64BEBBEF-E424-4B37-857F-9F6D005C42C9}" type="slidenum">
              <a:rPr lang="ru-RU" smtClean="0"/>
              <a:pPr/>
              <a:t>‹#›</a:t>
            </a:fld>
            <a:endParaRPr lang="ru-RU"/>
          </a:p>
        </p:txBody>
      </p:sp>
    </p:spTree>
    <p:extLst>
      <p:ext uri="{BB962C8B-B14F-4D97-AF65-F5344CB8AC3E}">
        <p14:creationId xmlns:p14="http://schemas.microsoft.com/office/powerpoint/2010/main" xmlns="" val="1623437449"/>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2171701" y="762000"/>
            <a:ext cx="6377939" cy="1303867"/>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594361" y="2202080"/>
            <a:ext cx="2560320"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59436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3302237" y="2201333"/>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3300781" y="2904068"/>
            <a:ext cx="2560320" cy="335957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5989319" y="2192866"/>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598932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64BEBBEF-E424-4B37-857F-9F6D005C42C9}" type="slidenum">
              <a:rPr lang="ru-RU" smtClean="0"/>
              <a:pPr/>
              <a:t>‹#›</a:t>
            </a:fld>
            <a:endParaRPr lang="ru-RU"/>
          </a:p>
        </p:txBody>
      </p:sp>
    </p:spTree>
    <p:extLst>
      <p:ext uri="{BB962C8B-B14F-4D97-AF65-F5344CB8AC3E}">
        <p14:creationId xmlns:p14="http://schemas.microsoft.com/office/powerpoint/2010/main" xmlns="" val="3350246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2171702" y="762000"/>
            <a:ext cx="6381984" cy="1295400"/>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594360"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594360" y="2331720"/>
            <a:ext cx="2560320" cy="15073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594360" y="4796103"/>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3291873"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3291872" y="2331720"/>
            <a:ext cx="2560320" cy="1509862"/>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3290858" y="4796102"/>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5993365"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5993364" y="2331721"/>
            <a:ext cx="2560320" cy="1508919"/>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5993272" y="4796100"/>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64BEBBEF-E424-4B37-857F-9F6D005C42C9}" type="slidenum">
              <a:rPr lang="ru-RU" smtClean="0"/>
              <a:pPr/>
              <a:t>‹#›</a:t>
            </a:fld>
            <a:endParaRPr lang="ru-RU"/>
          </a:p>
        </p:txBody>
      </p:sp>
    </p:spTree>
    <p:extLst>
      <p:ext uri="{BB962C8B-B14F-4D97-AF65-F5344CB8AC3E}">
        <p14:creationId xmlns:p14="http://schemas.microsoft.com/office/powerpoint/2010/main" xmlns="" val="40818241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94360" y="2194560"/>
            <a:ext cx="7955280" cy="406908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4BEBBEF-E424-4B37-857F-9F6D005C42C9}" type="slidenum">
              <a:rPr lang="ru-RU" smtClean="0"/>
              <a:pPr/>
              <a:t>‹#›</a:t>
            </a:fld>
            <a:endParaRPr lang="ru-RU"/>
          </a:p>
        </p:txBody>
      </p:sp>
    </p:spTree>
    <p:extLst>
      <p:ext uri="{BB962C8B-B14F-4D97-AF65-F5344CB8AC3E}">
        <p14:creationId xmlns:p14="http://schemas.microsoft.com/office/powerpoint/2010/main" xmlns="" val="2827286675"/>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4995862"/>
            <a:ext cx="9144000" cy="1862138"/>
          </a:xfrm>
          <a:prstGeom prst="rect">
            <a:avLst/>
          </a:prstGeom>
        </p:spPr>
      </p:pic>
      <p:sp>
        <p:nvSpPr>
          <p:cNvPr id="2" name="Vertical Title 1"/>
          <p:cNvSpPr>
            <a:spLocks noGrp="1"/>
          </p:cNvSpPr>
          <p:nvPr>
            <p:ph type="title" orient="vert"/>
          </p:nvPr>
        </p:nvSpPr>
        <p:spPr>
          <a:xfrm>
            <a:off x="7006590" y="747183"/>
            <a:ext cx="1543050" cy="4248675"/>
          </a:xfrm>
        </p:spPr>
        <p:txBody>
          <a:bodyPr vert="eaVert"/>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94360" y="746126"/>
            <a:ext cx="6278035" cy="424973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endParaRPr lang="ru-RU"/>
          </a:p>
        </p:txBody>
      </p:sp>
      <p:sp>
        <p:nvSpPr>
          <p:cNvPr id="5" name="Footer Placeholder 4"/>
          <p:cNvSpPr>
            <a:spLocks noGrp="1"/>
          </p:cNvSpPr>
          <p:nvPr>
            <p:ph type="ftr" sz="quarter" idx="11"/>
          </p:nvPr>
        </p:nvSpPr>
        <p:spPr>
          <a:xfrm>
            <a:off x="594360" y="381001"/>
            <a:ext cx="4830656" cy="365125"/>
          </a:xfrm>
        </p:spPr>
        <p:txBody>
          <a:bodyPr/>
          <a:lstStyle/>
          <a:p>
            <a:endParaRPr lang="ru-RU"/>
          </a:p>
        </p:txBody>
      </p:sp>
      <p:sp>
        <p:nvSpPr>
          <p:cNvPr id="6" name="Slide Number Placeholder 5"/>
          <p:cNvSpPr>
            <a:spLocks noGrp="1"/>
          </p:cNvSpPr>
          <p:nvPr>
            <p:ph type="sldNum" sz="quarter" idx="12"/>
          </p:nvPr>
        </p:nvSpPr>
        <p:spPr>
          <a:xfrm>
            <a:off x="7882466" y="381001"/>
            <a:ext cx="667174" cy="365125"/>
          </a:xfrm>
        </p:spPr>
        <p:txBody>
          <a:bodyPr/>
          <a:lstStyle/>
          <a:p>
            <a:fld id="{64BEBBEF-E424-4B37-857F-9F6D005C42C9}" type="slidenum">
              <a:rPr lang="ru-RU" smtClean="0"/>
              <a:pPr/>
              <a:t>‹#›</a:t>
            </a:fld>
            <a:endParaRPr lang="ru-RU"/>
          </a:p>
        </p:txBody>
      </p:sp>
    </p:spTree>
    <p:extLst>
      <p:ext uri="{BB962C8B-B14F-4D97-AF65-F5344CB8AC3E}">
        <p14:creationId xmlns:p14="http://schemas.microsoft.com/office/powerpoint/2010/main" xmlns="" val="2876866453"/>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cstate="print">
            <a:extLst>
              <a:ext uri="{28A0092B-C50C-407E-A947-70E740481C1C}">
                <a14:useLocalDpi xmlns:a14="http://schemas.microsoft.com/office/drawing/2010/main" xmlns="" val="0"/>
              </a:ext>
            </a:extLst>
          </a:blip>
          <a:stretch>
            <a:fillRect/>
          </a:stretch>
        </p:blipFill>
        <p:spPr>
          <a:xfrm>
            <a:off x="0" y="0"/>
            <a:ext cx="9144000" cy="1081088"/>
          </a:xfrm>
          <a:prstGeom prst="rect">
            <a:avLst/>
          </a:prstGeom>
        </p:spPr>
      </p:pic>
      <p:sp>
        <p:nvSpPr>
          <p:cNvPr id="2" name="Title Placeholder 1"/>
          <p:cNvSpPr>
            <a:spLocks noGrp="1"/>
          </p:cNvSpPr>
          <p:nvPr>
            <p:ph type="title"/>
          </p:nvPr>
        </p:nvSpPr>
        <p:spPr>
          <a:xfrm>
            <a:off x="2171700" y="764373"/>
            <a:ext cx="6377940" cy="12930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594360" y="2194560"/>
            <a:ext cx="7955280" cy="406908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412230" y="6356351"/>
            <a:ext cx="2137410" cy="365125"/>
          </a:xfrm>
          <a:prstGeom prst="rect">
            <a:avLst/>
          </a:prstGeom>
        </p:spPr>
        <p:txBody>
          <a:bodyPr vert="horz" lIns="91440" tIns="45720" rIns="91440" bIns="45720" rtlCol="0" anchor="ctr"/>
          <a:lstStyle>
            <a:lvl1pPr algn="r">
              <a:defRPr sz="1050">
                <a:solidFill>
                  <a:schemeClr val="tx1">
                    <a:tint val="75000"/>
                  </a:schemeClr>
                </a:solidFill>
              </a:defRPr>
            </a:lvl1pPr>
          </a:lstStyle>
          <a:p>
            <a:endParaRPr lang="ru-RU"/>
          </a:p>
        </p:txBody>
      </p:sp>
      <p:sp>
        <p:nvSpPr>
          <p:cNvPr id="5" name="Footer Placeholder 4"/>
          <p:cNvSpPr>
            <a:spLocks noGrp="1"/>
          </p:cNvSpPr>
          <p:nvPr>
            <p:ph type="ftr" sz="quarter" idx="3"/>
          </p:nvPr>
        </p:nvSpPr>
        <p:spPr>
          <a:xfrm>
            <a:off x="594360" y="6355846"/>
            <a:ext cx="568071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572250" y="381001"/>
            <a:ext cx="197739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4BEBBEF-E424-4B37-857F-9F6D005C42C9}" type="slidenum">
              <a:rPr lang="ru-RU" smtClean="0"/>
              <a:pPr/>
              <a:t>‹#›</a:t>
            </a:fld>
            <a:endParaRPr lang="ru-RU"/>
          </a:p>
        </p:txBody>
      </p:sp>
    </p:spTree>
    <p:extLst>
      <p:ext uri="{BB962C8B-B14F-4D97-AF65-F5344CB8AC3E}">
        <p14:creationId xmlns:p14="http://schemas.microsoft.com/office/powerpoint/2010/main" xmlns="" val="1428379434"/>
      </p:ext>
    </p:extLst>
  </p:cSld>
  <p:clrMap bg1="dk1" tx1="lt1" bg2="dk2" tx2="lt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 id="2147483773" r:id="rId12"/>
    <p:sldLayoutId id="2147483774" r:id="rId13"/>
    <p:sldLayoutId id="2147483775" r:id="rId14"/>
    <p:sldLayoutId id="2147483776" r:id="rId15"/>
    <p:sldLayoutId id="2147483777" r:id="rId16"/>
    <p:sldLayoutId id="2147483778" r:id="rId17"/>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TextBox 7"/>
          <p:cNvSpPr txBox="1"/>
          <p:nvPr/>
        </p:nvSpPr>
        <p:spPr>
          <a:xfrm>
            <a:off x="2571736" y="1428736"/>
            <a:ext cx="5419564" cy="400110"/>
          </a:xfrm>
          <a:prstGeom prst="rect">
            <a:avLst/>
          </a:prstGeom>
          <a:noFill/>
        </p:spPr>
        <p:txBody>
          <a:bodyPr wrap="square" rtlCol="0">
            <a:spAutoFit/>
          </a:bodyPr>
          <a:lstStyle/>
          <a:p>
            <a:pPr algn="ctr"/>
            <a:r>
              <a:rPr lang="ru-RU" sz="2000" dirty="0" smtClean="0">
                <a:latin typeface="Monotype Corsiva" panose="03010101010201010101" pitchFamily="66" charset="0"/>
              </a:rPr>
              <a:t>Номинация: «В</a:t>
            </a:r>
            <a:endParaRPr lang="ru-RU" sz="2000" dirty="0">
              <a:solidFill>
                <a:schemeClr val="bg1"/>
              </a:solidFill>
              <a:latin typeface="Monotype Corsiva" panose="03010101010201010101" pitchFamily="66" charset="0"/>
            </a:endParaRPr>
          </a:p>
        </p:txBody>
      </p:sp>
      <p:pic>
        <p:nvPicPr>
          <p:cNvPr id="14338" name="Picture 2" descr="http://155822.selcdn.ru/upload-8bfeca17cf9a3316f68775e6b5e44259/iblock/e35/e352ca3a2567203d8cdff884a53e6e6e/c009ca2d6ff42017859b7a8447390e56.jpeg"/>
          <p:cNvPicPr>
            <a:picLocks noChangeAspect="1" noChangeArrowheads="1"/>
          </p:cNvPicPr>
          <p:nvPr/>
        </p:nvPicPr>
        <p:blipFill>
          <a:blip r:embed="rId2" cstate="print"/>
          <a:srcRect/>
          <a:stretch>
            <a:fillRect/>
          </a:stretch>
        </p:blipFill>
        <p:spPr bwMode="auto">
          <a:xfrm>
            <a:off x="2827208" y="2952759"/>
            <a:ext cx="3489582" cy="232306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0" name="TextBox 9"/>
          <p:cNvSpPr txBox="1"/>
          <p:nvPr/>
        </p:nvSpPr>
        <p:spPr>
          <a:xfrm>
            <a:off x="3275856" y="188640"/>
            <a:ext cx="6034422" cy="646331"/>
          </a:xfrm>
          <a:prstGeom prst="rect">
            <a:avLst/>
          </a:prstGeom>
          <a:noFill/>
        </p:spPr>
        <p:txBody>
          <a:bodyPr wrap="square" rtlCol="0">
            <a:spAutoFit/>
          </a:bodyPr>
          <a:lstStyle/>
          <a:p>
            <a:pPr algn="ctr"/>
            <a:r>
              <a:rPr lang="ru-RU" dirty="0" smtClean="0">
                <a:solidFill>
                  <a:schemeClr val="bg1"/>
                </a:solidFill>
                <a:latin typeface="Times New Roman" panose="02020603050405020304" pitchFamily="18" charset="0"/>
                <a:ea typeface="Arial Unicode MS" pitchFamily="34" charset="-128"/>
                <a:cs typeface="Times New Roman" panose="02020603050405020304" pitchFamily="18" charset="0"/>
              </a:rPr>
              <a:t>МБОУ «Большеокуловская СШ», ул. Заречная д.2,</a:t>
            </a:r>
          </a:p>
          <a:p>
            <a:pPr algn="ctr"/>
            <a:r>
              <a:rPr lang="ru-RU" dirty="0">
                <a:solidFill>
                  <a:schemeClr val="bg1"/>
                </a:solidFill>
                <a:latin typeface="Times New Roman" panose="02020603050405020304" pitchFamily="18" charset="0"/>
                <a:ea typeface="Arial Unicode MS" pitchFamily="34" charset="-128"/>
                <a:cs typeface="Times New Roman" panose="02020603050405020304" pitchFamily="18" charset="0"/>
              </a:rPr>
              <a:t>городского округа Навашинский Нижегородской области</a:t>
            </a:r>
          </a:p>
        </p:txBody>
      </p:sp>
      <p:sp>
        <p:nvSpPr>
          <p:cNvPr id="11" name="TextBox 10"/>
          <p:cNvSpPr txBox="1"/>
          <p:nvPr/>
        </p:nvSpPr>
        <p:spPr>
          <a:xfrm>
            <a:off x="-1" y="1076918"/>
            <a:ext cx="9144000" cy="1785104"/>
          </a:xfrm>
          <a:prstGeom prst="rect">
            <a:avLst/>
          </a:prstGeom>
          <a:noFill/>
        </p:spPr>
        <p:txBody>
          <a:bodyPr wrap="square" rtlCol="0">
            <a:spAutoFit/>
          </a:bodyPr>
          <a:lstStyle/>
          <a:p>
            <a:pPr algn="ctr"/>
            <a:r>
              <a:rPr lang="ru-RU" sz="2000" b="1" dirty="0" smtClean="0">
                <a:solidFill>
                  <a:srgbClr val="0070C0"/>
                </a:solidFill>
                <a:latin typeface="Times New Roman" panose="02020603050405020304" pitchFamily="18" charset="0"/>
                <a:cs typeface="Times New Roman" panose="02020603050405020304" pitchFamily="18" charset="0"/>
              </a:rPr>
              <a:t>Всероссийский конкурс молодежных проектов «Если бы я был президентом»</a:t>
            </a:r>
          </a:p>
          <a:p>
            <a:pPr algn="ctr"/>
            <a:endParaRPr lang="ru-RU" dirty="0" smtClean="0">
              <a:solidFill>
                <a:schemeClr val="bg1"/>
              </a:solidFill>
              <a:latin typeface="Times New Roman" panose="02020603050405020304" pitchFamily="18" charset="0"/>
              <a:cs typeface="Times New Roman" panose="02020603050405020304" pitchFamily="18" charset="0"/>
            </a:endParaRPr>
          </a:p>
          <a:p>
            <a:pPr algn="ctr"/>
            <a:r>
              <a:rPr lang="ru-RU" sz="2400" b="1" dirty="0" smtClean="0">
                <a:solidFill>
                  <a:schemeClr val="bg1"/>
                </a:solidFill>
                <a:latin typeface="Times New Roman" panose="02020603050405020304" pitchFamily="18" charset="0"/>
                <a:cs typeface="Times New Roman" panose="02020603050405020304" pitchFamily="18" charset="0"/>
              </a:rPr>
              <a:t>Тема: «</a:t>
            </a:r>
            <a:r>
              <a:rPr lang="ru-RU" sz="2400" b="1" dirty="0" smtClean="0">
                <a:solidFill>
                  <a:schemeClr val="bg1"/>
                </a:solidFill>
                <a:latin typeface="Times New Roman" panose="02020603050405020304" pitchFamily="18" charset="0"/>
                <a:ea typeface="Arial Unicode MS" pitchFamily="34" charset="-128"/>
                <a:cs typeface="Times New Roman" panose="02020603050405020304" pitchFamily="18" charset="0"/>
              </a:rPr>
              <a:t>Конституция – 2020: мои предложения в поддержку инициативы Президента </a:t>
            </a:r>
            <a:r>
              <a:rPr lang="ru-RU" sz="2400" b="1" dirty="0" smtClean="0">
                <a:solidFill>
                  <a:schemeClr val="bg1"/>
                </a:solidFill>
                <a:latin typeface="Times New Roman" panose="02020603050405020304" pitchFamily="18" charset="0"/>
                <a:cs typeface="Times New Roman" panose="02020603050405020304" pitchFamily="18" charset="0"/>
              </a:rPr>
              <a:t>России. Социально – экономические проблемы деревни Рогово»</a:t>
            </a:r>
            <a:endParaRPr lang="ru-RU" sz="2400" b="1" dirty="0">
              <a:solidFill>
                <a:schemeClr val="bg1"/>
              </a:solidFill>
              <a:latin typeface="Times New Roman" panose="02020603050405020304" pitchFamily="18" charset="0"/>
              <a:cs typeface="Times New Roman" panose="02020603050405020304" pitchFamily="18" charset="0"/>
            </a:endParaRPr>
          </a:p>
        </p:txBody>
      </p:sp>
      <p:sp>
        <p:nvSpPr>
          <p:cNvPr id="12" name="Прямоугольник 11"/>
          <p:cNvSpPr/>
          <p:nvPr/>
        </p:nvSpPr>
        <p:spPr>
          <a:xfrm>
            <a:off x="5508104" y="5366561"/>
            <a:ext cx="3635896" cy="1477328"/>
          </a:xfrm>
          <a:prstGeom prst="rect">
            <a:avLst/>
          </a:prstGeom>
        </p:spPr>
        <p:txBody>
          <a:bodyPr wrap="square">
            <a:spAutoFit/>
          </a:bodyPr>
          <a:lstStyle/>
          <a:p>
            <a:pPr lvl="0" algn="ctr"/>
            <a:r>
              <a:rPr lang="ru-RU" b="1" dirty="0" smtClean="0">
                <a:solidFill>
                  <a:schemeClr val="bg1"/>
                </a:solidFill>
                <a:effectLst>
                  <a:glow rad="139700">
                    <a:srgbClr val="DDDDDD">
                      <a:satMod val="175000"/>
                      <a:alpha val="40000"/>
                    </a:srgbClr>
                  </a:glow>
                </a:effectLst>
                <a:latin typeface="Times New Roman" panose="02020603050405020304" pitchFamily="18" charset="0"/>
                <a:ea typeface="Arial Unicode MS" pitchFamily="34" charset="-128"/>
                <a:cs typeface="Times New Roman" panose="02020603050405020304" pitchFamily="18" charset="0"/>
              </a:rPr>
              <a:t>Выполнил:</a:t>
            </a:r>
            <a:r>
              <a:rPr lang="ru-RU" dirty="0" smtClean="0">
                <a:solidFill>
                  <a:schemeClr val="bg1"/>
                </a:solidFill>
                <a:effectLst>
                  <a:glow rad="139700">
                    <a:srgbClr val="DDDDDD">
                      <a:satMod val="175000"/>
                      <a:alpha val="40000"/>
                    </a:srgbClr>
                  </a:glow>
                </a:effectLst>
                <a:latin typeface="Times New Roman" panose="02020603050405020304" pitchFamily="18" charset="0"/>
                <a:ea typeface="Arial Unicode MS" pitchFamily="34" charset="-128"/>
                <a:cs typeface="Times New Roman" panose="02020603050405020304" pitchFamily="18" charset="0"/>
              </a:rPr>
              <a:t> ученик 9 класса Шишатов Роман</a:t>
            </a:r>
          </a:p>
          <a:p>
            <a:pPr lvl="0" algn="ctr"/>
            <a:r>
              <a:rPr lang="ru-RU" b="1" dirty="0" smtClean="0">
                <a:solidFill>
                  <a:schemeClr val="bg1"/>
                </a:solidFill>
                <a:effectLst>
                  <a:glow rad="139700">
                    <a:srgbClr val="DDDDDD">
                      <a:satMod val="175000"/>
                      <a:alpha val="40000"/>
                    </a:srgbClr>
                  </a:glow>
                </a:effectLst>
                <a:latin typeface="Times New Roman" panose="02020603050405020304" pitchFamily="18" charset="0"/>
                <a:ea typeface="Arial Unicode MS" pitchFamily="34" charset="-128"/>
                <a:cs typeface="Times New Roman" panose="02020603050405020304" pitchFamily="18" charset="0"/>
              </a:rPr>
              <a:t>Научный руководитель</a:t>
            </a:r>
            <a:r>
              <a:rPr lang="ru-RU" dirty="0" smtClean="0">
                <a:solidFill>
                  <a:schemeClr val="bg1"/>
                </a:solidFill>
                <a:effectLst>
                  <a:glow rad="139700">
                    <a:srgbClr val="DDDDDD">
                      <a:satMod val="175000"/>
                      <a:alpha val="40000"/>
                    </a:srgbClr>
                  </a:glow>
                </a:effectLst>
                <a:latin typeface="Times New Roman" panose="02020603050405020304" pitchFamily="18" charset="0"/>
                <a:ea typeface="Arial Unicode MS" pitchFamily="34" charset="-128"/>
                <a:cs typeface="Times New Roman" panose="02020603050405020304" pitchFamily="18" charset="0"/>
              </a:rPr>
              <a:t>: учитель истории и обществознания Вострухова Галина Александровна</a:t>
            </a:r>
            <a:endParaRPr lang="ru-RU" dirty="0">
              <a:solidFill>
                <a:schemeClr val="bg1"/>
              </a:solidFill>
              <a:latin typeface="Times New Roman" panose="02020603050405020304" pitchFamily="18" charset="0"/>
              <a:ea typeface="Arial Unicode MS" pitchFamily="34" charset="-128"/>
              <a:cs typeface="Times New Roman" panose="02020603050405020304" pitchFamily="18" charset="0"/>
            </a:endParaRPr>
          </a:p>
        </p:txBody>
      </p:sp>
    </p:spTree>
    <p:extLst>
      <p:ext uri="{BB962C8B-B14F-4D97-AF65-F5344CB8AC3E}">
        <p14:creationId xmlns:p14="http://schemas.microsoft.com/office/powerpoint/2010/main" xmlns="" val="11671720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Box 2"/>
          <p:cNvSpPr txBox="1"/>
          <p:nvPr/>
        </p:nvSpPr>
        <p:spPr>
          <a:xfrm>
            <a:off x="0" y="332656"/>
            <a:ext cx="9144000" cy="1384995"/>
          </a:xfrm>
          <a:prstGeom prst="rect">
            <a:avLst/>
          </a:prstGeom>
          <a:noFill/>
        </p:spPr>
        <p:txBody>
          <a:bodyPr wrap="square" rtlCol="0">
            <a:spAutoFit/>
          </a:bodyPr>
          <a:lstStyle/>
          <a:p>
            <a:pPr algn="ctr"/>
            <a:r>
              <a:rPr lang="ru-RU" sz="2400" b="1" u="sng" dirty="0" smtClean="0">
                <a:solidFill>
                  <a:schemeClr val="bg1"/>
                </a:solidFill>
                <a:effectLst/>
                <a:latin typeface="Times New Roman" panose="02020603050405020304" pitchFamily="18" charset="0"/>
                <a:cs typeface="Times New Roman" panose="02020603050405020304" pitchFamily="18" charset="0"/>
              </a:rPr>
              <a:t>Содержание</a:t>
            </a:r>
            <a:endParaRPr lang="ru-RU" sz="2400" b="1" u="sng" dirty="0">
              <a:solidFill>
                <a:schemeClr val="bg1"/>
              </a:solidFill>
              <a:effectLst/>
              <a:latin typeface="Times New Roman" panose="02020603050405020304" pitchFamily="18" charset="0"/>
              <a:cs typeface="Times New Roman" panose="02020603050405020304" pitchFamily="18" charset="0"/>
            </a:endParaRPr>
          </a:p>
          <a:p>
            <a:pPr algn="ctr"/>
            <a:endParaRPr lang="ru-RU" sz="2000" i="1" dirty="0">
              <a:solidFill>
                <a:schemeClr val="bg1"/>
              </a:solidFill>
              <a:effectLst/>
              <a:latin typeface="Monotype Corsiva" panose="03010101010201010101" pitchFamily="66" charset="0"/>
            </a:endParaRPr>
          </a:p>
          <a:p>
            <a:pPr algn="ctr"/>
            <a:endParaRPr lang="ru-RU" sz="2000" i="1" dirty="0">
              <a:solidFill>
                <a:schemeClr val="bg1"/>
              </a:solidFill>
              <a:effectLst/>
              <a:latin typeface="Monotype Corsiva" panose="03010101010201010101" pitchFamily="66" charset="0"/>
            </a:endParaRPr>
          </a:p>
          <a:p>
            <a:pPr algn="ctr"/>
            <a:endParaRPr lang="ru-RU" sz="2000" i="1" dirty="0">
              <a:solidFill>
                <a:schemeClr val="bg1"/>
              </a:solidFill>
              <a:effectLst>
                <a:glow rad="101600">
                  <a:schemeClr val="bg1">
                    <a:alpha val="60000"/>
                  </a:schemeClr>
                </a:glow>
              </a:effectLst>
              <a:latin typeface="Monotype Corsiva" panose="03010101010201010101" pitchFamily="66" charset="0"/>
            </a:endParaRPr>
          </a:p>
        </p:txBody>
      </p:sp>
      <p:sp>
        <p:nvSpPr>
          <p:cNvPr id="4" name="Прямоугольник 3"/>
          <p:cNvSpPr/>
          <p:nvPr/>
        </p:nvSpPr>
        <p:spPr>
          <a:xfrm>
            <a:off x="0" y="928670"/>
            <a:ext cx="9144000" cy="4154984"/>
          </a:xfrm>
          <a:prstGeom prst="rect">
            <a:avLst/>
          </a:prstGeom>
        </p:spPr>
        <p:txBody>
          <a:bodyPr wrap="square">
            <a:spAutoFit/>
          </a:bodyPr>
          <a:lstStyle/>
          <a:p>
            <a:pPr algn="ctr"/>
            <a:r>
              <a:rPr lang="ru-RU" sz="2000" b="1" dirty="0" smtClean="0">
                <a:solidFill>
                  <a:schemeClr val="bg1"/>
                </a:solidFill>
                <a:latin typeface="Times New Roman" panose="02020603050405020304" pitchFamily="18" charset="0"/>
                <a:cs typeface="Times New Roman" panose="02020603050405020304" pitchFamily="18" charset="0"/>
              </a:rPr>
              <a:t>1. </a:t>
            </a:r>
            <a:r>
              <a:rPr lang="ru-RU" sz="2000" b="1" u="sng" dirty="0" smtClean="0">
                <a:solidFill>
                  <a:schemeClr val="bg1"/>
                </a:solidFill>
                <a:latin typeface="Times New Roman" panose="02020603050405020304" pitchFamily="18" charset="0"/>
                <a:cs typeface="Times New Roman" panose="02020603050405020304" pitchFamily="18" charset="0"/>
              </a:rPr>
              <a:t>Введение </a:t>
            </a:r>
          </a:p>
          <a:p>
            <a:pPr algn="ctr"/>
            <a:r>
              <a:rPr lang="ru-RU" sz="2000" b="1" dirty="0" smtClean="0">
                <a:solidFill>
                  <a:schemeClr val="bg1"/>
                </a:solidFill>
                <a:latin typeface="Times New Roman" panose="02020603050405020304" pitchFamily="18" charset="0"/>
                <a:cs typeface="Times New Roman" panose="02020603050405020304" pitchFamily="18" charset="0"/>
              </a:rPr>
              <a:t>    1.1. Цель и задачи исследовательской работы</a:t>
            </a:r>
          </a:p>
          <a:p>
            <a:pPr algn="ctr"/>
            <a:r>
              <a:rPr lang="ru-RU" sz="2000" b="1" dirty="0" smtClean="0">
                <a:solidFill>
                  <a:schemeClr val="bg1"/>
                </a:solidFill>
                <a:latin typeface="Times New Roman" panose="02020603050405020304" pitchFamily="18" charset="0"/>
                <a:cs typeface="Times New Roman" panose="02020603050405020304" pitchFamily="18" charset="0"/>
              </a:rPr>
              <a:t>    1.2. Актуальность изучения</a:t>
            </a:r>
          </a:p>
          <a:p>
            <a:pPr algn="ctr"/>
            <a:r>
              <a:rPr lang="ru-RU" sz="2000" b="1" dirty="0" smtClean="0">
                <a:solidFill>
                  <a:schemeClr val="bg1"/>
                </a:solidFill>
                <a:latin typeface="Times New Roman" panose="02020603050405020304" pitchFamily="18" charset="0"/>
                <a:cs typeface="Times New Roman" panose="02020603050405020304" pitchFamily="18" charset="0"/>
              </a:rPr>
              <a:t>   1.3. Методы и объект исследования</a:t>
            </a:r>
          </a:p>
          <a:p>
            <a:pPr algn="ctr"/>
            <a:r>
              <a:rPr lang="ru-RU" sz="2000" b="1" dirty="0" smtClean="0">
                <a:solidFill>
                  <a:schemeClr val="bg1"/>
                </a:solidFill>
                <a:latin typeface="Times New Roman" panose="02020603050405020304" pitchFamily="18" charset="0"/>
                <a:cs typeface="Times New Roman" panose="02020603050405020304" pitchFamily="18" charset="0"/>
              </a:rPr>
              <a:t>2. </a:t>
            </a:r>
            <a:r>
              <a:rPr lang="ru-RU" sz="2000" b="1" u="sng" dirty="0" smtClean="0">
                <a:solidFill>
                  <a:schemeClr val="bg1"/>
                </a:solidFill>
                <a:latin typeface="Times New Roman" panose="02020603050405020304" pitchFamily="18" charset="0"/>
                <a:cs typeface="Times New Roman" panose="02020603050405020304" pitchFamily="18" charset="0"/>
              </a:rPr>
              <a:t>Основная часть </a:t>
            </a:r>
          </a:p>
          <a:p>
            <a:pPr algn="ctr"/>
            <a:r>
              <a:rPr lang="ru-RU" sz="2000" b="1" dirty="0" smtClean="0">
                <a:solidFill>
                  <a:schemeClr val="bg1"/>
                </a:solidFill>
                <a:latin typeface="Times New Roman" panose="02020603050405020304" pitchFamily="18" charset="0"/>
                <a:cs typeface="Times New Roman" panose="02020603050405020304" pitchFamily="18" charset="0"/>
              </a:rPr>
              <a:t>   2.1. История происхождения и крестьянское хозяйство деревни Рогово</a:t>
            </a:r>
          </a:p>
          <a:p>
            <a:pPr algn="ctr"/>
            <a:r>
              <a:rPr lang="ru-RU" sz="2000" b="1" dirty="0" smtClean="0">
                <a:solidFill>
                  <a:schemeClr val="bg1"/>
                </a:solidFill>
                <a:latin typeface="Times New Roman" panose="02020603050405020304" pitchFamily="18" charset="0"/>
                <a:cs typeface="Times New Roman" panose="02020603050405020304" pitchFamily="18" charset="0"/>
              </a:rPr>
              <a:t>   2.2.   Развития образования и социокультурного пространства </a:t>
            </a:r>
          </a:p>
          <a:p>
            <a:pPr algn="ctr"/>
            <a:r>
              <a:rPr lang="ru-RU" sz="2000" b="1" dirty="0" smtClean="0">
                <a:solidFill>
                  <a:schemeClr val="bg1"/>
                </a:solidFill>
                <a:latin typeface="Times New Roman" panose="02020603050405020304" pitchFamily="18" charset="0"/>
                <a:cs typeface="Times New Roman" panose="02020603050405020304" pitchFamily="18" charset="0"/>
              </a:rPr>
              <a:t>  2.3. Современное Рогово </a:t>
            </a:r>
          </a:p>
          <a:p>
            <a:pPr algn="ctr"/>
            <a:r>
              <a:rPr lang="ru-RU" sz="2000" b="1" dirty="0" smtClean="0">
                <a:solidFill>
                  <a:schemeClr val="bg1"/>
                </a:solidFill>
                <a:latin typeface="Times New Roman" panose="02020603050405020304" pitchFamily="18" charset="0"/>
                <a:cs typeface="Times New Roman" panose="02020603050405020304" pitchFamily="18" charset="0"/>
              </a:rPr>
              <a:t>  2.4. Проблемы деревни</a:t>
            </a:r>
          </a:p>
          <a:p>
            <a:pPr algn="ctr"/>
            <a:r>
              <a:rPr lang="ru-RU" sz="2000" b="1" dirty="0" smtClean="0">
                <a:solidFill>
                  <a:schemeClr val="bg1"/>
                </a:solidFill>
                <a:latin typeface="Times New Roman" panose="02020603050405020304" pitchFamily="18" charset="0"/>
                <a:cs typeface="Times New Roman" panose="02020603050405020304" pitchFamily="18" charset="0"/>
              </a:rPr>
              <a:t> 2.5. Поддержка инициативы Президента России. Конституция – 2020  </a:t>
            </a:r>
          </a:p>
          <a:p>
            <a:pPr algn="ctr"/>
            <a:r>
              <a:rPr lang="ru-RU" sz="2000" b="1" dirty="0" smtClean="0">
                <a:solidFill>
                  <a:schemeClr val="bg1"/>
                </a:solidFill>
                <a:latin typeface="Times New Roman" panose="02020603050405020304" pitchFamily="18" charset="0"/>
                <a:cs typeface="Times New Roman" panose="02020603050405020304" pitchFamily="18" charset="0"/>
              </a:rPr>
              <a:t>3 </a:t>
            </a:r>
            <a:r>
              <a:rPr lang="ru-RU" sz="2000" b="1" u="sng" dirty="0" smtClean="0">
                <a:solidFill>
                  <a:schemeClr val="bg1"/>
                </a:solidFill>
                <a:latin typeface="Times New Roman" panose="02020603050405020304" pitchFamily="18" charset="0"/>
                <a:cs typeface="Times New Roman" panose="02020603050405020304" pitchFamily="18" charset="0"/>
              </a:rPr>
              <a:t>Заключение и выводы </a:t>
            </a:r>
          </a:p>
          <a:p>
            <a:pPr algn="ctr"/>
            <a:r>
              <a:rPr lang="ru-RU" sz="2000" b="1" dirty="0" smtClean="0">
                <a:solidFill>
                  <a:schemeClr val="bg1"/>
                </a:solidFill>
                <a:latin typeface="Times New Roman" panose="02020603050405020304" pitchFamily="18" charset="0"/>
                <a:cs typeface="Times New Roman" panose="02020603050405020304" pitchFamily="18" charset="0"/>
              </a:rPr>
              <a:t> Список источников и литературы</a:t>
            </a:r>
          </a:p>
          <a:p>
            <a:endParaRPr lang="ru-RU" sz="2400" i="1" dirty="0">
              <a:solidFill>
                <a:schemeClr val="bg1"/>
              </a:solidFill>
              <a:latin typeface="Monotype Corsiva" panose="03010101010201010101" pitchFamily="66" charset="0"/>
            </a:endParaRPr>
          </a:p>
        </p:txBody>
      </p:sp>
    </p:spTree>
    <p:extLst>
      <p:ext uri="{BB962C8B-B14F-4D97-AF65-F5344CB8AC3E}">
        <p14:creationId xmlns:p14="http://schemas.microsoft.com/office/powerpoint/2010/main" xmlns="" val="4012193612"/>
      </p:ext>
    </p:extLst>
  </p:cSld>
  <p:clrMapOvr>
    <a:masterClrMapping/>
  </p:clrMapOvr>
  <mc:AlternateContent xmlns:mc="http://schemas.openxmlformats.org/markup-compatibility/2006">
    <mc:Choice xmlns:p14="http://schemas.microsoft.com/office/powerpoint/2010/main" xmlns=""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p:cNvSpPr txBox="1"/>
          <p:nvPr/>
        </p:nvSpPr>
        <p:spPr>
          <a:xfrm>
            <a:off x="251521" y="1536223"/>
            <a:ext cx="8892479" cy="1354217"/>
          </a:xfrm>
          <a:prstGeom prst="rect">
            <a:avLst/>
          </a:prstGeom>
          <a:noFill/>
        </p:spPr>
        <p:txBody>
          <a:bodyPr wrap="square" rtlCol="0">
            <a:spAutoFit/>
          </a:bodyPr>
          <a:lstStyle/>
          <a:p>
            <a:pPr algn="ctr"/>
            <a:r>
              <a:rPr lang="ru-RU" sz="2000" i="1" dirty="0" smtClean="0">
                <a:solidFill>
                  <a:schemeClr val="bg1"/>
                </a:solidFill>
                <a:effectLst/>
                <a:latin typeface="Monotype Corsiva" panose="03010101010201010101" pitchFamily="66" charset="0"/>
              </a:rPr>
              <a:t>  </a:t>
            </a:r>
          </a:p>
          <a:p>
            <a:pPr marL="342900" indent="-342900">
              <a:buFont typeface="Wingdings" panose="05000000000000000000" pitchFamily="2" charset="2"/>
              <a:buChar char="Ø"/>
            </a:pPr>
            <a:r>
              <a:rPr lang="ru-RU" sz="1400" b="1" u="sng" dirty="0" smtClean="0">
                <a:solidFill>
                  <a:schemeClr val="bg1"/>
                </a:solidFill>
                <a:effectLst/>
                <a:latin typeface="Times New Roman" panose="02020603050405020304" pitchFamily="18" charset="0"/>
                <a:cs typeface="Times New Roman" panose="02020603050405020304" pitchFamily="18" charset="0"/>
              </a:rPr>
              <a:t>Цель исследования: </a:t>
            </a:r>
            <a:r>
              <a:rPr lang="ru-RU" sz="1400" dirty="0">
                <a:solidFill>
                  <a:schemeClr val="bg1"/>
                </a:solidFill>
                <a:latin typeface="Times New Roman" panose="02020603050405020304" pitchFamily="18" charset="0"/>
                <a:cs typeface="Times New Roman" panose="02020603050405020304" pitchFamily="18" charset="0"/>
              </a:rPr>
              <a:t>И</a:t>
            </a:r>
            <a:r>
              <a:rPr lang="ru-RU" sz="1400" dirty="0" smtClean="0">
                <a:solidFill>
                  <a:schemeClr val="bg1"/>
                </a:solidFill>
                <a:effectLst/>
                <a:latin typeface="Times New Roman" panose="02020603050405020304" pitchFamily="18" charset="0"/>
                <a:cs typeface="Times New Roman" panose="02020603050405020304" pitchFamily="18" charset="0"/>
              </a:rPr>
              <a:t>зучить историю и проанализировать социально – экономические проблемы </a:t>
            </a:r>
            <a:r>
              <a:rPr lang="ru-RU" sz="1400" dirty="0">
                <a:solidFill>
                  <a:schemeClr val="bg1"/>
                </a:solidFill>
                <a:effectLst/>
                <a:latin typeface="Times New Roman" panose="02020603050405020304" pitchFamily="18" charset="0"/>
                <a:cs typeface="Times New Roman" panose="02020603050405020304" pitchFamily="18" charset="0"/>
              </a:rPr>
              <a:t>деревни </a:t>
            </a:r>
            <a:r>
              <a:rPr lang="ru-RU" sz="1400" dirty="0" smtClean="0">
                <a:solidFill>
                  <a:schemeClr val="bg1"/>
                </a:solidFill>
                <a:effectLst/>
                <a:latin typeface="Times New Roman" panose="02020603050405020304" pitchFamily="18" charset="0"/>
                <a:cs typeface="Times New Roman" panose="02020603050405020304" pitchFamily="18" charset="0"/>
              </a:rPr>
              <a:t>Рогово</a:t>
            </a:r>
            <a:r>
              <a:rPr lang="ru-RU" sz="1400" dirty="0">
                <a:solidFill>
                  <a:schemeClr val="bg1"/>
                </a:solidFill>
                <a:effectLst/>
                <a:latin typeface="Times New Roman" panose="02020603050405020304" pitchFamily="18" charset="0"/>
                <a:cs typeface="Times New Roman" panose="02020603050405020304" pitchFamily="18" charset="0"/>
              </a:rPr>
              <a:t>, </a:t>
            </a:r>
            <a:r>
              <a:rPr lang="ru-RU" sz="1400" dirty="0" smtClean="0">
                <a:solidFill>
                  <a:schemeClr val="bg1"/>
                </a:solidFill>
                <a:latin typeface="Times New Roman" panose="02020603050405020304" pitchFamily="18" charset="0"/>
                <a:cs typeface="Times New Roman" panose="02020603050405020304" pitchFamily="18" charset="0"/>
              </a:rPr>
              <a:t>рассмотрет</a:t>
            </a:r>
            <a:r>
              <a:rPr lang="ru-RU" sz="1400" dirty="0" smtClean="0">
                <a:solidFill>
                  <a:schemeClr val="bg1"/>
                </a:solidFill>
                <a:effectLst/>
                <a:latin typeface="Times New Roman" panose="02020603050405020304" pitchFamily="18" charset="0"/>
                <a:cs typeface="Times New Roman" panose="02020603050405020304" pitchFamily="18" charset="0"/>
              </a:rPr>
              <a:t>ь </a:t>
            </a:r>
            <a:r>
              <a:rPr lang="ru-RU" sz="1400" dirty="0">
                <a:solidFill>
                  <a:schemeClr val="bg1"/>
                </a:solidFill>
                <a:effectLst/>
                <a:latin typeface="Times New Roman" panose="02020603050405020304" pitchFamily="18" charset="0"/>
                <a:cs typeface="Times New Roman" panose="02020603050405020304" pitchFamily="18" charset="0"/>
              </a:rPr>
              <a:t>экологические особенности </a:t>
            </a:r>
            <a:r>
              <a:rPr lang="ru-RU" sz="1400" dirty="0" smtClean="0">
                <a:solidFill>
                  <a:schemeClr val="bg1"/>
                </a:solidFill>
                <a:effectLst/>
                <a:latin typeface="Times New Roman" panose="02020603050405020304" pitchFamily="18" charset="0"/>
                <a:cs typeface="Times New Roman" panose="02020603050405020304" pitchFamily="18" charset="0"/>
              </a:rPr>
              <a:t>и привлечь</a:t>
            </a:r>
            <a:r>
              <a:rPr lang="ru-RU" sz="1400" dirty="0" smtClean="0">
                <a:solidFill>
                  <a:schemeClr val="bg1"/>
                </a:solidFill>
                <a:latin typeface="Times New Roman" panose="02020603050405020304" pitchFamily="18" charset="0"/>
                <a:cs typeface="Times New Roman" panose="02020603050405020304" pitchFamily="18" charset="0"/>
              </a:rPr>
              <a:t> администрацию г.о. Навашинский</a:t>
            </a:r>
            <a:r>
              <a:rPr lang="ru-RU" sz="1400" dirty="0" smtClean="0">
                <a:solidFill>
                  <a:schemeClr val="bg1"/>
                </a:solidFill>
                <a:effectLst/>
                <a:latin typeface="Times New Roman" panose="02020603050405020304" pitchFamily="18" charset="0"/>
                <a:cs typeface="Times New Roman" panose="02020603050405020304" pitchFamily="18" charset="0"/>
              </a:rPr>
              <a:t> </a:t>
            </a:r>
            <a:r>
              <a:rPr lang="ru-RU" sz="1400" dirty="0">
                <a:solidFill>
                  <a:schemeClr val="bg1"/>
                </a:solidFill>
                <a:effectLst/>
                <a:latin typeface="Times New Roman" panose="02020603050405020304" pitchFamily="18" charset="0"/>
                <a:cs typeface="Times New Roman" panose="02020603050405020304" pitchFamily="18" charset="0"/>
              </a:rPr>
              <a:t>к бережному и уважительному отношению к </a:t>
            </a:r>
            <a:r>
              <a:rPr lang="ru-RU" sz="1400" dirty="0" smtClean="0">
                <a:solidFill>
                  <a:schemeClr val="bg1"/>
                </a:solidFill>
                <a:effectLst/>
                <a:latin typeface="Times New Roman" panose="02020603050405020304" pitchFamily="18" charset="0"/>
                <a:cs typeface="Times New Roman" panose="02020603050405020304" pitchFamily="18" charset="0"/>
              </a:rPr>
              <a:t>природе и людям, живущим в деревне.</a:t>
            </a:r>
            <a:endParaRPr lang="ru-RU" sz="1400" dirty="0">
              <a:solidFill>
                <a:schemeClr val="bg1"/>
              </a:solidFill>
              <a:effectLst/>
              <a:latin typeface="Times New Roman" panose="02020603050405020304" pitchFamily="18" charset="0"/>
              <a:cs typeface="Times New Roman" panose="02020603050405020304" pitchFamily="18" charset="0"/>
            </a:endParaRPr>
          </a:p>
          <a:p>
            <a:endParaRPr lang="ru-RU" sz="2000" i="1" dirty="0">
              <a:solidFill>
                <a:schemeClr val="bg1"/>
              </a:solidFill>
              <a:effectLst/>
              <a:latin typeface="Monotype Corsiva" panose="03010101010201010101" pitchFamily="66" charset="0"/>
            </a:endParaRPr>
          </a:p>
        </p:txBody>
      </p:sp>
      <p:sp>
        <p:nvSpPr>
          <p:cNvPr id="8" name="TextBox 7"/>
          <p:cNvSpPr txBox="1"/>
          <p:nvPr/>
        </p:nvSpPr>
        <p:spPr>
          <a:xfrm>
            <a:off x="10142" y="891664"/>
            <a:ext cx="9144000" cy="954107"/>
          </a:xfrm>
          <a:prstGeom prst="rect">
            <a:avLst/>
          </a:prstGeom>
          <a:noFill/>
        </p:spPr>
        <p:txBody>
          <a:bodyPr wrap="square" rtlCol="0">
            <a:spAutoFit/>
          </a:bodyPr>
          <a:lstStyle/>
          <a:p>
            <a:pPr algn="ctr"/>
            <a:r>
              <a:rPr lang="ru-RU" sz="1400" dirty="0" smtClean="0">
                <a:solidFill>
                  <a:schemeClr val="bg1"/>
                </a:solidFill>
                <a:latin typeface="Times New Roman" panose="02020603050405020304" pitchFamily="18" charset="0"/>
                <a:cs typeface="Times New Roman" panose="02020603050405020304" pitchFamily="18" charset="0"/>
              </a:rPr>
              <a:t>Сегодня все шире внедряется в образовательный процесс методы и технологии на основе проектной и исследовательской деятельности обучающихся. Для исследовательской работы я выбрал тему  связанную с проблемами деревни. Ведь глубинка является основой жизни русского человека и проблемы сельских жителей должны волновать каждого человека нашей страны.  </a:t>
            </a:r>
          </a:p>
        </p:txBody>
      </p:sp>
      <p:sp>
        <p:nvSpPr>
          <p:cNvPr id="9" name="TextBox 8"/>
          <p:cNvSpPr txBox="1"/>
          <p:nvPr/>
        </p:nvSpPr>
        <p:spPr>
          <a:xfrm>
            <a:off x="251520" y="2564904"/>
            <a:ext cx="8892480" cy="4401205"/>
          </a:xfrm>
          <a:prstGeom prst="rect">
            <a:avLst/>
          </a:prstGeom>
          <a:noFill/>
        </p:spPr>
        <p:txBody>
          <a:bodyPr wrap="square" rtlCol="0">
            <a:spAutoFit/>
          </a:bodyPr>
          <a:lstStyle/>
          <a:p>
            <a:pPr marL="342900" indent="-342900">
              <a:buFont typeface="Wingdings" panose="05000000000000000000" pitchFamily="2" charset="2"/>
              <a:buChar char="Ø"/>
            </a:pPr>
            <a:r>
              <a:rPr lang="ru-RU" sz="1400" b="1" u="sng" dirty="0" smtClean="0">
                <a:solidFill>
                  <a:schemeClr val="bg1"/>
                </a:solidFill>
                <a:latin typeface="Times New Roman" panose="02020603050405020304" pitchFamily="18" charset="0"/>
                <a:cs typeface="Times New Roman" panose="02020603050405020304" pitchFamily="18" charset="0"/>
              </a:rPr>
              <a:t>Задачи исследования:</a:t>
            </a:r>
          </a:p>
          <a:p>
            <a:pPr marL="342900" indent="-342900">
              <a:buFont typeface="Wingdings" panose="05000000000000000000" pitchFamily="2" charset="2"/>
              <a:buChar char="ü"/>
            </a:pPr>
            <a:r>
              <a:rPr lang="ru-RU" sz="1400" dirty="0" smtClean="0">
                <a:solidFill>
                  <a:schemeClr val="bg1"/>
                </a:solidFill>
                <a:latin typeface="Times New Roman" panose="02020603050405020304" pitchFamily="18" charset="0"/>
                <a:cs typeface="Times New Roman" panose="02020603050405020304" pitchFamily="18" charset="0"/>
              </a:rPr>
              <a:t>Изучить необходимую литературу, задействовать ресурсы интернета, воспользоваться помощью преподавателей при изучении данной территориальной единицы;</a:t>
            </a:r>
          </a:p>
          <a:p>
            <a:pPr marL="342900" indent="-342900">
              <a:buFont typeface="Wingdings" panose="05000000000000000000" pitchFamily="2" charset="2"/>
              <a:buChar char="ü"/>
            </a:pPr>
            <a:r>
              <a:rPr lang="ru-RU" sz="1400" dirty="0" smtClean="0">
                <a:solidFill>
                  <a:schemeClr val="bg1"/>
                </a:solidFill>
                <a:latin typeface="Times New Roman" panose="02020603050405020304" pitchFamily="18" charset="0"/>
                <a:cs typeface="Times New Roman" panose="02020603050405020304" pitchFamily="18" charset="0"/>
              </a:rPr>
              <a:t>Проанализировать полученные сведения и выбрать только самое необходимое и интересное;</a:t>
            </a:r>
          </a:p>
          <a:p>
            <a:pPr marL="342900" indent="-342900">
              <a:buFont typeface="Wingdings" panose="05000000000000000000" pitchFamily="2" charset="2"/>
              <a:buChar char="ü"/>
            </a:pPr>
            <a:r>
              <a:rPr lang="ru-RU" sz="1400" dirty="0" smtClean="0">
                <a:solidFill>
                  <a:schemeClr val="bg1"/>
                </a:solidFill>
                <a:latin typeface="Times New Roman" panose="02020603050405020304" pitchFamily="18" charset="0"/>
                <a:cs typeface="Times New Roman" panose="02020603050405020304" pitchFamily="18" charset="0"/>
              </a:rPr>
              <a:t>Изложить всю информацию простым и понятным языком, сохранив все самое важное и интересное;</a:t>
            </a:r>
          </a:p>
          <a:p>
            <a:pPr marL="342900" indent="-342900">
              <a:buFont typeface="Wingdings" panose="05000000000000000000" pitchFamily="2" charset="2"/>
              <a:buChar char="ü"/>
            </a:pPr>
            <a:r>
              <a:rPr lang="ru-RU" sz="1400" dirty="0" smtClean="0">
                <a:solidFill>
                  <a:schemeClr val="bg1"/>
                </a:solidFill>
                <a:latin typeface="Times New Roman" panose="02020603050405020304" pitchFamily="18" charset="0"/>
                <a:cs typeface="Times New Roman" panose="02020603050405020304" pitchFamily="18" charset="0"/>
              </a:rPr>
              <a:t>Привлечь внимание общественности (администрации г.о. Навашинский) к экологическим и житейским проблемам деревни Рогово.</a:t>
            </a:r>
          </a:p>
          <a:p>
            <a:pPr marL="285750" indent="-285750">
              <a:buFont typeface="Wingdings" panose="05000000000000000000" pitchFamily="2" charset="2"/>
              <a:buChar char="Ø"/>
            </a:pPr>
            <a:endParaRPr lang="ru-RU" sz="1400" b="1" u="sng" dirty="0" smtClean="0">
              <a:solidFill>
                <a:schemeClr val="bg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ru-RU" sz="1400" b="1" u="sng" dirty="0" smtClean="0">
                <a:solidFill>
                  <a:schemeClr val="bg1"/>
                </a:solidFill>
                <a:latin typeface="Times New Roman" panose="02020603050405020304" pitchFamily="18" charset="0"/>
                <a:cs typeface="Times New Roman" panose="02020603050405020304" pitchFamily="18" charset="0"/>
              </a:rPr>
              <a:t>Актуальность </a:t>
            </a:r>
            <a:r>
              <a:rPr lang="ru-RU" sz="1400" b="1" u="sng" dirty="0">
                <a:solidFill>
                  <a:schemeClr val="bg1"/>
                </a:solidFill>
                <a:latin typeface="Times New Roman" panose="02020603050405020304" pitchFamily="18" charset="0"/>
                <a:cs typeface="Times New Roman" panose="02020603050405020304" pitchFamily="18" charset="0"/>
              </a:rPr>
              <a:t>изучения:</a:t>
            </a:r>
          </a:p>
          <a:p>
            <a:r>
              <a:rPr lang="ru-RU" sz="1400" dirty="0">
                <a:solidFill>
                  <a:schemeClr val="bg1"/>
                </a:solidFill>
                <a:latin typeface="Times New Roman" panose="02020603050405020304" pitchFamily="18" charset="0"/>
                <a:cs typeface="Times New Roman" panose="02020603050405020304" pitchFamily="18" charset="0"/>
              </a:rPr>
              <a:t>В условиях современной экологической ситуации эта тема очень актуальна, ведь взаимодействие человека и природы очень сложно, и каждый должен понимать, что без перестройки сознания человека и отношения к природе, жизнь человека может погибнуть гораздо раньше! Улучшение жизни людей в деревнях, является еще одной актуальной проблемой и этому стоит уделить особое внимание.</a:t>
            </a:r>
          </a:p>
          <a:p>
            <a:pPr marL="285750" indent="-285750">
              <a:buFont typeface="Wingdings" panose="05000000000000000000" pitchFamily="2" charset="2"/>
              <a:buChar char="Ø"/>
            </a:pPr>
            <a:endParaRPr lang="ru-RU" sz="1400" b="1" u="sng" dirty="0" smtClean="0">
              <a:solidFill>
                <a:schemeClr val="bg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ru-RU" sz="1400" b="1" u="sng" dirty="0" smtClean="0">
                <a:solidFill>
                  <a:schemeClr val="bg1"/>
                </a:solidFill>
                <a:latin typeface="Times New Roman" panose="02020603050405020304" pitchFamily="18" charset="0"/>
                <a:cs typeface="Times New Roman" panose="02020603050405020304" pitchFamily="18" charset="0"/>
              </a:rPr>
              <a:t>Объект </a:t>
            </a:r>
            <a:r>
              <a:rPr lang="ru-RU" sz="1400" b="1" u="sng" dirty="0">
                <a:solidFill>
                  <a:schemeClr val="bg1"/>
                </a:solidFill>
                <a:latin typeface="Times New Roman" panose="02020603050405020304" pitchFamily="18" charset="0"/>
                <a:cs typeface="Times New Roman" panose="02020603050405020304" pitchFamily="18" charset="0"/>
              </a:rPr>
              <a:t>исследования: </a:t>
            </a:r>
          </a:p>
          <a:p>
            <a:r>
              <a:rPr lang="ru-RU" sz="1400" dirty="0" smtClean="0">
                <a:solidFill>
                  <a:schemeClr val="bg1"/>
                </a:solidFill>
                <a:latin typeface="Times New Roman" panose="02020603050405020304" pitchFamily="18" charset="0"/>
                <a:cs typeface="Times New Roman" panose="02020603050405020304" pitchFamily="18" charset="0"/>
              </a:rPr>
              <a:t>История, </a:t>
            </a:r>
            <a:r>
              <a:rPr lang="ru-RU" sz="1400" dirty="0">
                <a:solidFill>
                  <a:schemeClr val="bg1"/>
                </a:solidFill>
                <a:latin typeface="Times New Roman" panose="02020603050405020304" pitchFamily="18" charset="0"/>
                <a:cs typeface="Times New Roman" panose="02020603050405020304" pitchFamily="18" charset="0"/>
              </a:rPr>
              <a:t>окружающая среда и </a:t>
            </a:r>
            <a:r>
              <a:rPr lang="ru-RU" sz="1400" dirty="0" smtClean="0">
                <a:solidFill>
                  <a:schemeClr val="bg1"/>
                </a:solidFill>
                <a:latin typeface="Times New Roman" panose="02020603050405020304" pitchFamily="18" charset="0"/>
                <a:cs typeface="Times New Roman" panose="02020603050405020304" pitchFamily="18" charset="0"/>
              </a:rPr>
              <a:t>сельские </a:t>
            </a:r>
            <a:r>
              <a:rPr lang="ru-RU" sz="1400" dirty="0">
                <a:solidFill>
                  <a:schemeClr val="bg1"/>
                </a:solidFill>
                <a:latin typeface="Times New Roman" panose="02020603050405020304" pitchFamily="18" charset="0"/>
                <a:cs typeface="Times New Roman" panose="02020603050405020304" pitchFamily="18" charset="0"/>
              </a:rPr>
              <a:t>жители </a:t>
            </a:r>
            <a:r>
              <a:rPr lang="ru-RU" sz="1400" dirty="0" smtClean="0">
                <a:solidFill>
                  <a:schemeClr val="bg1"/>
                </a:solidFill>
                <a:latin typeface="Times New Roman" panose="02020603050405020304" pitchFamily="18" charset="0"/>
                <a:cs typeface="Times New Roman" panose="02020603050405020304" pitchFamily="18" charset="0"/>
              </a:rPr>
              <a:t>деревни </a:t>
            </a:r>
            <a:r>
              <a:rPr lang="ru-RU" sz="1400" dirty="0">
                <a:solidFill>
                  <a:schemeClr val="bg1"/>
                </a:solidFill>
                <a:latin typeface="Times New Roman" panose="02020603050405020304" pitchFamily="18" charset="0"/>
                <a:cs typeface="Times New Roman" panose="02020603050405020304" pitchFamily="18" charset="0"/>
              </a:rPr>
              <a:t>Рогово.</a:t>
            </a:r>
          </a:p>
          <a:p>
            <a:pPr marL="285750" indent="-285750">
              <a:buFont typeface="Wingdings" panose="05000000000000000000" pitchFamily="2" charset="2"/>
              <a:buChar char="Ø"/>
            </a:pPr>
            <a:endParaRPr lang="ru-RU" sz="1400" b="1" u="sng" dirty="0" smtClean="0">
              <a:solidFill>
                <a:schemeClr val="bg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ru-RU" sz="1400" b="1" u="sng" dirty="0" smtClean="0">
                <a:solidFill>
                  <a:schemeClr val="bg1"/>
                </a:solidFill>
                <a:latin typeface="Times New Roman" panose="02020603050405020304" pitchFamily="18" charset="0"/>
                <a:cs typeface="Times New Roman" panose="02020603050405020304" pitchFamily="18" charset="0"/>
              </a:rPr>
              <a:t>Методы </a:t>
            </a:r>
            <a:r>
              <a:rPr lang="ru-RU" sz="1400" b="1" u="sng" dirty="0">
                <a:solidFill>
                  <a:schemeClr val="bg1"/>
                </a:solidFill>
                <a:latin typeface="Times New Roman" panose="02020603050405020304" pitchFamily="18" charset="0"/>
                <a:cs typeface="Times New Roman" panose="02020603050405020304" pitchFamily="18" charset="0"/>
              </a:rPr>
              <a:t>исследования:</a:t>
            </a:r>
          </a:p>
          <a:p>
            <a:r>
              <a:rPr lang="ru-RU" sz="1400" dirty="0">
                <a:solidFill>
                  <a:schemeClr val="bg1"/>
                </a:solidFill>
                <a:latin typeface="Times New Roman" panose="02020603050405020304" pitchFamily="18" charset="0"/>
                <a:cs typeface="Times New Roman" panose="02020603050405020304" pitchFamily="18" charset="0"/>
              </a:rPr>
              <a:t>Наблюдение, анализ информации.</a:t>
            </a:r>
          </a:p>
          <a:p>
            <a:endParaRPr lang="ru-RU" sz="1400" dirty="0">
              <a:solidFill>
                <a:schemeClr val="bg1"/>
              </a:solidFill>
              <a:latin typeface="Monotype Corsiva" panose="03010101010201010101" pitchFamily="66" charset="0"/>
            </a:endParaRPr>
          </a:p>
        </p:txBody>
      </p:sp>
      <p:sp>
        <p:nvSpPr>
          <p:cNvPr id="2" name="TextBox 1"/>
          <p:cNvSpPr txBox="1"/>
          <p:nvPr/>
        </p:nvSpPr>
        <p:spPr>
          <a:xfrm>
            <a:off x="4932040" y="217731"/>
            <a:ext cx="3672408" cy="523220"/>
          </a:xfrm>
          <a:prstGeom prst="rect">
            <a:avLst/>
          </a:prstGeom>
          <a:noFill/>
        </p:spPr>
        <p:txBody>
          <a:bodyPr wrap="square" rtlCol="0">
            <a:spAutoFit/>
          </a:bodyPr>
          <a:lstStyle/>
          <a:p>
            <a:pPr algn="ctr"/>
            <a:r>
              <a:rPr lang="ru-RU" sz="2800" b="1" dirty="0" smtClean="0">
                <a:solidFill>
                  <a:schemeClr val="bg1"/>
                </a:solidFill>
                <a:latin typeface="Times New Roman" panose="02020603050405020304" pitchFamily="18" charset="0"/>
                <a:cs typeface="Times New Roman" panose="02020603050405020304" pitchFamily="18" charset="0"/>
              </a:rPr>
              <a:t>Введение</a:t>
            </a:r>
            <a:endParaRPr lang="ru-RU"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896108509"/>
      </p:ext>
    </p:extLst>
  </p:cSld>
  <p:clrMapOvr>
    <a:masterClrMapping/>
  </p:clrMapOvr>
  <mc:AlternateContent xmlns:mc="http://schemas.openxmlformats.org/markup-compatibility/2006">
    <mc:Choice xmlns:p14="http://schemas.microsoft.com/office/powerpoint/2010/main" xmlns=""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extBox 3"/>
          <p:cNvSpPr txBox="1"/>
          <p:nvPr/>
        </p:nvSpPr>
        <p:spPr>
          <a:xfrm>
            <a:off x="2267744" y="93384"/>
            <a:ext cx="8856984" cy="523220"/>
          </a:xfrm>
          <a:prstGeom prst="rect">
            <a:avLst/>
          </a:prstGeom>
          <a:noFill/>
        </p:spPr>
        <p:txBody>
          <a:bodyPr wrap="square" rtlCol="0">
            <a:spAutoFit/>
          </a:bodyPr>
          <a:lstStyle/>
          <a:p>
            <a:pPr algn="ctr"/>
            <a:r>
              <a:rPr lang="ru-RU" sz="2800" b="1" dirty="0">
                <a:solidFill>
                  <a:schemeClr val="bg1"/>
                </a:solidFill>
                <a:effectLst/>
                <a:latin typeface="Times New Roman" panose="02020603050405020304" pitchFamily="18" charset="0"/>
                <a:cs typeface="Times New Roman" panose="02020603050405020304" pitchFamily="18" charset="0"/>
              </a:rPr>
              <a:t>Основная часть</a:t>
            </a:r>
          </a:p>
        </p:txBody>
      </p:sp>
      <p:pic>
        <p:nvPicPr>
          <p:cNvPr id="5" name="Рисунок 4"/>
          <p:cNvPicPr>
            <a:picLocks noChangeAspect="1"/>
          </p:cNvPicPr>
          <p:nvPr/>
        </p:nvPicPr>
        <p:blipFill>
          <a:blip r:embed="rId2" cstate="print"/>
          <a:stretch>
            <a:fillRect/>
          </a:stretch>
        </p:blipFill>
        <p:spPr>
          <a:xfrm>
            <a:off x="4860032" y="1204683"/>
            <a:ext cx="3183858" cy="208656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TextBox 5"/>
          <p:cNvSpPr txBox="1"/>
          <p:nvPr/>
        </p:nvSpPr>
        <p:spPr>
          <a:xfrm>
            <a:off x="251520" y="3357490"/>
            <a:ext cx="8640960" cy="3570208"/>
          </a:xfrm>
          <a:prstGeom prst="rect">
            <a:avLst/>
          </a:prstGeom>
          <a:noFill/>
        </p:spPr>
        <p:txBody>
          <a:bodyPr wrap="square" rtlCol="0">
            <a:spAutoFit/>
          </a:bodyPr>
          <a:lstStyle/>
          <a:p>
            <a:pPr algn="ctr"/>
            <a:r>
              <a:rPr lang="ru-RU" sz="1600" dirty="0">
                <a:solidFill>
                  <a:schemeClr val="bg1"/>
                </a:solidFill>
                <a:effectLst/>
                <a:latin typeface="Times New Roman" panose="02020603050405020304" pitchFamily="18" charset="0"/>
                <a:cs typeface="Times New Roman" panose="02020603050405020304" pitchFamily="18" charset="0"/>
              </a:rPr>
              <a:t>Сторожилы Крюков Петр Емельянович и Крюков Фрол Михайлович рассказывали. На околице, в сторону Румасово был лес, протекала речка с полей </a:t>
            </a:r>
            <a:r>
              <a:rPr lang="ru-RU" sz="1600" dirty="0" smtClean="0">
                <a:solidFill>
                  <a:schemeClr val="bg1"/>
                </a:solidFill>
                <a:effectLst/>
                <a:latin typeface="Times New Roman" panose="02020603050405020304" pitchFamily="18" charset="0"/>
                <a:cs typeface="Times New Roman" panose="02020603050405020304" pitchFamily="18" charset="0"/>
              </a:rPr>
              <a:t>д.Степурино </a:t>
            </a:r>
            <a:r>
              <a:rPr lang="ru-RU" sz="1600" dirty="0">
                <a:solidFill>
                  <a:schemeClr val="bg1"/>
                </a:solidFill>
                <a:effectLst/>
                <a:latin typeface="Times New Roman" panose="02020603050405020304" pitchFamily="18" charset="0"/>
                <a:cs typeface="Times New Roman" panose="02020603050405020304" pitchFamily="18" charset="0"/>
              </a:rPr>
              <a:t>и Рогово и соединялась с речкой Матной, образовалось междуречье в виде рога. Поэтому и деревня называлась Рогово. </a:t>
            </a:r>
            <a:endParaRPr lang="ru-RU" sz="1600" dirty="0" smtClean="0">
              <a:solidFill>
                <a:schemeClr val="bg1"/>
              </a:solidFill>
              <a:effectLst/>
              <a:latin typeface="Times New Roman" panose="02020603050405020304" pitchFamily="18" charset="0"/>
              <a:cs typeface="Times New Roman" panose="02020603050405020304" pitchFamily="18" charset="0"/>
            </a:endParaRPr>
          </a:p>
          <a:p>
            <a:pPr algn="ctr"/>
            <a:r>
              <a:rPr lang="ru-RU" sz="1600" dirty="0" smtClean="0">
                <a:solidFill>
                  <a:schemeClr val="bg1"/>
                </a:solidFill>
                <a:latin typeface="Times New Roman" panose="02020603050405020304" pitchFamily="18" charset="0"/>
                <a:cs typeface="Times New Roman" panose="02020603050405020304" pitchFamily="18" charset="0"/>
              </a:rPr>
              <a:t>В </a:t>
            </a:r>
            <a:r>
              <a:rPr lang="ru-RU" sz="1600" dirty="0">
                <a:solidFill>
                  <a:schemeClr val="bg1"/>
                </a:solidFill>
                <a:latin typeface="Times New Roman" panose="02020603050405020304" pitchFamily="18" charset="0"/>
                <a:cs typeface="Times New Roman" panose="02020603050405020304" pitchFamily="18" charset="0"/>
              </a:rPr>
              <a:t>1889 – 91 гг. Пустынская волость условно делилась на 7 сельскохозяйственных районов: </a:t>
            </a:r>
            <a:r>
              <a:rPr lang="ru-RU" sz="1600" i="1" dirty="0">
                <a:solidFill>
                  <a:schemeClr val="bg1"/>
                </a:solidFill>
                <a:latin typeface="Times New Roman" panose="02020603050405020304" pitchFamily="18" charset="0"/>
                <a:cs typeface="Times New Roman" panose="02020603050405020304" pitchFamily="18" charset="0"/>
              </a:rPr>
              <a:t>Натальинский, Родяковский, Левинский, Валтовский, Роговско – Степуринский, Салавирско – Бобровский, Пустынско – Кистановско – Румасовский, Горицкий. Из них наиболее урожайными считались Натальинский и Роговско – Степуринский</a:t>
            </a:r>
            <a:r>
              <a:rPr lang="ru-RU" sz="1600" dirty="0">
                <a:solidFill>
                  <a:schemeClr val="bg1"/>
                </a:solidFill>
                <a:latin typeface="Times New Roman" panose="02020603050405020304" pitchFamily="18" charset="0"/>
                <a:cs typeface="Times New Roman" panose="02020603050405020304" pitchFamily="18" charset="0"/>
              </a:rPr>
              <a:t>. Из сельскохозяйственных культур, выращиваемых в те годы, наибольшие площади отводились под гречиху, картофель, рожь и ячмень. В крестьянских хозяйствах Роговско – Степуринского района содержалось 157 свиней, 306 овцы, 127 коров и быков, 57 лошадей и жеребят и 107 теленка. </a:t>
            </a:r>
          </a:p>
          <a:p>
            <a:pPr algn="ctr"/>
            <a:r>
              <a:rPr lang="ru-RU" sz="1600" dirty="0">
                <a:solidFill>
                  <a:schemeClr val="bg1"/>
                </a:solidFill>
                <a:latin typeface="Times New Roman" panose="02020603050405020304" pitchFamily="18" charset="0"/>
                <a:cs typeface="Times New Roman" panose="02020603050405020304" pitchFamily="18" charset="0"/>
              </a:rPr>
              <a:t>Жители Рогово не только пахали землю, содержали скот, но и имели промыслы: углежжение, смолокурение, делали сани, колеса, продавали дрова в Вачу, Новоселки, вывозили дрова на станцию Степурино для топки паровозов, вили мочало, ткали холсты, плели лапти.</a:t>
            </a:r>
          </a:p>
          <a:p>
            <a:pPr algn="ctr"/>
            <a:endParaRPr lang="ru-RU" i="1" dirty="0">
              <a:solidFill>
                <a:schemeClr val="bg1"/>
              </a:solidFill>
              <a:effectLst/>
              <a:latin typeface="Monotype Corsiva" panose="03010101010201010101" pitchFamily="66" charset="0"/>
            </a:endParaRPr>
          </a:p>
        </p:txBody>
      </p:sp>
      <p:sp>
        <p:nvSpPr>
          <p:cNvPr id="2" name="TextBox 1"/>
          <p:cNvSpPr txBox="1"/>
          <p:nvPr/>
        </p:nvSpPr>
        <p:spPr>
          <a:xfrm>
            <a:off x="899592" y="695050"/>
            <a:ext cx="9144000" cy="369332"/>
          </a:xfrm>
          <a:prstGeom prst="rect">
            <a:avLst/>
          </a:prstGeom>
          <a:noFill/>
        </p:spPr>
        <p:txBody>
          <a:bodyPr wrap="square" rtlCol="0">
            <a:spAutoFit/>
          </a:bodyPr>
          <a:lstStyle/>
          <a:p>
            <a:pPr algn="ctr"/>
            <a:r>
              <a:rPr lang="ru-RU" b="1" u="sng" dirty="0" smtClean="0">
                <a:solidFill>
                  <a:schemeClr val="bg1"/>
                </a:solidFill>
                <a:latin typeface="Times New Roman" panose="02020603050405020304" pitchFamily="18" charset="0"/>
                <a:cs typeface="Times New Roman" panose="02020603050405020304" pitchFamily="18" charset="0"/>
              </a:rPr>
              <a:t>2.1.История </a:t>
            </a:r>
            <a:r>
              <a:rPr lang="ru-RU" b="1" u="sng" dirty="0">
                <a:solidFill>
                  <a:schemeClr val="bg1"/>
                </a:solidFill>
                <a:latin typeface="Times New Roman" panose="02020603050405020304" pitchFamily="18" charset="0"/>
                <a:cs typeface="Times New Roman" panose="02020603050405020304" pitchFamily="18" charset="0"/>
              </a:rPr>
              <a:t>происхождения и крестьянское хозяйство деревни Рогово</a:t>
            </a:r>
          </a:p>
        </p:txBody>
      </p:sp>
      <p:pic>
        <p:nvPicPr>
          <p:cNvPr id="3" name="Рисунок 2"/>
          <p:cNvPicPr>
            <a:picLocks noChangeAspect="1"/>
          </p:cNvPicPr>
          <p:nvPr/>
        </p:nvPicPr>
        <p:blipFill>
          <a:blip r:embed="rId3" cstate="print"/>
          <a:stretch>
            <a:fillRect/>
          </a:stretch>
        </p:blipFill>
        <p:spPr>
          <a:xfrm>
            <a:off x="1115616" y="1204683"/>
            <a:ext cx="3183859" cy="208656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xmlns="" val="2233319246"/>
      </p:ext>
    </p:extLst>
  </p:cSld>
  <p:clrMapOvr>
    <a:masterClrMapping/>
  </p:clrMapOvr>
  <mc:AlternateContent xmlns:mc="http://schemas.openxmlformats.org/markup-compatibility/2006">
    <mc:Choice xmlns:p14="http://schemas.microsoft.com/office/powerpoint/2010/main" xmlns=""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p:cNvSpPr txBox="1"/>
          <p:nvPr/>
        </p:nvSpPr>
        <p:spPr>
          <a:xfrm>
            <a:off x="72008" y="978987"/>
            <a:ext cx="9144000" cy="5632311"/>
          </a:xfrm>
          <a:prstGeom prst="rect">
            <a:avLst/>
          </a:prstGeom>
          <a:noFill/>
        </p:spPr>
        <p:txBody>
          <a:bodyPr wrap="square" rtlCol="0">
            <a:spAutoFit/>
          </a:bodyPr>
          <a:lstStyle/>
          <a:p>
            <a:r>
              <a:rPr lang="ru-RU" dirty="0">
                <a:solidFill>
                  <a:schemeClr val="bg1"/>
                </a:solidFill>
                <a:effectLst/>
                <a:latin typeface="Times New Roman" panose="02020603050405020304" pitchFamily="18" charset="0"/>
                <a:cs typeface="Times New Roman" panose="02020603050405020304" pitchFamily="18" charset="0"/>
              </a:rPr>
              <a:t>Об истории развития образования в стране можно судить по Роговской средней общеобразовательной </a:t>
            </a:r>
            <a:r>
              <a:rPr lang="ru-RU" dirty="0" smtClean="0">
                <a:solidFill>
                  <a:schemeClr val="bg1"/>
                </a:solidFill>
                <a:effectLst/>
                <a:latin typeface="Times New Roman" panose="02020603050405020304" pitchFamily="18" charset="0"/>
                <a:cs typeface="Times New Roman" panose="02020603050405020304" pitchFamily="18" charset="0"/>
              </a:rPr>
              <a:t>школе. В </a:t>
            </a:r>
            <a:r>
              <a:rPr lang="ru-RU" dirty="0">
                <a:solidFill>
                  <a:schemeClr val="bg1"/>
                </a:solidFill>
                <a:effectLst/>
                <a:latin typeface="Times New Roman" panose="02020603050405020304" pitchFamily="18" charset="0"/>
                <a:cs typeface="Times New Roman" panose="02020603050405020304" pitchFamily="18" charset="0"/>
              </a:rPr>
              <a:t>1922 году в д. Рогово была открыта начальная школа, в которой стали работать 2 учительницы: Евдокия Павловна и Мария Павловна Архангельские. </a:t>
            </a:r>
            <a:r>
              <a:rPr lang="ru-RU" dirty="0" smtClean="0">
                <a:solidFill>
                  <a:schemeClr val="bg1"/>
                </a:solidFill>
                <a:effectLst/>
                <a:latin typeface="Times New Roman" panose="02020603050405020304" pitchFamily="18" charset="0"/>
                <a:cs typeface="Times New Roman" panose="02020603050405020304" pitchFamily="18" charset="0"/>
              </a:rPr>
              <a:t>Среди </a:t>
            </a:r>
            <a:r>
              <a:rPr lang="ru-RU" dirty="0">
                <a:solidFill>
                  <a:schemeClr val="bg1"/>
                </a:solidFill>
                <a:effectLst/>
                <a:latin typeface="Times New Roman" panose="02020603050405020304" pitchFamily="18" charset="0"/>
                <a:cs typeface="Times New Roman" panose="02020603050405020304" pitchFamily="18" charset="0"/>
              </a:rPr>
              <a:t>жителей с высшим образованием не было ни одного человека, со средним специальным - 2, начальное образование имели 37 человек. </a:t>
            </a:r>
            <a:r>
              <a:rPr lang="ru-RU" dirty="0" smtClean="0">
                <a:solidFill>
                  <a:schemeClr val="bg1"/>
                </a:solidFill>
                <a:effectLst/>
                <a:latin typeface="Times New Roman" panose="02020603050405020304" pitchFamily="18" charset="0"/>
                <a:cs typeface="Times New Roman" panose="02020603050405020304" pitchFamily="18" charset="0"/>
              </a:rPr>
              <a:t>Взрослые </a:t>
            </a:r>
            <a:r>
              <a:rPr lang="ru-RU" dirty="0">
                <a:solidFill>
                  <a:schemeClr val="bg1"/>
                </a:solidFill>
                <a:effectLst/>
                <a:latin typeface="Times New Roman" panose="02020603050405020304" pitchFamily="18" charset="0"/>
                <a:cs typeface="Times New Roman" panose="02020603050405020304" pitchFamily="18" charset="0"/>
              </a:rPr>
              <a:t>парни, мужчины, девушки ходили в школу три раза в неделю. Всё это делали два учителя без оплаты </a:t>
            </a:r>
            <a:r>
              <a:rPr lang="ru-RU" dirty="0" smtClean="0">
                <a:solidFill>
                  <a:schemeClr val="bg1"/>
                </a:solidFill>
                <a:effectLst/>
                <a:latin typeface="Times New Roman" panose="02020603050405020304" pitchFamily="18" charset="0"/>
                <a:cs typeface="Times New Roman" panose="02020603050405020304" pitchFamily="18" charset="0"/>
              </a:rPr>
              <a:t>труда. В </a:t>
            </a:r>
            <a:r>
              <a:rPr lang="ru-RU" dirty="0">
                <a:solidFill>
                  <a:schemeClr val="bg1"/>
                </a:solidFill>
                <a:effectLst/>
                <a:latin typeface="Times New Roman" panose="02020603050405020304" pitchFamily="18" charset="0"/>
                <a:cs typeface="Times New Roman" panose="02020603050405020304" pitchFamily="18" charset="0"/>
              </a:rPr>
              <a:t>это время в школе было 64 ученика, из них 3 девочки. </a:t>
            </a:r>
            <a:r>
              <a:rPr lang="ru-RU" dirty="0" smtClean="0">
                <a:solidFill>
                  <a:schemeClr val="bg1"/>
                </a:solidFill>
                <a:effectLst/>
                <a:latin typeface="Times New Roman" panose="02020603050405020304" pitchFamily="18" charset="0"/>
                <a:cs typeface="Times New Roman" panose="02020603050405020304" pitchFamily="18" charset="0"/>
              </a:rPr>
              <a:t>В </a:t>
            </a:r>
            <a:r>
              <a:rPr lang="ru-RU" dirty="0">
                <a:solidFill>
                  <a:schemeClr val="bg1"/>
                </a:solidFill>
                <a:effectLst/>
                <a:latin typeface="Times New Roman" panose="02020603050405020304" pitchFamily="18" charset="0"/>
                <a:cs typeface="Times New Roman" panose="02020603050405020304" pitchFamily="18" charset="0"/>
              </a:rPr>
              <a:t>1929 году в стране было введено обязательное начальное </a:t>
            </a:r>
            <a:r>
              <a:rPr lang="ru-RU" dirty="0" smtClean="0">
                <a:solidFill>
                  <a:schemeClr val="bg1"/>
                </a:solidFill>
                <a:effectLst/>
                <a:latin typeface="Times New Roman" panose="02020603050405020304" pitchFamily="18" charset="0"/>
                <a:cs typeface="Times New Roman" panose="02020603050405020304" pitchFamily="18" charset="0"/>
              </a:rPr>
              <a:t>образование. По </a:t>
            </a:r>
            <a:r>
              <a:rPr lang="ru-RU" dirty="0">
                <a:solidFill>
                  <a:schemeClr val="bg1"/>
                </a:solidFill>
                <a:effectLst/>
                <a:latin typeface="Times New Roman" panose="02020603050405020304" pitchFamily="18" charset="0"/>
                <a:cs typeface="Times New Roman" panose="02020603050405020304" pitchFamily="18" charset="0"/>
              </a:rPr>
              <a:t>призыву ЦК ВКП(б) все силы учителей, комсомольцев были направлены на ликвидацию неграмотности. Жители окрестных сёл за 1,5 года построили в 1932 году в Рогове первую в Кулебакском районе семилетнюю школу колхозной молодёжи. Под её сводами зазвучало более 300 голосов. В ней обучались дети из 12-ти населённых </a:t>
            </a:r>
            <a:endParaRPr lang="ru-RU" dirty="0" smtClean="0">
              <a:solidFill>
                <a:schemeClr val="bg1"/>
              </a:solidFill>
              <a:effectLst/>
              <a:latin typeface="Times New Roman" panose="02020603050405020304" pitchFamily="18" charset="0"/>
              <a:cs typeface="Times New Roman" panose="02020603050405020304" pitchFamily="18" charset="0"/>
            </a:endParaRPr>
          </a:p>
          <a:p>
            <a:r>
              <a:rPr lang="ru-RU" dirty="0" smtClean="0">
                <a:solidFill>
                  <a:schemeClr val="bg1"/>
                </a:solidFill>
                <a:effectLst/>
                <a:latin typeface="Times New Roman" panose="02020603050405020304" pitchFamily="18" charset="0"/>
                <a:cs typeface="Times New Roman" panose="02020603050405020304" pitchFamily="18" charset="0"/>
              </a:rPr>
              <a:t>пунктов</a:t>
            </a:r>
            <a:r>
              <a:rPr lang="ru-RU" dirty="0">
                <a:solidFill>
                  <a:schemeClr val="bg1"/>
                </a:solidFill>
                <a:effectLst/>
                <a:latin typeface="Times New Roman" panose="02020603050405020304" pitchFamily="18" charset="0"/>
                <a:cs typeface="Times New Roman" panose="02020603050405020304" pitchFamily="18" charset="0"/>
              </a:rPr>
              <a:t>. </a:t>
            </a:r>
            <a:endParaRPr lang="ru-RU" dirty="0" smtClean="0">
              <a:solidFill>
                <a:schemeClr val="bg1"/>
              </a:solidFill>
              <a:effectLst/>
              <a:latin typeface="Times New Roman" panose="02020603050405020304" pitchFamily="18" charset="0"/>
              <a:cs typeface="Times New Roman" panose="02020603050405020304" pitchFamily="18" charset="0"/>
            </a:endParaRPr>
          </a:p>
          <a:p>
            <a:r>
              <a:rPr lang="ru-RU" dirty="0" smtClean="0">
                <a:solidFill>
                  <a:schemeClr val="bg1"/>
                </a:solidFill>
                <a:effectLst/>
                <a:latin typeface="Times New Roman" panose="02020603050405020304" pitchFamily="18" charset="0"/>
                <a:cs typeface="Times New Roman" panose="02020603050405020304" pitchFamily="18" charset="0"/>
              </a:rPr>
              <a:t>В </a:t>
            </a:r>
            <a:r>
              <a:rPr lang="ru-RU" dirty="0">
                <a:solidFill>
                  <a:schemeClr val="bg1"/>
                </a:solidFill>
                <a:effectLst/>
                <a:latin typeface="Times New Roman" panose="02020603050405020304" pitchFamily="18" charset="0"/>
                <a:cs typeface="Times New Roman" panose="02020603050405020304" pitchFamily="18" charset="0"/>
              </a:rPr>
              <a:t>1959 году Роговская семилетняя школа </a:t>
            </a:r>
            <a:endParaRPr lang="ru-RU" dirty="0" smtClean="0">
              <a:solidFill>
                <a:schemeClr val="bg1"/>
              </a:solidFill>
              <a:effectLst/>
              <a:latin typeface="Times New Roman" panose="02020603050405020304" pitchFamily="18" charset="0"/>
              <a:cs typeface="Times New Roman" panose="02020603050405020304" pitchFamily="18" charset="0"/>
            </a:endParaRPr>
          </a:p>
          <a:p>
            <a:r>
              <a:rPr lang="ru-RU" dirty="0" smtClean="0">
                <a:solidFill>
                  <a:schemeClr val="bg1"/>
                </a:solidFill>
                <a:effectLst/>
                <a:latin typeface="Times New Roman" panose="02020603050405020304" pitchFamily="18" charset="0"/>
                <a:cs typeface="Times New Roman" panose="02020603050405020304" pitchFamily="18" charset="0"/>
              </a:rPr>
              <a:t>сгорела</a:t>
            </a:r>
            <a:r>
              <a:rPr lang="ru-RU" dirty="0">
                <a:solidFill>
                  <a:schemeClr val="bg1"/>
                </a:solidFill>
                <a:effectLst/>
                <a:latin typeface="Times New Roman" panose="02020603050405020304" pitchFamily="18" charset="0"/>
                <a:cs typeface="Times New Roman" panose="02020603050405020304" pitchFamily="18" charset="0"/>
              </a:rPr>
              <a:t>. </a:t>
            </a:r>
            <a:r>
              <a:rPr lang="ru-RU" dirty="0" smtClean="0">
                <a:solidFill>
                  <a:schemeClr val="bg1"/>
                </a:solidFill>
                <a:effectLst/>
                <a:latin typeface="Times New Roman" panose="02020603050405020304" pitchFamily="18" charset="0"/>
                <a:cs typeface="Times New Roman" panose="02020603050405020304" pitchFamily="18" charset="0"/>
              </a:rPr>
              <a:t>Четыре </a:t>
            </a:r>
            <a:r>
              <a:rPr lang="ru-RU" dirty="0">
                <a:solidFill>
                  <a:schemeClr val="bg1"/>
                </a:solidFill>
                <a:effectLst/>
                <a:latin typeface="Times New Roman" panose="02020603050405020304" pitchFamily="18" charset="0"/>
                <a:cs typeface="Times New Roman" panose="02020603050405020304" pitchFamily="18" charset="0"/>
              </a:rPr>
              <a:t>года учащиеся учились в </a:t>
            </a:r>
            <a:endParaRPr lang="ru-RU" dirty="0" smtClean="0">
              <a:solidFill>
                <a:schemeClr val="bg1"/>
              </a:solidFill>
              <a:effectLst/>
              <a:latin typeface="Times New Roman" panose="02020603050405020304" pitchFamily="18" charset="0"/>
              <a:cs typeface="Times New Roman" panose="02020603050405020304" pitchFamily="18" charset="0"/>
            </a:endParaRPr>
          </a:p>
          <a:p>
            <a:r>
              <a:rPr lang="ru-RU" dirty="0" smtClean="0">
                <a:solidFill>
                  <a:schemeClr val="bg1"/>
                </a:solidFill>
                <a:effectLst/>
                <a:latin typeface="Times New Roman" panose="02020603050405020304" pitchFamily="18" charset="0"/>
                <a:cs typeface="Times New Roman" panose="02020603050405020304" pitchFamily="18" charset="0"/>
              </a:rPr>
              <a:t>разных неприспособленных </a:t>
            </a:r>
            <a:r>
              <a:rPr lang="ru-RU" dirty="0">
                <a:solidFill>
                  <a:schemeClr val="bg1"/>
                </a:solidFill>
                <a:effectLst/>
                <a:latin typeface="Times New Roman" panose="02020603050405020304" pitchFamily="18" charset="0"/>
                <a:cs typeface="Times New Roman" panose="02020603050405020304" pitchFamily="18" charset="0"/>
              </a:rPr>
              <a:t>зданиях. В </a:t>
            </a:r>
            <a:r>
              <a:rPr lang="ru-RU" dirty="0" smtClean="0">
                <a:solidFill>
                  <a:schemeClr val="bg1"/>
                </a:solidFill>
                <a:effectLst/>
                <a:latin typeface="Times New Roman" panose="02020603050405020304" pitchFamily="18" charset="0"/>
                <a:cs typeface="Times New Roman" panose="02020603050405020304" pitchFamily="18" charset="0"/>
              </a:rPr>
              <a:t>это</a:t>
            </a:r>
          </a:p>
          <a:p>
            <a:r>
              <a:rPr lang="ru-RU" dirty="0" smtClean="0">
                <a:solidFill>
                  <a:schemeClr val="bg1"/>
                </a:solidFill>
                <a:effectLst/>
                <a:latin typeface="Times New Roman" panose="02020603050405020304" pitchFamily="18" charset="0"/>
                <a:cs typeface="Times New Roman" panose="02020603050405020304" pitchFamily="18" charset="0"/>
              </a:rPr>
              <a:t> </a:t>
            </a:r>
            <a:r>
              <a:rPr lang="ru-RU" dirty="0">
                <a:solidFill>
                  <a:schemeClr val="bg1"/>
                </a:solidFill>
                <a:effectLst/>
                <a:latin typeface="Times New Roman" panose="02020603050405020304" pitchFamily="18" charset="0"/>
                <a:cs typeface="Times New Roman" panose="02020603050405020304" pitchFamily="18" charset="0"/>
              </a:rPr>
              <a:t>время </a:t>
            </a:r>
            <a:r>
              <a:rPr lang="ru-RU" dirty="0" smtClean="0">
                <a:solidFill>
                  <a:schemeClr val="bg1"/>
                </a:solidFill>
                <a:effectLst/>
                <a:latin typeface="Times New Roman" panose="02020603050405020304" pitchFamily="18" charset="0"/>
                <a:cs typeface="Times New Roman" panose="02020603050405020304" pitchFamily="18" charset="0"/>
              </a:rPr>
              <a:t>строилось новое </a:t>
            </a:r>
            <a:r>
              <a:rPr lang="ru-RU" dirty="0">
                <a:solidFill>
                  <a:schemeClr val="bg1"/>
                </a:solidFill>
                <a:effectLst/>
                <a:latin typeface="Times New Roman" panose="02020603050405020304" pitchFamily="18" charset="0"/>
                <a:cs typeface="Times New Roman" panose="02020603050405020304" pitchFamily="18" charset="0"/>
              </a:rPr>
              <a:t>здание, в </a:t>
            </a:r>
            <a:r>
              <a:rPr lang="ru-RU" dirty="0" smtClean="0">
                <a:solidFill>
                  <a:schemeClr val="bg1"/>
                </a:solidFill>
                <a:effectLst/>
                <a:latin typeface="Times New Roman" panose="02020603050405020304" pitchFamily="18" charset="0"/>
                <a:cs typeface="Times New Roman" panose="02020603050405020304" pitchFamily="18" charset="0"/>
              </a:rPr>
              <a:t>строитель</a:t>
            </a:r>
          </a:p>
          <a:p>
            <a:r>
              <a:rPr lang="ru-RU" dirty="0" smtClean="0">
                <a:solidFill>
                  <a:schemeClr val="bg1"/>
                </a:solidFill>
                <a:effectLst/>
                <a:latin typeface="Times New Roman" panose="02020603050405020304" pitchFamily="18" charset="0"/>
                <a:cs typeface="Times New Roman" panose="02020603050405020304" pitchFamily="18" charset="0"/>
              </a:rPr>
              <a:t>стве которого участвовали, и </a:t>
            </a:r>
            <a:r>
              <a:rPr lang="ru-RU" dirty="0">
                <a:solidFill>
                  <a:schemeClr val="bg1"/>
                </a:solidFill>
                <a:effectLst/>
                <a:latin typeface="Times New Roman" panose="02020603050405020304" pitchFamily="18" charset="0"/>
                <a:cs typeface="Times New Roman" panose="02020603050405020304" pitchFamily="18" charset="0"/>
              </a:rPr>
              <a:t>жители д. </a:t>
            </a:r>
            <a:endParaRPr lang="ru-RU" dirty="0" smtClean="0">
              <a:solidFill>
                <a:schemeClr val="bg1"/>
              </a:solidFill>
              <a:effectLst/>
              <a:latin typeface="Times New Roman" panose="02020603050405020304" pitchFamily="18" charset="0"/>
              <a:cs typeface="Times New Roman" panose="02020603050405020304" pitchFamily="18" charset="0"/>
            </a:endParaRPr>
          </a:p>
          <a:p>
            <a:r>
              <a:rPr lang="ru-RU" dirty="0" smtClean="0">
                <a:solidFill>
                  <a:schemeClr val="bg1"/>
                </a:solidFill>
                <a:effectLst/>
                <a:latin typeface="Times New Roman" panose="02020603050405020304" pitchFamily="18" charset="0"/>
                <a:cs typeface="Times New Roman" panose="02020603050405020304" pitchFamily="18" charset="0"/>
              </a:rPr>
              <a:t>Рогово</a:t>
            </a:r>
            <a:r>
              <a:rPr lang="ru-RU" dirty="0">
                <a:solidFill>
                  <a:schemeClr val="bg1"/>
                </a:solidFill>
                <a:effectLst/>
                <a:latin typeface="Times New Roman" panose="02020603050405020304" pitchFamily="18" charset="0"/>
                <a:cs typeface="Times New Roman" panose="02020603050405020304" pitchFamily="18" charset="0"/>
              </a:rPr>
              <a:t>. </a:t>
            </a:r>
            <a:r>
              <a:rPr lang="ru-RU" dirty="0" smtClean="0">
                <a:solidFill>
                  <a:schemeClr val="bg1"/>
                </a:solidFill>
                <a:effectLst/>
                <a:latin typeface="Times New Roman" panose="02020603050405020304" pitchFamily="18" charset="0"/>
                <a:cs typeface="Times New Roman" panose="02020603050405020304" pitchFamily="18" charset="0"/>
              </a:rPr>
              <a:t>В </a:t>
            </a:r>
            <a:r>
              <a:rPr lang="ru-RU" dirty="0">
                <a:solidFill>
                  <a:schemeClr val="bg1"/>
                </a:solidFill>
                <a:effectLst/>
                <a:latin typeface="Times New Roman" panose="02020603050405020304" pitchFamily="18" charset="0"/>
                <a:cs typeface="Times New Roman" panose="02020603050405020304" pitchFamily="18" charset="0"/>
              </a:rPr>
              <a:t>1963 году новое здание школы </a:t>
            </a:r>
            <a:endParaRPr lang="ru-RU" dirty="0" smtClean="0">
              <a:solidFill>
                <a:schemeClr val="bg1"/>
              </a:solidFill>
              <a:effectLst/>
              <a:latin typeface="Times New Roman" panose="02020603050405020304" pitchFamily="18" charset="0"/>
              <a:cs typeface="Times New Roman" panose="02020603050405020304" pitchFamily="18" charset="0"/>
            </a:endParaRPr>
          </a:p>
          <a:p>
            <a:r>
              <a:rPr lang="ru-RU" dirty="0" smtClean="0">
                <a:solidFill>
                  <a:schemeClr val="bg1"/>
                </a:solidFill>
                <a:effectLst/>
                <a:latin typeface="Times New Roman" panose="02020603050405020304" pitchFamily="18" charset="0"/>
                <a:cs typeface="Times New Roman" panose="02020603050405020304" pitchFamily="18" charset="0"/>
              </a:rPr>
              <a:t>было построено</a:t>
            </a:r>
            <a:r>
              <a:rPr lang="ru-RU" dirty="0">
                <a:solidFill>
                  <a:schemeClr val="bg1"/>
                </a:solidFill>
                <a:effectLst/>
                <a:latin typeface="Times New Roman" panose="02020603050405020304" pitchFamily="18" charset="0"/>
                <a:cs typeface="Times New Roman" panose="02020603050405020304" pitchFamily="18" charset="0"/>
              </a:rPr>
              <a:t>.                          </a:t>
            </a:r>
          </a:p>
        </p:txBody>
      </p:sp>
      <p:pic>
        <p:nvPicPr>
          <p:cNvPr id="6" name="Рисунок 5"/>
          <p:cNvPicPr>
            <a:picLocks noChangeAspect="1"/>
          </p:cNvPicPr>
          <p:nvPr/>
        </p:nvPicPr>
        <p:blipFill>
          <a:blip r:embed="rId2" cstate="print"/>
          <a:stretch>
            <a:fillRect/>
          </a:stretch>
        </p:blipFill>
        <p:spPr>
          <a:xfrm>
            <a:off x="4499992" y="4149080"/>
            <a:ext cx="4499992" cy="251416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TextBox 1"/>
          <p:cNvSpPr txBox="1"/>
          <p:nvPr/>
        </p:nvSpPr>
        <p:spPr>
          <a:xfrm>
            <a:off x="2051720" y="620688"/>
            <a:ext cx="7235759" cy="400110"/>
          </a:xfrm>
          <a:prstGeom prst="rect">
            <a:avLst/>
          </a:prstGeom>
          <a:noFill/>
        </p:spPr>
        <p:txBody>
          <a:bodyPr wrap="square" rtlCol="0">
            <a:spAutoFit/>
          </a:bodyPr>
          <a:lstStyle/>
          <a:p>
            <a:r>
              <a:rPr lang="ru-RU" sz="2000" b="1" u="sng" dirty="0" smtClean="0">
                <a:solidFill>
                  <a:schemeClr val="bg1"/>
                </a:solidFill>
                <a:latin typeface="Times New Roman" panose="02020603050405020304" pitchFamily="18" charset="0"/>
                <a:cs typeface="Times New Roman" panose="02020603050405020304" pitchFamily="18" charset="0"/>
              </a:rPr>
              <a:t>2.2.Развития </a:t>
            </a:r>
            <a:r>
              <a:rPr lang="ru-RU" sz="2000" b="1" u="sng" dirty="0">
                <a:solidFill>
                  <a:schemeClr val="bg1"/>
                </a:solidFill>
                <a:latin typeface="Times New Roman" panose="02020603050405020304" pitchFamily="18" charset="0"/>
                <a:cs typeface="Times New Roman" panose="02020603050405020304" pitchFamily="18" charset="0"/>
              </a:rPr>
              <a:t>образования и социокультурного пространства </a:t>
            </a:r>
          </a:p>
        </p:txBody>
      </p:sp>
    </p:spTree>
    <p:extLst>
      <p:ext uri="{BB962C8B-B14F-4D97-AF65-F5344CB8AC3E}">
        <p14:creationId xmlns:p14="http://schemas.microsoft.com/office/powerpoint/2010/main" xmlns="" val="3812561734"/>
      </p:ext>
    </p:extLst>
  </p:cSld>
  <p:clrMapOvr>
    <a:masterClrMapping/>
  </p:clrMapOvr>
  <mc:AlternateContent xmlns:mc="http://schemas.openxmlformats.org/markup-compatibility/2006">
    <mc:Choice xmlns:p14="http://schemas.microsoft.com/office/powerpoint/2010/main" xmlns=""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extBox 3"/>
          <p:cNvSpPr txBox="1"/>
          <p:nvPr/>
        </p:nvSpPr>
        <p:spPr>
          <a:xfrm>
            <a:off x="2411760" y="349981"/>
            <a:ext cx="9144000" cy="400110"/>
          </a:xfrm>
          <a:prstGeom prst="rect">
            <a:avLst/>
          </a:prstGeom>
          <a:noFill/>
        </p:spPr>
        <p:txBody>
          <a:bodyPr wrap="square" rtlCol="0">
            <a:spAutoFit/>
          </a:bodyPr>
          <a:lstStyle/>
          <a:p>
            <a:pPr algn="ctr"/>
            <a:r>
              <a:rPr lang="ru-RU" sz="2000" b="1" u="sng" dirty="0" smtClean="0">
                <a:solidFill>
                  <a:schemeClr val="bg1"/>
                </a:solidFill>
                <a:effectLst/>
                <a:latin typeface="Times New Roman" panose="02020603050405020304" pitchFamily="18" charset="0"/>
                <a:cs typeface="Times New Roman" panose="02020603050405020304" pitchFamily="18" charset="0"/>
              </a:rPr>
              <a:t>2.3.Современное</a:t>
            </a:r>
            <a:r>
              <a:rPr lang="ru-RU" sz="2000" b="1" i="1" u="sng" dirty="0" smtClean="0">
                <a:solidFill>
                  <a:schemeClr val="bg1"/>
                </a:solidFill>
                <a:effectLst/>
                <a:latin typeface="Times New Roman" panose="02020603050405020304" pitchFamily="18" charset="0"/>
                <a:cs typeface="Times New Roman" panose="02020603050405020304" pitchFamily="18" charset="0"/>
              </a:rPr>
              <a:t> </a:t>
            </a:r>
            <a:r>
              <a:rPr lang="ru-RU" sz="2000" b="1" u="sng" dirty="0">
                <a:solidFill>
                  <a:schemeClr val="bg1"/>
                </a:solidFill>
                <a:effectLst/>
                <a:latin typeface="Times New Roman" panose="02020603050405020304" pitchFamily="18" charset="0"/>
                <a:cs typeface="Times New Roman" panose="02020603050405020304" pitchFamily="18" charset="0"/>
              </a:rPr>
              <a:t>Рогово</a:t>
            </a:r>
          </a:p>
        </p:txBody>
      </p:sp>
      <p:sp>
        <p:nvSpPr>
          <p:cNvPr id="6" name="TextBox 5"/>
          <p:cNvSpPr txBox="1"/>
          <p:nvPr/>
        </p:nvSpPr>
        <p:spPr>
          <a:xfrm>
            <a:off x="323528" y="980728"/>
            <a:ext cx="8496944" cy="2862322"/>
          </a:xfrm>
          <a:prstGeom prst="rect">
            <a:avLst/>
          </a:prstGeom>
          <a:noFill/>
        </p:spPr>
        <p:txBody>
          <a:bodyPr wrap="square" rtlCol="0">
            <a:spAutoFit/>
          </a:bodyPr>
          <a:lstStyle/>
          <a:p>
            <a:pPr algn="ctr"/>
            <a:r>
              <a:rPr lang="ru-RU" dirty="0">
                <a:solidFill>
                  <a:schemeClr val="bg1"/>
                </a:solidFill>
                <a:effectLst/>
                <a:latin typeface="Times New Roman" panose="02020603050405020304" pitchFamily="18" charset="0"/>
                <a:cs typeface="Times New Roman" panose="02020603050405020304" pitchFamily="18" charset="0"/>
              </a:rPr>
              <a:t>Деревня Рогово расположена в Городском округе Навашинский в Нижегородской области. В самой деревни находится всего три улицы: Школьная, Молодежная и Запрудная (117 домов). В Рогово расположено только два общественных здания – Роговская СШ и клуб, которые </a:t>
            </a:r>
            <a:r>
              <a:rPr lang="ru-RU" dirty="0" smtClean="0">
                <a:solidFill>
                  <a:schemeClr val="bg1"/>
                </a:solidFill>
                <a:latin typeface="Times New Roman" panose="02020603050405020304" pitchFamily="18" charset="0"/>
                <a:cs typeface="Times New Roman" panose="02020603050405020304" pitchFamily="18" charset="0"/>
              </a:rPr>
              <a:t>я </a:t>
            </a:r>
            <a:r>
              <a:rPr lang="ru-RU" dirty="0" smtClean="0">
                <a:solidFill>
                  <a:schemeClr val="bg1"/>
                </a:solidFill>
                <a:effectLst/>
                <a:latin typeface="Times New Roman" panose="02020603050405020304" pitchFamily="18" charset="0"/>
                <a:cs typeface="Times New Roman" panose="02020603050405020304" pitchFamily="18" charset="0"/>
              </a:rPr>
              <a:t>посетил. </a:t>
            </a:r>
            <a:r>
              <a:rPr lang="ru-RU" dirty="0">
                <a:solidFill>
                  <a:schemeClr val="bg1"/>
                </a:solidFill>
                <a:effectLst/>
                <a:latin typeface="Times New Roman" panose="02020603050405020304" pitchFamily="18" charset="0"/>
                <a:cs typeface="Times New Roman" panose="02020603050405020304" pitchFamily="18" charset="0"/>
              </a:rPr>
              <a:t>Там </a:t>
            </a:r>
            <a:r>
              <a:rPr lang="ru-RU" dirty="0">
                <a:solidFill>
                  <a:schemeClr val="bg1"/>
                </a:solidFill>
                <a:latin typeface="Times New Roman" panose="02020603050405020304" pitchFamily="18" charset="0"/>
                <a:cs typeface="Times New Roman" panose="02020603050405020304" pitchFamily="18" charset="0"/>
              </a:rPr>
              <a:t>я</a:t>
            </a:r>
            <a:r>
              <a:rPr lang="ru-RU" dirty="0" smtClean="0">
                <a:solidFill>
                  <a:schemeClr val="bg1"/>
                </a:solidFill>
                <a:effectLst/>
                <a:latin typeface="Times New Roman" panose="02020603050405020304" pitchFamily="18" charset="0"/>
                <a:cs typeface="Times New Roman" panose="02020603050405020304" pitchFamily="18" charset="0"/>
              </a:rPr>
              <a:t> узнал </a:t>
            </a:r>
            <a:r>
              <a:rPr lang="ru-RU" dirty="0">
                <a:solidFill>
                  <a:schemeClr val="bg1"/>
                </a:solidFill>
                <a:effectLst/>
                <a:latin typeface="Times New Roman" panose="02020603050405020304" pitchFamily="18" charset="0"/>
                <a:cs typeface="Times New Roman" panose="02020603050405020304" pitchFamily="18" charset="0"/>
              </a:rPr>
              <a:t>о истории деревни, </a:t>
            </a:r>
            <a:r>
              <a:rPr lang="ru-RU" dirty="0" smtClean="0">
                <a:solidFill>
                  <a:schemeClr val="bg1"/>
                </a:solidFill>
                <a:effectLst/>
                <a:latin typeface="Times New Roman" panose="02020603050405020304" pitchFamily="18" charset="0"/>
                <a:cs typeface="Times New Roman" panose="02020603050405020304" pitchFamily="18" charset="0"/>
              </a:rPr>
              <a:t>познакомился </a:t>
            </a:r>
            <a:r>
              <a:rPr lang="ru-RU" dirty="0">
                <a:solidFill>
                  <a:schemeClr val="bg1"/>
                </a:solidFill>
                <a:effectLst/>
                <a:latin typeface="Times New Roman" panose="02020603050405020304" pitchFamily="18" charset="0"/>
                <a:cs typeface="Times New Roman" panose="02020603050405020304" pitchFamily="18" charset="0"/>
              </a:rPr>
              <a:t>с ее достопримечательностями и </a:t>
            </a:r>
            <a:r>
              <a:rPr lang="ru-RU" dirty="0" smtClean="0">
                <a:solidFill>
                  <a:schemeClr val="bg1"/>
                </a:solidFill>
                <a:effectLst/>
                <a:latin typeface="Times New Roman" panose="02020603050405020304" pitchFamily="18" charset="0"/>
                <a:cs typeface="Times New Roman" panose="02020603050405020304" pitchFamily="18" charset="0"/>
              </a:rPr>
              <a:t>увидел, </a:t>
            </a:r>
            <a:r>
              <a:rPr lang="ru-RU" dirty="0">
                <a:solidFill>
                  <a:schemeClr val="bg1"/>
                </a:solidFill>
                <a:effectLst/>
                <a:latin typeface="Times New Roman" panose="02020603050405020304" pitchFamily="18" charset="0"/>
                <a:cs typeface="Times New Roman" panose="02020603050405020304" pitchFamily="18" charset="0"/>
              </a:rPr>
              <a:t>как на самом деле живут обыкновенные деревенские жители, их быт и хозяйство. Также, на обратном пути, </a:t>
            </a:r>
            <a:r>
              <a:rPr lang="ru-RU" dirty="0" smtClean="0">
                <a:solidFill>
                  <a:schemeClr val="bg1"/>
                </a:solidFill>
                <a:latin typeface="Times New Roman" panose="02020603050405020304" pitchFamily="18" charset="0"/>
                <a:cs typeface="Times New Roman" panose="02020603050405020304" pitchFamily="18" charset="0"/>
              </a:rPr>
              <a:t>я</a:t>
            </a:r>
            <a:r>
              <a:rPr lang="ru-RU" dirty="0" smtClean="0">
                <a:solidFill>
                  <a:schemeClr val="bg1"/>
                </a:solidFill>
                <a:effectLst/>
                <a:latin typeface="Times New Roman" panose="02020603050405020304" pitchFamily="18" charset="0"/>
                <a:cs typeface="Times New Roman" panose="02020603050405020304" pitchFamily="18" charset="0"/>
              </a:rPr>
              <a:t> посетил </a:t>
            </a:r>
            <a:r>
              <a:rPr lang="ru-RU" dirty="0">
                <a:solidFill>
                  <a:schemeClr val="bg1"/>
                </a:solidFill>
                <a:effectLst/>
                <a:latin typeface="Times New Roman" panose="02020603050405020304" pitchFamily="18" charset="0"/>
                <a:cs typeface="Times New Roman" panose="02020603050405020304" pitchFamily="18" charset="0"/>
              </a:rPr>
              <a:t>Пустынскую Церковь Успения Пресвятой Богородицы и </a:t>
            </a:r>
            <a:r>
              <a:rPr lang="ru-RU" dirty="0" smtClean="0">
                <a:solidFill>
                  <a:schemeClr val="bg1"/>
                </a:solidFill>
                <a:effectLst/>
                <a:latin typeface="Times New Roman" panose="02020603050405020304" pitchFamily="18" charset="0"/>
                <a:cs typeface="Times New Roman" panose="02020603050405020304" pitchFamily="18" charset="0"/>
              </a:rPr>
              <a:t>узнал </a:t>
            </a:r>
            <a:r>
              <a:rPr lang="ru-RU" dirty="0">
                <a:solidFill>
                  <a:schemeClr val="bg1"/>
                </a:solidFill>
                <a:effectLst/>
                <a:latin typeface="Times New Roman" panose="02020603050405020304" pitchFamily="18" charset="0"/>
                <a:cs typeface="Times New Roman" panose="02020603050405020304" pitchFamily="18" charset="0"/>
              </a:rPr>
              <a:t>о ее великой истории. В итоге </a:t>
            </a:r>
            <a:r>
              <a:rPr lang="ru-RU" dirty="0">
                <a:solidFill>
                  <a:schemeClr val="bg1"/>
                </a:solidFill>
                <a:latin typeface="Times New Roman" panose="02020603050405020304" pitchFamily="18" charset="0"/>
                <a:cs typeface="Times New Roman" panose="02020603050405020304" pitchFamily="18" charset="0"/>
              </a:rPr>
              <a:t>я</a:t>
            </a:r>
            <a:r>
              <a:rPr lang="ru-RU" dirty="0" smtClean="0">
                <a:solidFill>
                  <a:schemeClr val="bg1"/>
                </a:solidFill>
                <a:effectLst/>
                <a:latin typeface="Times New Roman" panose="02020603050405020304" pitchFamily="18" charset="0"/>
                <a:cs typeface="Times New Roman" panose="02020603050405020304" pitchFamily="18" charset="0"/>
              </a:rPr>
              <a:t> получил </a:t>
            </a:r>
            <a:r>
              <a:rPr lang="ru-RU" dirty="0">
                <a:solidFill>
                  <a:schemeClr val="bg1"/>
                </a:solidFill>
                <a:effectLst/>
                <a:latin typeface="Times New Roman" panose="02020603050405020304" pitchFamily="18" charset="0"/>
                <a:cs typeface="Times New Roman" panose="02020603050405020304" pitchFamily="18" charset="0"/>
              </a:rPr>
              <a:t>море позитивных эмоций и впечатлений от этой поездки!</a:t>
            </a:r>
          </a:p>
          <a:p>
            <a:pPr algn="ctr"/>
            <a:endParaRPr lang="ru-RU" dirty="0">
              <a:latin typeface="Times New Roman" panose="02020603050405020304" pitchFamily="18" charset="0"/>
              <a:cs typeface="Times New Roman" panose="02020603050405020304" pitchFamily="18" charset="0"/>
            </a:endParaRPr>
          </a:p>
        </p:txBody>
      </p:sp>
      <p:pic>
        <p:nvPicPr>
          <p:cNvPr id="9" name="Рисунок 8"/>
          <p:cNvPicPr>
            <a:picLocks noChangeAspect="1"/>
          </p:cNvPicPr>
          <p:nvPr/>
        </p:nvPicPr>
        <p:blipFill>
          <a:blip r:embed="rId2" cstate="print"/>
          <a:stretch>
            <a:fillRect/>
          </a:stretch>
        </p:blipFill>
        <p:spPr>
          <a:xfrm>
            <a:off x="2483768" y="3670149"/>
            <a:ext cx="4176464" cy="2781524"/>
          </a:xfrm>
          <a:prstGeom prst="roundRect">
            <a:avLst>
              <a:gd name="adj" fmla="val 4167"/>
            </a:avLst>
          </a:prstGeom>
          <a:solidFill>
            <a:srgbClr val="FFFFFF"/>
          </a:solidFill>
          <a:ln w="76200" cap="sq">
            <a:solidFill>
              <a:srgbClr val="292929"/>
            </a:solidFill>
            <a:miter lim="800000"/>
          </a:ln>
          <a:effectLst>
            <a:glow rad="101600">
              <a:schemeClr val="accent5">
                <a:satMod val="175000"/>
                <a:alpha val="40000"/>
              </a:schemeClr>
            </a:glow>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0" name="TextBox 9"/>
          <p:cNvSpPr txBox="1"/>
          <p:nvPr/>
        </p:nvSpPr>
        <p:spPr>
          <a:xfrm>
            <a:off x="2179752" y="6470024"/>
            <a:ext cx="5020032" cy="307777"/>
          </a:xfrm>
          <a:prstGeom prst="rect">
            <a:avLst/>
          </a:prstGeom>
          <a:noFill/>
        </p:spPr>
        <p:txBody>
          <a:bodyPr wrap="square" rtlCol="0">
            <a:spAutoFit/>
          </a:bodyPr>
          <a:lstStyle/>
          <a:p>
            <a:pPr algn="ctr"/>
            <a:r>
              <a:rPr lang="ru-RU" sz="1400" b="1" u="sng" dirty="0">
                <a:solidFill>
                  <a:schemeClr val="bg1"/>
                </a:solidFill>
                <a:effectLst/>
                <a:latin typeface="Times New Roman" panose="02020603050405020304" pitchFamily="18" charset="0"/>
                <a:cs typeface="Times New Roman" panose="02020603050405020304" pitchFamily="18" charset="0"/>
              </a:rPr>
              <a:t>Пустынская Церковь Успения Пресвятой Богородицы</a:t>
            </a:r>
            <a:endParaRPr lang="ru-RU" b="1" u="sng" dirty="0">
              <a:solidFill>
                <a:schemeClr val="bg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648365755"/>
      </p:ext>
    </p:extLst>
  </p:cSld>
  <p:clrMapOvr>
    <a:masterClrMapping/>
  </p:clrMapOvr>
  <mc:AlternateContent xmlns:mc="http://schemas.openxmlformats.org/markup-compatibility/2006">
    <mc:Choice xmlns:p14="http://schemas.microsoft.com/office/powerpoint/2010/main" xmlns=""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extBox 3"/>
          <p:cNvSpPr txBox="1"/>
          <p:nvPr/>
        </p:nvSpPr>
        <p:spPr>
          <a:xfrm>
            <a:off x="2627784" y="260648"/>
            <a:ext cx="9144000" cy="400110"/>
          </a:xfrm>
          <a:prstGeom prst="rect">
            <a:avLst/>
          </a:prstGeom>
          <a:noFill/>
        </p:spPr>
        <p:txBody>
          <a:bodyPr wrap="square" rtlCol="0">
            <a:spAutoFit/>
          </a:bodyPr>
          <a:lstStyle/>
          <a:p>
            <a:pPr algn="ctr"/>
            <a:r>
              <a:rPr lang="ru-RU" sz="2000" b="1" u="sng" dirty="0" smtClean="0">
                <a:solidFill>
                  <a:schemeClr val="bg1"/>
                </a:solidFill>
                <a:effectLst/>
                <a:latin typeface="Times New Roman" panose="02020603050405020304" pitchFamily="18" charset="0"/>
                <a:cs typeface="Times New Roman" panose="02020603050405020304" pitchFamily="18" charset="0"/>
              </a:rPr>
              <a:t>2.4.Проблемы деревни</a:t>
            </a:r>
            <a:endParaRPr lang="ru-RU" sz="2000" b="1" u="sng" dirty="0">
              <a:solidFill>
                <a:schemeClr val="bg1"/>
              </a:solidFill>
              <a:effectLst/>
              <a:latin typeface="Times New Roman" panose="02020603050405020304" pitchFamily="18" charset="0"/>
              <a:cs typeface="Times New Roman" panose="02020603050405020304" pitchFamily="18" charset="0"/>
            </a:endParaRPr>
          </a:p>
        </p:txBody>
      </p:sp>
      <p:sp>
        <p:nvSpPr>
          <p:cNvPr id="5" name="TextBox 4"/>
          <p:cNvSpPr txBox="1"/>
          <p:nvPr/>
        </p:nvSpPr>
        <p:spPr>
          <a:xfrm>
            <a:off x="15746" y="764704"/>
            <a:ext cx="9109012" cy="6155531"/>
          </a:xfrm>
          <a:prstGeom prst="rect">
            <a:avLst/>
          </a:prstGeom>
          <a:noFill/>
        </p:spPr>
        <p:txBody>
          <a:bodyPr wrap="square" rtlCol="0">
            <a:spAutoFit/>
          </a:bodyPr>
          <a:lstStyle/>
          <a:p>
            <a:pPr marL="285750" indent="-285750" algn="ctr">
              <a:buFont typeface="Wingdings" panose="05000000000000000000" pitchFamily="2" charset="2"/>
              <a:buChar char="Ø"/>
            </a:pPr>
            <a:r>
              <a:rPr lang="ru-RU" b="1" dirty="0" smtClean="0">
                <a:solidFill>
                  <a:schemeClr val="bg1"/>
                </a:solidFill>
                <a:latin typeface="Times New Roman" panose="02020603050405020304" pitchFamily="18" charset="0"/>
                <a:cs typeface="Times New Roman" panose="02020603050405020304" pitchFamily="18" charset="0"/>
              </a:rPr>
              <a:t>Неразвитая </a:t>
            </a:r>
            <a:r>
              <a:rPr lang="ru-RU" b="1" dirty="0">
                <a:solidFill>
                  <a:schemeClr val="bg1"/>
                </a:solidFill>
                <a:latin typeface="Times New Roman" panose="02020603050405020304" pitchFamily="18" charset="0"/>
                <a:cs typeface="Times New Roman" panose="02020603050405020304" pitchFamily="18" charset="0"/>
              </a:rPr>
              <a:t>инфраструктура                                                                                                      </a:t>
            </a:r>
          </a:p>
          <a:p>
            <a:pPr algn="ctr"/>
            <a:r>
              <a:rPr lang="ru-RU" dirty="0">
                <a:solidFill>
                  <a:schemeClr val="bg1"/>
                </a:solidFill>
                <a:latin typeface="Times New Roman" panose="02020603050405020304" pitchFamily="18" charset="0"/>
                <a:cs typeface="Times New Roman" panose="02020603050405020304" pitchFamily="18" charset="0"/>
              </a:rPr>
              <a:t>В деревни практически нет дорог, из благ цивилизации – только электричество. </a:t>
            </a:r>
            <a:r>
              <a:rPr lang="ru-RU" dirty="0" smtClean="0">
                <a:solidFill>
                  <a:schemeClr val="bg1"/>
                </a:solidFill>
                <a:latin typeface="Times New Roman" panose="02020603050405020304" pitchFamily="18" charset="0"/>
                <a:cs typeface="Times New Roman" panose="02020603050405020304" pitchFamily="18" charset="0"/>
              </a:rPr>
              <a:t>Транспорт </a:t>
            </a:r>
            <a:r>
              <a:rPr lang="ru-RU" dirty="0">
                <a:solidFill>
                  <a:schemeClr val="bg1"/>
                </a:solidFill>
                <a:latin typeface="Times New Roman" panose="02020603050405020304" pitchFamily="18" charset="0"/>
                <a:cs typeface="Times New Roman" panose="02020603050405020304" pitchFamily="18" charset="0"/>
              </a:rPr>
              <a:t>тоже играет немаловажную роль. Общественный транспорт в деревни зачастую ходит с большой разницей в расписании, либо не доезжает до деревни вообще. </a:t>
            </a:r>
            <a:r>
              <a:rPr lang="ru-RU" dirty="0" smtClean="0">
                <a:solidFill>
                  <a:schemeClr val="bg1"/>
                </a:solidFill>
                <a:latin typeface="Times New Roman" panose="02020603050405020304" pitchFamily="18" charset="0"/>
                <a:cs typeface="Times New Roman" panose="02020603050405020304" pitchFamily="18" charset="0"/>
              </a:rPr>
              <a:t>Также </a:t>
            </a:r>
            <a:r>
              <a:rPr lang="ru-RU" dirty="0">
                <a:solidFill>
                  <a:schemeClr val="bg1"/>
                </a:solidFill>
                <a:latin typeface="Times New Roman" panose="02020603050405020304" pitchFamily="18" charset="0"/>
                <a:cs typeface="Times New Roman" panose="02020603050405020304" pitchFamily="18" charset="0"/>
              </a:rPr>
              <a:t>в деревни нет водопровода и газопровода. Поэтому жителям приходится брать воду из колодца и топить печь, а для нее заготавливать дрова.</a:t>
            </a:r>
          </a:p>
          <a:p>
            <a:pPr marL="285750" indent="-285750" algn="ctr">
              <a:buFont typeface="Wingdings" panose="05000000000000000000" pitchFamily="2" charset="2"/>
              <a:buChar char="Ø"/>
            </a:pPr>
            <a:r>
              <a:rPr lang="ru-RU" b="1" dirty="0" smtClean="0">
                <a:solidFill>
                  <a:schemeClr val="bg1"/>
                </a:solidFill>
                <a:latin typeface="Times New Roman" panose="02020603050405020304" pitchFamily="18" charset="0"/>
                <a:cs typeface="Times New Roman" panose="02020603050405020304" pitchFamily="18" charset="0"/>
              </a:rPr>
              <a:t>Слабая </a:t>
            </a:r>
            <a:r>
              <a:rPr lang="ru-RU" b="1" dirty="0">
                <a:solidFill>
                  <a:schemeClr val="bg1"/>
                </a:solidFill>
                <a:latin typeface="Times New Roman" panose="02020603050405020304" pitchFamily="18" charset="0"/>
                <a:cs typeface="Times New Roman" panose="02020603050405020304" pitchFamily="18" charset="0"/>
              </a:rPr>
              <a:t>медицинская или иная помощь  </a:t>
            </a:r>
          </a:p>
          <a:p>
            <a:pPr algn="ctr"/>
            <a:r>
              <a:rPr lang="ru-RU" dirty="0">
                <a:solidFill>
                  <a:schemeClr val="bg1"/>
                </a:solidFill>
                <a:latin typeface="Times New Roman" panose="02020603050405020304" pitchFamily="18" charset="0"/>
                <a:cs typeface="Times New Roman" panose="02020603050405020304" pitchFamily="18" charset="0"/>
              </a:rPr>
              <a:t>Жизнь в деревне непредсказуема. Любая травма, обострившееся заболевание или просто царапина могут оказаться критичными, ведь вовремя получить медицинскую помощь невозможно. Скорая помощь может попросту заблудиться по дороге или оказаться ехать далеко. Такая же ситуация складывается с другими экстренными службами – пожарной частью, полицией. </a:t>
            </a:r>
          </a:p>
          <a:p>
            <a:pPr marL="285750" indent="-285750" algn="ctr">
              <a:buFont typeface="Wingdings" panose="05000000000000000000" pitchFamily="2" charset="2"/>
              <a:buChar char="Ø"/>
            </a:pPr>
            <a:r>
              <a:rPr lang="ru-RU" b="1" dirty="0" smtClean="0">
                <a:solidFill>
                  <a:schemeClr val="bg1"/>
                </a:solidFill>
                <a:latin typeface="Times New Roman" panose="02020603050405020304" pitchFamily="18" charset="0"/>
                <a:cs typeface="Times New Roman" panose="02020603050405020304" pitchFamily="18" charset="0"/>
              </a:rPr>
              <a:t>Общение</a:t>
            </a:r>
            <a:endParaRPr lang="ru-RU" b="1" dirty="0">
              <a:solidFill>
                <a:schemeClr val="bg1"/>
              </a:solidFill>
              <a:latin typeface="Times New Roman" panose="02020603050405020304" pitchFamily="18" charset="0"/>
              <a:cs typeface="Times New Roman" panose="02020603050405020304" pitchFamily="18" charset="0"/>
            </a:endParaRPr>
          </a:p>
          <a:p>
            <a:pPr algn="ctr"/>
            <a:r>
              <a:rPr lang="ru-RU" dirty="0">
                <a:solidFill>
                  <a:schemeClr val="bg1"/>
                </a:solidFill>
                <a:latin typeface="Times New Roman" panose="02020603050405020304" pitchFamily="18" charset="0"/>
                <a:cs typeface="Times New Roman" panose="02020603050405020304" pitchFamily="18" charset="0"/>
              </a:rPr>
              <a:t>Большинство людей выросло в социальной среде, тем более речь идет о молодом поколении – им необходимо ежедневно общаться, делиться впечатлениями, иметь доступ в интернет, но получить все в деревни достаточно сложно. Поэтому молодые люди уезжают жить в город, а в деревне остаются жить люди преклонного возраста.</a:t>
            </a:r>
          </a:p>
          <a:p>
            <a:pPr marL="285750" indent="-285750" algn="ctr">
              <a:buFont typeface="Wingdings" panose="05000000000000000000" pitchFamily="2" charset="2"/>
              <a:buChar char="Ø"/>
            </a:pPr>
            <a:r>
              <a:rPr lang="ru-RU" b="1" dirty="0" smtClean="0">
                <a:solidFill>
                  <a:schemeClr val="bg1"/>
                </a:solidFill>
                <a:latin typeface="Times New Roman" panose="02020603050405020304" pitchFamily="18" charset="0"/>
                <a:cs typeface="Times New Roman" panose="02020603050405020304" pitchFamily="18" charset="0"/>
              </a:rPr>
              <a:t>Образование</a:t>
            </a:r>
            <a:endParaRPr lang="ru-RU" b="1" dirty="0">
              <a:solidFill>
                <a:schemeClr val="bg1"/>
              </a:solidFill>
              <a:latin typeface="Times New Roman" panose="02020603050405020304" pitchFamily="18" charset="0"/>
              <a:cs typeface="Times New Roman" panose="02020603050405020304" pitchFamily="18" charset="0"/>
            </a:endParaRPr>
          </a:p>
          <a:p>
            <a:pPr algn="ctr"/>
            <a:r>
              <a:rPr lang="ru-RU" dirty="0">
                <a:solidFill>
                  <a:schemeClr val="bg1"/>
                </a:solidFill>
                <a:latin typeface="Times New Roman" panose="02020603050405020304" pitchFamily="18" charset="0"/>
                <a:cs typeface="Times New Roman" panose="02020603050405020304" pitchFamily="18" charset="0"/>
              </a:rPr>
              <a:t>В Рогово имеется своя школа, но нет детского сада. Это еще одна причина, почему люди уезжают из деревни. Молодежь, которая хочет получить достойное высшее образование и иметь перспективы в будущем, также вынуждены переехать учиться и работать в город.</a:t>
            </a:r>
          </a:p>
          <a:p>
            <a:endParaRPr lang="ru-RU" sz="1600" i="1" dirty="0">
              <a:solidFill>
                <a:schemeClr val="bg1"/>
              </a:solidFill>
              <a:latin typeface="Monotype Corsiva" panose="03010101010201010101" pitchFamily="66" charset="0"/>
            </a:endParaRPr>
          </a:p>
        </p:txBody>
      </p:sp>
    </p:spTree>
    <p:extLst>
      <p:ext uri="{BB962C8B-B14F-4D97-AF65-F5344CB8AC3E}">
        <p14:creationId xmlns:p14="http://schemas.microsoft.com/office/powerpoint/2010/main" xmlns="" val="5830677"/>
      </p:ext>
    </p:extLst>
  </p:cSld>
  <p:clrMapOvr>
    <a:masterClrMapping/>
  </p:clrMapOvr>
  <mc:AlternateContent xmlns:mc="http://schemas.openxmlformats.org/markup-compatibility/2006">
    <mc:Choice xmlns:p14="http://schemas.microsoft.com/office/powerpoint/2010/main" xmlns=""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Box 2"/>
          <p:cNvSpPr txBox="1"/>
          <p:nvPr/>
        </p:nvSpPr>
        <p:spPr>
          <a:xfrm>
            <a:off x="4211960" y="188640"/>
            <a:ext cx="4392488" cy="646331"/>
          </a:xfrm>
          <a:prstGeom prst="rect">
            <a:avLst/>
          </a:prstGeom>
          <a:noFill/>
        </p:spPr>
        <p:txBody>
          <a:bodyPr wrap="square" rtlCol="0">
            <a:spAutoFit/>
          </a:bodyPr>
          <a:lstStyle/>
          <a:p>
            <a:pPr algn="ctr"/>
            <a:r>
              <a:rPr lang="ru-RU" b="1" u="sng" dirty="0" smtClean="0">
                <a:solidFill>
                  <a:schemeClr val="bg1"/>
                </a:solidFill>
                <a:latin typeface="Times New Roman" panose="02020603050405020304" pitchFamily="18" charset="0"/>
                <a:cs typeface="Times New Roman" panose="02020603050405020304" pitchFamily="18" charset="0"/>
              </a:rPr>
              <a:t>2.5.Поддержка </a:t>
            </a:r>
            <a:r>
              <a:rPr lang="ru-RU" b="1" u="sng" dirty="0">
                <a:solidFill>
                  <a:schemeClr val="bg1"/>
                </a:solidFill>
                <a:latin typeface="Times New Roman" panose="02020603050405020304" pitchFamily="18" charset="0"/>
                <a:cs typeface="Times New Roman" panose="02020603050405020304" pitchFamily="18" charset="0"/>
              </a:rPr>
              <a:t>инициативы Президента России. Конституция – 2020 </a:t>
            </a:r>
          </a:p>
        </p:txBody>
      </p:sp>
      <p:sp>
        <p:nvSpPr>
          <p:cNvPr id="5" name="TextBox 4"/>
          <p:cNvSpPr txBox="1"/>
          <p:nvPr/>
        </p:nvSpPr>
        <p:spPr>
          <a:xfrm>
            <a:off x="107504" y="980728"/>
            <a:ext cx="8928992" cy="5909310"/>
          </a:xfrm>
          <a:prstGeom prst="rect">
            <a:avLst/>
          </a:prstGeom>
          <a:noFill/>
        </p:spPr>
        <p:txBody>
          <a:bodyPr wrap="square" rtlCol="0">
            <a:spAutoFit/>
          </a:bodyPr>
          <a:lstStyle/>
          <a:p>
            <a:r>
              <a:rPr lang="ru-RU" sz="1400" dirty="0" smtClean="0">
                <a:solidFill>
                  <a:schemeClr val="bg1"/>
                </a:solidFill>
                <a:latin typeface="Times New Roman" panose="02020603050405020304" pitchFamily="18" charset="0"/>
                <a:cs typeface="Times New Roman" panose="02020603050405020304" pitchFamily="18" charset="0"/>
              </a:rPr>
              <a:t>В президентском послании 15 января 2020 года Президент Российской Федерации В. В. Путин предложил внести в Конституцию Российской Федерации несколько поправок. Прежде всего, они направлены на то, чтобы расширить и конкретизировать социальные гарантии наших граждан, а значит, полнее раскрыть социальный характер нашего государства. В целом создать условия для уверенного, поступательного, эволюционного развития России на длительную историческую перспективу. Эти перемены носят кардинальный и, я бы сказал, необратимый характер. Мы видим, насколько сложно складывается ситуация в мировой политике, в сфере безопасности, в глобальной экономике. Поэтому важно, чтобы обновленная Конституция объединяла людей вне зависимости от политических взглядов, от уровня обеспеченности, от региона проживания, от национальности или вероисповедания. Конституция – это основной закон, который должен консолидировать общество.</a:t>
            </a:r>
          </a:p>
          <a:p>
            <a:r>
              <a:rPr lang="ru-RU" sz="1400" dirty="0" smtClean="0">
                <a:solidFill>
                  <a:schemeClr val="bg1"/>
                </a:solidFill>
                <a:latin typeface="Times New Roman" panose="02020603050405020304" pitchFamily="18" charset="0"/>
                <a:cs typeface="Times New Roman" panose="02020603050405020304" pitchFamily="18" charset="0"/>
              </a:rPr>
              <a:t>Сегодня я хочу выдвинуть несколько предложений в поддержку поправок №4 и №7 Президента РФ, для того, чтобы решить актуальные проблемы деревни Рогово.</a:t>
            </a:r>
          </a:p>
          <a:p>
            <a:r>
              <a:rPr lang="ru-RU" sz="1400" b="1" dirty="0" smtClean="0">
                <a:solidFill>
                  <a:schemeClr val="bg1"/>
                </a:solidFill>
                <a:latin typeface="Times New Roman" panose="02020603050405020304" pitchFamily="18" charset="0"/>
                <a:cs typeface="Times New Roman" panose="02020603050405020304" pitchFamily="18" charset="0"/>
              </a:rPr>
              <a:t>   Поправка №4.</a:t>
            </a:r>
            <a:r>
              <a:rPr lang="ru-RU" sz="1400" b="1" i="1" dirty="0" smtClean="0">
                <a:solidFill>
                  <a:schemeClr val="bg1"/>
                </a:solidFill>
                <a:latin typeface="Times New Roman" panose="02020603050405020304" pitchFamily="18" charset="0"/>
                <a:cs typeface="Times New Roman" panose="02020603050405020304" pitchFamily="18" charset="0"/>
              </a:rPr>
              <a:t> Изменение статуса и полномочий Госсовета (действует с 2000 года) и усиление позиций </a:t>
            </a:r>
          </a:p>
          <a:p>
            <a:r>
              <a:rPr lang="ru-RU" sz="1400" b="1" i="1" dirty="0" smtClean="0">
                <a:solidFill>
                  <a:schemeClr val="bg1"/>
                </a:solidFill>
                <a:latin typeface="Times New Roman" panose="02020603050405020304" pitchFamily="18" charset="0"/>
                <a:cs typeface="Times New Roman" panose="02020603050405020304" pitchFamily="18" charset="0"/>
              </a:rPr>
              <a:t>   губернаторов. </a:t>
            </a:r>
          </a:p>
          <a:p>
            <a:r>
              <a:rPr lang="ru-RU" sz="1400" dirty="0" smtClean="0">
                <a:solidFill>
                  <a:schemeClr val="bg1"/>
                </a:solidFill>
                <a:latin typeface="Times New Roman" panose="02020603050405020304" pitchFamily="18" charset="0"/>
                <a:cs typeface="Times New Roman" panose="02020603050405020304" pitchFamily="18" charset="0"/>
              </a:rPr>
              <a:t>Президент предложил повысить роль губернаторов в процессе принятия значимых для федерального уровня власти решений. Эксперты полагают, что данный губернаторский институт доказал свою эффективность, в связи с чем его роль и значение нужно повышать. </a:t>
            </a:r>
          </a:p>
          <a:p>
            <a:r>
              <a:rPr lang="ru-RU" sz="1400" dirty="0">
                <a:solidFill>
                  <a:schemeClr val="bg1"/>
                </a:solidFill>
                <a:latin typeface="Times New Roman" panose="02020603050405020304" pitchFamily="18" charset="0"/>
                <a:cs typeface="Times New Roman" panose="02020603050405020304" pitchFamily="18" charset="0"/>
              </a:rPr>
              <a:t>Развитию сел и </a:t>
            </a:r>
            <a:r>
              <a:rPr lang="ru-RU" sz="1400" dirty="0" smtClean="0">
                <a:solidFill>
                  <a:schemeClr val="bg1"/>
                </a:solidFill>
                <a:latin typeface="Times New Roman" panose="02020603050405020304" pitchFamily="18" charset="0"/>
                <a:cs typeface="Times New Roman" panose="02020603050405020304" pitchFamily="18" charset="0"/>
              </a:rPr>
              <a:t>деревень губернатор Нижегородской области Г. С. Никитин должен уделить </a:t>
            </a:r>
            <a:r>
              <a:rPr lang="ru-RU" sz="1400" dirty="0">
                <a:solidFill>
                  <a:schemeClr val="bg1"/>
                </a:solidFill>
                <a:latin typeface="Times New Roman" panose="02020603050405020304" pitchFamily="18" charset="0"/>
                <a:cs typeface="Times New Roman" panose="02020603050405020304" pitchFamily="18" charset="0"/>
              </a:rPr>
              <a:t>значительное внимание, ведь "вымирание" данных территорий приведет к непоправимым последствиям. Одна из таких «вымирающих» деревень является </a:t>
            </a:r>
            <a:r>
              <a:rPr lang="ru-RU" sz="1400" dirty="0" smtClean="0">
                <a:solidFill>
                  <a:schemeClr val="bg1"/>
                </a:solidFill>
                <a:latin typeface="Times New Roman" panose="02020603050405020304" pitchFamily="18" charset="0"/>
                <a:cs typeface="Times New Roman" panose="02020603050405020304" pitchFamily="18" charset="0"/>
              </a:rPr>
              <a:t>Рогово. </a:t>
            </a:r>
            <a:r>
              <a:rPr lang="ru-RU" sz="1400" dirty="0">
                <a:solidFill>
                  <a:schemeClr val="bg1"/>
                </a:solidFill>
                <a:latin typeface="Times New Roman" panose="02020603050405020304" pitchFamily="18" charset="0"/>
                <a:cs typeface="Times New Roman" panose="02020603050405020304" pitchFamily="18" charset="0"/>
              </a:rPr>
              <a:t>Для того чтобы отток из деревни прекратился, </a:t>
            </a:r>
            <a:r>
              <a:rPr lang="ru-RU" sz="1400" dirty="0" smtClean="0">
                <a:solidFill>
                  <a:schemeClr val="bg1"/>
                </a:solidFill>
                <a:latin typeface="Times New Roman" panose="02020603050405020304" pitchFamily="18" charset="0"/>
                <a:cs typeface="Times New Roman" panose="02020603050405020304" pitchFamily="18" charset="0"/>
              </a:rPr>
              <a:t>губернатор должен </a:t>
            </a:r>
            <a:r>
              <a:rPr lang="ru-RU" sz="1400" dirty="0">
                <a:solidFill>
                  <a:schemeClr val="bg1"/>
                </a:solidFill>
                <a:latin typeface="Times New Roman" panose="02020603050405020304" pitchFamily="18" charset="0"/>
                <a:cs typeface="Times New Roman" panose="02020603050405020304" pitchFamily="18" charset="0"/>
              </a:rPr>
              <a:t>обеспечить нормальную инфраструктуру. Одним из выходов из сложившейся ситуации может стать развитие малого и крупного предпринимательства в деревни. Деятельность малых форм предпринимательства в деревне позволяет максимально сохранить исторически сложившиеся агроландшафты. Например, открытие семейного сельскохозяйственного бизнеса в деревне, на основе фермерского производства. Но без государственной материальной поддержки открыть прибыльный бизнес в деревне будет невозможно. Например, </a:t>
            </a:r>
            <a:r>
              <a:rPr lang="ru-RU" sz="1400" dirty="0" smtClean="0">
                <a:solidFill>
                  <a:schemeClr val="bg1"/>
                </a:solidFill>
                <a:latin typeface="Times New Roman" panose="02020603050405020304" pitchFamily="18" charset="0"/>
                <a:cs typeface="Times New Roman" panose="02020603050405020304" pitchFamily="18" charset="0"/>
              </a:rPr>
              <a:t>муниципалитет </a:t>
            </a:r>
            <a:r>
              <a:rPr lang="ru-RU" sz="1400" dirty="0">
                <a:solidFill>
                  <a:schemeClr val="bg1"/>
                </a:solidFill>
                <a:latin typeface="Times New Roman" panose="02020603050405020304" pitchFamily="18" charset="0"/>
                <a:cs typeface="Times New Roman" panose="02020603050405020304" pitchFamily="18" charset="0"/>
              </a:rPr>
              <a:t>будет выдавать большое количество грантов на открытие и функционирование различных предприятий. Также не обойтись и без строительства дорог, водопровода, газопровода, пожарной части, полиции и районной больницы, чтобы облегчить трудную жизнь деревенских жителей.</a:t>
            </a:r>
          </a:p>
        </p:txBody>
      </p:sp>
    </p:spTree>
    <p:extLst>
      <p:ext uri="{BB962C8B-B14F-4D97-AF65-F5344CB8AC3E}">
        <p14:creationId xmlns:p14="http://schemas.microsoft.com/office/powerpoint/2010/main" xmlns="" val="35404795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Рисунок 5"/>
          <p:cNvPicPr>
            <a:picLocks noChangeAspect="1"/>
          </p:cNvPicPr>
          <p:nvPr/>
        </p:nvPicPr>
        <p:blipFill>
          <a:blip r:embed="rId3" cstate="print"/>
          <a:stretch>
            <a:fillRect/>
          </a:stretch>
        </p:blipFill>
        <p:spPr>
          <a:xfrm>
            <a:off x="5906019" y="1962638"/>
            <a:ext cx="3295122" cy="2450821"/>
          </a:xfrm>
          <a:prstGeom prst="rect">
            <a:avLst/>
          </a:prstGeom>
        </p:spPr>
      </p:pic>
      <p:sp>
        <p:nvSpPr>
          <p:cNvPr id="9" name="TextBox 8"/>
          <p:cNvSpPr txBox="1"/>
          <p:nvPr/>
        </p:nvSpPr>
        <p:spPr>
          <a:xfrm>
            <a:off x="107504" y="956019"/>
            <a:ext cx="8928992" cy="1169551"/>
          </a:xfrm>
          <a:prstGeom prst="rect">
            <a:avLst/>
          </a:prstGeom>
          <a:noFill/>
        </p:spPr>
        <p:txBody>
          <a:bodyPr wrap="square" rtlCol="0">
            <a:spAutoFit/>
          </a:bodyPr>
          <a:lstStyle/>
          <a:p>
            <a:r>
              <a:rPr lang="ru-RU" sz="1400" dirty="0">
                <a:solidFill>
                  <a:schemeClr val="bg1"/>
                </a:solidFill>
                <a:latin typeface="Times New Roman" panose="02020603050405020304" pitchFamily="18" charset="0"/>
                <a:cs typeface="Times New Roman" panose="02020603050405020304" pitchFamily="18" charset="0"/>
              </a:rPr>
              <a:t>Образование тоже играет немаловажную роль. Для предотвращения этой столь важной проблемы, следует проектирование новых высших учебных </a:t>
            </a:r>
            <a:r>
              <a:rPr lang="ru-RU" sz="1400" dirty="0" smtClean="0">
                <a:solidFill>
                  <a:schemeClr val="bg1"/>
                </a:solidFill>
                <a:latin typeface="Times New Roman" panose="02020603050405020304" pitchFamily="18" charset="0"/>
                <a:cs typeface="Times New Roman" panose="02020603050405020304" pitchFamily="18" charset="0"/>
              </a:rPr>
              <a:t>заведений</a:t>
            </a:r>
            <a:r>
              <a:rPr lang="ru-RU" sz="1400" dirty="0">
                <a:solidFill>
                  <a:schemeClr val="bg1"/>
                </a:solidFill>
                <a:latin typeface="Times New Roman" panose="02020603050405020304" pitchFamily="18" charset="0"/>
                <a:cs typeface="Times New Roman" panose="02020603050405020304" pitchFamily="18" charset="0"/>
              </a:rPr>
              <a:t> </a:t>
            </a:r>
            <a:r>
              <a:rPr lang="ru-RU" sz="1400" dirty="0" smtClean="0">
                <a:solidFill>
                  <a:schemeClr val="bg1"/>
                </a:solidFill>
                <a:latin typeface="Times New Roman" panose="02020603050405020304" pitchFamily="18" charset="0"/>
                <a:cs typeface="Times New Roman" panose="02020603050405020304" pitchFamily="18" charset="0"/>
              </a:rPr>
              <a:t>и </a:t>
            </a:r>
            <a:r>
              <a:rPr lang="ru-RU" sz="1400" dirty="0">
                <a:solidFill>
                  <a:schemeClr val="bg1"/>
                </a:solidFill>
                <a:latin typeface="Times New Roman" panose="02020603050405020304" pitchFamily="18" charset="0"/>
                <a:cs typeface="Times New Roman" panose="02020603050405020304" pitchFamily="18" charset="0"/>
              </a:rPr>
              <a:t>дополнительное формирование дошкольных государственных (или частных) образовательных учреждений. </a:t>
            </a:r>
            <a:r>
              <a:rPr lang="ru-RU" sz="1400" dirty="0" smtClean="0">
                <a:solidFill>
                  <a:schemeClr val="bg1"/>
                </a:solidFill>
                <a:latin typeface="Times New Roman" panose="02020603050405020304" pitchFamily="18" charset="0"/>
                <a:cs typeface="Times New Roman" panose="02020603050405020304" pitchFamily="18" charset="0"/>
              </a:rPr>
              <a:t>Также один </a:t>
            </a:r>
            <a:r>
              <a:rPr lang="ru-RU" sz="1400" dirty="0">
                <a:solidFill>
                  <a:schemeClr val="bg1"/>
                </a:solidFill>
                <a:latin typeface="Times New Roman" panose="02020603050405020304" pitchFamily="18" charset="0"/>
                <a:cs typeface="Times New Roman" panose="02020603050405020304" pitchFamily="18" charset="0"/>
              </a:rPr>
              <a:t>из выходов </a:t>
            </a:r>
            <a:r>
              <a:rPr lang="ru-RU" sz="1400" dirty="0" smtClean="0">
                <a:solidFill>
                  <a:schemeClr val="bg1"/>
                </a:solidFill>
                <a:latin typeface="Times New Roman" panose="02020603050405020304" pitchFamily="18" charset="0"/>
                <a:cs typeface="Times New Roman" panose="02020603050405020304" pitchFamily="18" charset="0"/>
              </a:rPr>
              <a:t>– внедрение </a:t>
            </a:r>
            <a:r>
              <a:rPr lang="ru-RU" sz="1400" dirty="0">
                <a:solidFill>
                  <a:schemeClr val="bg1"/>
                </a:solidFill>
                <a:latin typeface="Times New Roman" panose="02020603050405020304" pitchFamily="18" charset="0"/>
                <a:cs typeface="Times New Roman" panose="02020603050405020304" pitchFamily="18" charset="0"/>
              </a:rPr>
              <a:t>такой формы как дистанционное обучение. Безусловно, дистанционное обучение — не панацея, но это одна из возможностей решения проблемы, и возможность неплохая, например, при организации профильного обучения. </a:t>
            </a:r>
            <a:endParaRPr lang="ru-RU" sz="1400" dirty="0" smtClean="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86875" y="2528080"/>
            <a:ext cx="6048672" cy="1815882"/>
          </a:xfrm>
          <a:prstGeom prst="rect">
            <a:avLst/>
          </a:prstGeom>
          <a:noFill/>
        </p:spPr>
        <p:txBody>
          <a:bodyPr wrap="square" rtlCol="0">
            <a:spAutoFit/>
          </a:bodyPr>
          <a:lstStyle/>
          <a:p>
            <a:r>
              <a:rPr lang="ru-RU" sz="1400" dirty="0">
                <a:solidFill>
                  <a:schemeClr val="bg1"/>
                </a:solidFill>
                <a:latin typeface="Times New Roman" panose="02020603050405020304" pitchFamily="18" charset="0"/>
                <a:cs typeface="Times New Roman" panose="02020603050405020304" pitchFamily="18" charset="0"/>
              </a:rPr>
              <a:t>Путин предложил предусмотреть ежемесячные выплаты на детей в возрасте от 3 до 7 лет включительно, причем уже с 1 января 2020 года. Выплаты смогут получать семьи, чьи доходы не превышают одного прожиточного минимума на человека. На первом этапе выплаты составят половину прожиточного минимума. После оценки того, как работает система, предлагается выплачивать полную сумму — около 11 тысяч на ребенка в месяц, в зависимости от региона</a:t>
            </a:r>
            <a:r>
              <a:rPr lang="ru-RU" sz="1400" dirty="0" smtClean="0">
                <a:solidFill>
                  <a:schemeClr val="bg1"/>
                </a:solidFill>
                <a:latin typeface="Times New Roman" panose="02020603050405020304" pitchFamily="18" charset="0"/>
                <a:cs typeface="Times New Roman" panose="02020603050405020304" pitchFamily="18" charset="0"/>
              </a:rPr>
              <a:t>. Поэтому главная задача государства – социальная поддержка малоимущих семей.</a:t>
            </a:r>
          </a:p>
        </p:txBody>
      </p:sp>
      <p:sp>
        <p:nvSpPr>
          <p:cNvPr id="7" name="TextBox 6"/>
          <p:cNvSpPr txBox="1"/>
          <p:nvPr/>
        </p:nvSpPr>
        <p:spPr>
          <a:xfrm>
            <a:off x="86875" y="4250527"/>
            <a:ext cx="9036496" cy="2462213"/>
          </a:xfrm>
          <a:prstGeom prst="rect">
            <a:avLst/>
          </a:prstGeom>
          <a:noFill/>
        </p:spPr>
        <p:txBody>
          <a:bodyPr wrap="square" rtlCol="0">
            <a:spAutoFit/>
          </a:bodyPr>
          <a:lstStyle/>
          <a:p>
            <a:r>
              <a:rPr lang="ru-RU" sz="1400" dirty="0">
                <a:solidFill>
                  <a:schemeClr val="bg1"/>
                </a:solidFill>
                <a:latin typeface="Times New Roman" panose="02020603050405020304" pitchFamily="18" charset="0"/>
                <a:cs typeface="Times New Roman" panose="02020603050405020304" pitchFamily="18" charset="0"/>
              </a:rPr>
              <a:t>В деревни Рогово эту проблему можно решить путем выплат различных </a:t>
            </a:r>
            <a:r>
              <a:rPr lang="ru-RU" sz="1400" dirty="0" smtClean="0">
                <a:solidFill>
                  <a:schemeClr val="bg1"/>
                </a:solidFill>
                <a:latin typeface="Times New Roman" panose="02020603050405020304" pitchFamily="18" charset="0"/>
                <a:cs typeface="Times New Roman" panose="02020603050405020304" pitchFamily="18" charset="0"/>
              </a:rPr>
              <a:t>льгот </a:t>
            </a:r>
            <a:r>
              <a:rPr lang="ru-RU" sz="1400" dirty="0">
                <a:solidFill>
                  <a:schemeClr val="bg1"/>
                </a:solidFill>
                <a:latin typeface="Times New Roman" panose="02020603050405020304" pitchFamily="18" charset="0"/>
                <a:cs typeface="Times New Roman" panose="02020603050405020304" pitchFamily="18" charset="0"/>
              </a:rPr>
              <a:t>и пособий </a:t>
            </a:r>
            <a:r>
              <a:rPr lang="ru-RU" sz="1400" dirty="0" smtClean="0">
                <a:solidFill>
                  <a:schemeClr val="bg1"/>
                </a:solidFill>
                <a:latin typeface="Times New Roman" panose="02020603050405020304" pitchFamily="18" charset="0"/>
                <a:cs typeface="Times New Roman" panose="02020603050405020304" pitchFamily="18" charset="0"/>
              </a:rPr>
              <a:t>малообеспеченным семьям: </a:t>
            </a:r>
            <a:r>
              <a:rPr lang="ru-RU" sz="1400" i="1" dirty="0">
                <a:solidFill>
                  <a:schemeClr val="bg1"/>
                </a:solidFill>
                <a:latin typeface="Times New Roman" panose="02020603050405020304" pitchFamily="18" charset="0"/>
                <a:cs typeface="Times New Roman" panose="02020603050405020304" pitchFamily="18" charset="0"/>
              </a:rPr>
              <a:t>налоговые льготы </a:t>
            </a:r>
            <a:r>
              <a:rPr lang="ru-RU" sz="1400" dirty="0">
                <a:solidFill>
                  <a:schemeClr val="bg1"/>
                </a:solidFill>
                <a:latin typeface="Times New Roman" panose="02020603050405020304" pitchFamily="18" charset="0"/>
                <a:cs typeface="Times New Roman" panose="02020603050405020304" pitchFamily="18" charset="0"/>
              </a:rPr>
              <a:t>(выплаты освобождены от вычета </a:t>
            </a:r>
            <a:r>
              <a:rPr lang="ru-RU" sz="1400" dirty="0" smtClean="0">
                <a:solidFill>
                  <a:schemeClr val="bg1"/>
                </a:solidFill>
                <a:latin typeface="Times New Roman" panose="02020603050405020304" pitchFamily="18" charset="0"/>
                <a:cs typeface="Times New Roman" panose="02020603050405020304" pitchFamily="18" charset="0"/>
              </a:rPr>
              <a:t>НДФЛ), </a:t>
            </a:r>
            <a:r>
              <a:rPr lang="ru-RU" sz="1400" i="1" dirty="0" smtClean="0">
                <a:solidFill>
                  <a:schemeClr val="bg1"/>
                </a:solidFill>
                <a:latin typeface="Times New Roman" panose="02020603050405020304" pitchFamily="18" charset="0"/>
                <a:cs typeface="Times New Roman" panose="02020603050405020304" pitchFamily="18" charset="0"/>
              </a:rPr>
              <a:t>субсидии на оплату ЖКХ </a:t>
            </a:r>
            <a:r>
              <a:rPr lang="ru-RU" sz="1400" dirty="0" smtClean="0">
                <a:solidFill>
                  <a:schemeClr val="bg1"/>
                </a:solidFill>
                <a:latin typeface="Times New Roman" panose="02020603050405020304" pitchFamily="18" charset="0"/>
                <a:cs typeface="Times New Roman" panose="02020603050405020304" pitchFamily="18" charset="0"/>
              </a:rPr>
              <a:t>(20 – 50%), </a:t>
            </a:r>
            <a:r>
              <a:rPr lang="ru-RU" sz="1400" i="1" dirty="0">
                <a:solidFill>
                  <a:schemeClr val="bg1"/>
                </a:solidFill>
                <a:latin typeface="Times New Roman" panose="02020603050405020304" pitchFamily="18" charset="0"/>
                <a:cs typeface="Times New Roman" panose="02020603050405020304" pitchFamily="18" charset="0"/>
              </a:rPr>
              <a:t>«Губернаторские» ежемесячные пособия</a:t>
            </a:r>
            <a:r>
              <a:rPr lang="ru-RU" sz="1400" dirty="0">
                <a:solidFill>
                  <a:schemeClr val="bg1"/>
                </a:solidFill>
                <a:latin typeface="Times New Roman" panose="02020603050405020304" pitchFamily="18" charset="0"/>
                <a:cs typeface="Times New Roman" panose="02020603050405020304" pitchFamily="18" charset="0"/>
              </a:rPr>
              <a:t>, </a:t>
            </a:r>
            <a:r>
              <a:rPr lang="ru-RU" sz="1400" i="1" dirty="0" smtClean="0">
                <a:solidFill>
                  <a:schemeClr val="bg1"/>
                </a:solidFill>
                <a:latin typeface="Times New Roman" panose="02020603050405020304" pitchFamily="18" charset="0"/>
                <a:cs typeface="Times New Roman" panose="02020603050405020304" pitchFamily="18" charset="0"/>
              </a:rPr>
              <a:t>обеспечение семей бесплатным жильем </a:t>
            </a:r>
            <a:r>
              <a:rPr lang="ru-RU" sz="1400" dirty="0" smtClean="0">
                <a:solidFill>
                  <a:schemeClr val="bg1"/>
                </a:solidFill>
                <a:latin typeface="Times New Roman" panose="02020603050405020304" pitchFamily="18" charset="0"/>
                <a:cs typeface="Times New Roman" panose="02020603050405020304" pitchFamily="18" charset="0"/>
              </a:rPr>
              <a:t>и многие </a:t>
            </a:r>
            <a:r>
              <a:rPr lang="ru-RU" sz="1400" dirty="0">
                <a:solidFill>
                  <a:schemeClr val="bg1"/>
                </a:solidFill>
                <a:latin typeface="Times New Roman" panose="02020603050405020304" pitchFamily="18" charset="0"/>
                <a:cs typeface="Times New Roman" panose="02020603050405020304" pitchFamily="18" charset="0"/>
              </a:rPr>
              <a:t>другие. </a:t>
            </a:r>
            <a:endParaRPr lang="ru-RU" sz="1400" dirty="0" smtClean="0">
              <a:solidFill>
                <a:schemeClr val="bg1"/>
              </a:solidFill>
              <a:latin typeface="Times New Roman" panose="02020603050405020304" pitchFamily="18" charset="0"/>
              <a:cs typeface="Times New Roman" panose="02020603050405020304" pitchFamily="18" charset="0"/>
            </a:endParaRPr>
          </a:p>
          <a:p>
            <a:r>
              <a:rPr lang="ru-RU" sz="1400" dirty="0" smtClean="0">
                <a:solidFill>
                  <a:schemeClr val="bg1"/>
                </a:solidFill>
                <a:latin typeface="Times New Roman" panose="02020603050405020304" pitchFamily="18" charset="0"/>
                <a:cs typeface="Times New Roman" panose="02020603050405020304" pitchFamily="18" charset="0"/>
              </a:rPr>
              <a:t>Также в</a:t>
            </a:r>
            <a:r>
              <a:rPr lang="ru-RU" sz="1400" dirty="0">
                <a:solidFill>
                  <a:schemeClr val="bg1"/>
                </a:solidFill>
                <a:latin typeface="Times New Roman" panose="02020603050405020304" pitchFamily="18" charset="0"/>
                <a:cs typeface="Times New Roman" panose="02020603050405020304" pitchFamily="18" charset="0"/>
              </a:rPr>
              <a:t> сельских населенных пунктах России </a:t>
            </a:r>
            <a:r>
              <a:rPr lang="ru-RU" sz="1400" dirty="0" smtClean="0">
                <a:solidFill>
                  <a:schemeClr val="bg1"/>
                </a:solidFill>
                <a:latin typeface="Times New Roman" panose="02020603050405020304" pitchFamily="18" charset="0"/>
                <a:cs typeface="Times New Roman" panose="02020603050405020304" pitchFamily="18" charset="0"/>
              </a:rPr>
              <a:t>в </a:t>
            </a:r>
            <a:r>
              <a:rPr lang="ru-RU" sz="1400" dirty="0">
                <a:solidFill>
                  <a:schemeClr val="bg1"/>
                </a:solidFill>
                <a:latin typeface="Times New Roman" panose="02020603050405020304" pitchFamily="18" charset="0"/>
                <a:cs typeface="Times New Roman" panose="02020603050405020304" pitchFamily="18" charset="0"/>
              </a:rPr>
              <a:t>2020 году остается актуальной проблема нехватки квалифицированных кадров в самых различных отраслях, имеющих высокое социальное значение. Под ударом оказались в первую очередь, образование и </a:t>
            </a:r>
            <a:r>
              <a:rPr lang="ru-RU" sz="1400" dirty="0" smtClean="0">
                <a:solidFill>
                  <a:schemeClr val="bg1"/>
                </a:solidFill>
                <a:latin typeface="Times New Roman" panose="02020603050405020304" pitchFamily="18" charset="0"/>
                <a:cs typeface="Times New Roman" panose="02020603050405020304" pitchFamily="18" charset="0"/>
              </a:rPr>
              <a:t>здравоохранение. Причины </a:t>
            </a:r>
            <a:r>
              <a:rPr lang="ru-RU" sz="1400" dirty="0">
                <a:solidFill>
                  <a:schemeClr val="bg1"/>
                </a:solidFill>
                <a:latin typeface="Times New Roman" panose="02020603050405020304" pitchFamily="18" charset="0"/>
                <a:cs typeface="Times New Roman" panose="02020603050405020304" pitchFamily="18" charset="0"/>
              </a:rPr>
              <a:t>отказа молодежи искать себе место занятости в </a:t>
            </a:r>
            <a:r>
              <a:rPr lang="ru-RU" sz="1400" dirty="0" smtClean="0">
                <a:solidFill>
                  <a:schemeClr val="bg1"/>
                </a:solidFill>
                <a:latin typeface="Times New Roman" panose="02020603050405020304" pitchFamily="18" charset="0"/>
                <a:cs typeface="Times New Roman" panose="02020603050405020304" pitchFamily="18" charset="0"/>
              </a:rPr>
              <a:t>деревни </a:t>
            </a:r>
            <a:r>
              <a:rPr lang="ru-RU" sz="1400" dirty="0">
                <a:solidFill>
                  <a:schemeClr val="bg1"/>
                </a:solidFill>
                <a:latin typeface="Times New Roman" panose="02020603050405020304" pitchFamily="18" charset="0"/>
                <a:cs typeface="Times New Roman" panose="02020603050405020304" pitchFamily="18" charset="0"/>
              </a:rPr>
              <a:t>вполне очевидны: низкий уровень жизни, небольшие зарплаты, отсутствие благоустроенного жилья. В связи с этим в </a:t>
            </a:r>
            <a:r>
              <a:rPr lang="ru-RU" sz="1400" dirty="0" smtClean="0">
                <a:solidFill>
                  <a:schemeClr val="bg1"/>
                </a:solidFill>
                <a:latin typeface="Times New Roman" panose="02020603050405020304" pitchFamily="18" charset="0"/>
                <a:cs typeface="Times New Roman" panose="02020603050405020304" pitchFamily="18" charset="0"/>
              </a:rPr>
              <a:t>деревне можно ввести специальные федеральные </a:t>
            </a:r>
            <a:r>
              <a:rPr lang="ru-RU" sz="1400" dirty="0">
                <a:solidFill>
                  <a:schemeClr val="bg1"/>
                </a:solidFill>
                <a:latin typeface="Times New Roman" panose="02020603050405020304" pitchFamily="18" charset="0"/>
                <a:cs typeface="Times New Roman" panose="02020603050405020304" pitchFamily="18" charset="0"/>
              </a:rPr>
              <a:t>и региональные программы, состоящие в выплате субсидий молодым кадрам, обеспечении их достойным жильем и т.д. Для того чтобы получить поддержку от государства работник должен переехать в </a:t>
            </a:r>
            <a:r>
              <a:rPr lang="ru-RU" sz="1400" dirty="0" smtClean="0">
                <a:solidFill>
                  <a:schemeClr val="bg1"/>
                </a:solidFill>
                <a:latin typeface="Times New Roman" panose="02020603050405020304" pitchFamily="18" charset="0"/>
                <a:cs typeface="Times New Roman" panose="02020603050405020304" pitchFamily="18" charset="0"/>
              </a:rPr>
              <a:t>деревню, </a:t>
            </a:r>
            <a:r>
              <a:rPr lang="ru-RU" sz="1400" dirty="0">
                <a:solidFill>
                  <a:schemeClr val="bg1"/>
                </a:solidFill>
                <a:latin typeface="Times New Roman" panose="02020603050405020304" pitchFamily="18" charset="0"/>
                <a:cs typeface="Times New Roman" panose="02020603050405020304" pitchFamily="18" charset="0"/>
              </a:rPr>
              <a:t>устроиться там на постоянных условиях и найти место работы. </a:t>
            </a:r>
          </a:p>
        </p:txBody>
      </p:sp>
      <p:sp>
        <p:nvSpPr>
          <p:cNvPr id="10" name="TextBox 9"/>
          <p:cNvSpPr txBox="1"/>
          <p:nvPr/>
        </p:nvSpPr>
        <p:spPr>
          <a:xfrm>
            <a:off x="251520" y="2271168"/>
            <a:ext cx="5976664" cy="307777"/>
          </a:xfrm>
          <a:prstGeom prst="rect">
            <a:avLst/>
          </a:prstGeom>
          <a:noFill/>
        </p:spPr>
        <p:txBody>
          <a:bodyPr wrap="square" rtlCol="0">
            <a:spAutoFit/>
          </a:bodyPr>
          <a:lstStyle/>
          <a:p>
            <a:r>
              <a:rPr lang="ru-RU" sz="1400" b="1" dirty="0">
                <a:solidFill>
                  <a:schemeClr val="bg1"/>
                </a:solidFill>
                <a:latin typeface="Times New Roman" panose="02020603050405020304" pitchFamily="18" charset="0"/>
                <a:cs typeface="Times New Roman" panose="02020603050405020304" pitchFamily="18" charset="0"/>
              </a:rPr>
              <a:t>Поправка №7.</a:t>
            </a:r>
            <a:r>
              <a:rPr lang="ru-RU" sz="1400" dirty="0">
                <a:solidFill>
                  <a:schemeClr val="bg1"/>
                </a:solidFill>
                <a:latin typeface="Times New Roman" panose="02020603050405020304" pitchFamily="18" charset="0"/>
                <a:cs typeface="Times New Roman" panose="02020603050405020304" pitchFamily="18" charset="0"/>
              </a:rPr>
              <a:t> </a:t>
            </a:r>
            <a:r>
              <a:rPr lang="ru-RU" sz="1400" b="1" i="1" dirty="0">
                <a:solidFill>
                  <a:schemeClr val="bg1"/>
                </a:solidFill>
                <a:latin typeface="Times New Roman" panose="02020603050405020304" pitchFamily="18" charset="0"/>
                <a:cs typeface="Times New Roman" panose="02020603050405020304" pitchFamily="18" charset="0"/>
              </a:rPr>
              <a:t>Закрепление в Конституции РФ социальных гарантий.</a:t>
            </a:r>
          </a:p>
        </p:txBody>
      </p:sp>
    </p:spTree>
    <p:extLst>
      <p:ext uri="{BB962C8B-B14F-4D97-AF65-F5344CB8AC3E}">
        <p14:creationId xmlns:p14="http://schemas.microsoft.com/office/powerpoint/2010/main" xmlns="" val="35301900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extBox 3"/>
          <p:cNvSpPr txBox="1"/>
          <p:nvPr/>
        </p:nvSpPr>
        <p:spPr>
          <a:xfrm>
            <a:off x="2267744" y="116632"/>
            <a:ext cx="9144000" cy="523220"/>
          </a:xfrm>
          <a:prstGeom prst="rect">
            <a:avLst/>
          </a:prstGeom>
          <a:noFill/>
        </p:spPr>
        <p:txBody>
          <a:bodyPr wrap="square" rtlCol="0">
            <a:spAutoFit/>
          </a:bodyPr>
          <a:lstStyle/>
          <a:p>
            <a:pPr algn="ctr"/>
            <a:r>
              <a:rPr lang="ru-RU" sz="2800" b="1" dirty="0">
                <a:solidFill>
                  <a:schemeClr val="bg1"/>
                </a:solidFill>
                <a:effectLst/>
                <a:latin typeface="Times New Roman" panose="02020603050405020304" pitchFamily="18" charset="0"/>
                <a:cs typeface="Times New Roman" panose="02020603050405020304" pitchFamily="18" charset="0"/>
              </a:rPr>
              <a:t>Заключение</a:t>
            </a:r>
            <a:endParaRPr lang="ru-RU" sz="3200" b="1" dirty="0">
              <a:solidFill>
                <a:schemeClr val="bg1"/>
              </a:solidFill>
              <a:effectLst/>
              <a:latin typeface="Times New Roman" panose="02020603050405020304" pitchFamily="18" charset="0"/>
              <a:cs typeface="Times New Roman" panose="02020603050405020304" pitchFamily="18" charset="0"/>
            </a:endParaRPr>
          </a:p>
        </p:txBody>
      </p:sp>
      <p:sp>
        <p:nvSpPr>
          <p:cNvPr id="5" name="TextBox 4"/>
          <p:cNvSpPr txBox="1"/>
          <p:nvPr/>
        </p:nvSpPr>
        <p:spPr>
          <a:xfrm>
            <a:off x="0" y="747261"/>
            <a:ext cx="9144000" cy="461665"/>
          </a:xfrm>
          <a:prstGeom prst="rect">
            <a:avLst/>
          </a:prstGeom>
          <a:noFill/>
        </p:spPr>
        <p:txBody>
          <a:bodyPr wrap="square" rtlCol="0">
            <a:spAutoFit/>
          </a:bodyPr>
          <a:lstStyle/>
          <a:p>
            <a:pPr algn="ctr"/>
            <a:r>
              <a:rPr lang="ru-RU" sz="2400" b="1" u="sng" dirty="0">
                <a:solidFill>
                  <a:schemeClr val="bg1"/>
                </a:solidFill>
                <a:effectLst/>
                <a:latin typeface="Times New Roman" panose="02020603050405020304" pitchFamily="18" charset="0"/>
                <a:cs typeface="Times New Roman" panose="02020603050405020304" pitchFamily="18" charset="0"/>
              </a:rPr>
              <a:t>Вывод:</a:t>
            </a:r>
          </a:p>
        </p:txBody>
      </p:sp>
      <p:sp>
        <p:nvSpPr>
          <p:cNvPr id="6" name="TextBox 5"/>
          <p:cNvSpPr txBox="1"/>
          <p:nvPr/>
        </p:nvSpPr>
        <p:spPr>
          <a:xfrm>
            <a:off x="647564" y="1179190"/>
            <a:ext cx="7848872" cy="3539430"/>
          </a:xfrm>
          <a:prstGeom prst="rect">
            <a:avLst/>
          </a:prstGeom>
          <a:noFill/>
        </p:spPr>
        <p:txBody>
          <a:bodyPr wrap="square" rtlCol="0">
            <a:spAutoFit/>
          </a:bodyPr>
          <a:lstStyle/>
          <a:p>
            <a:pPr algn="ctr"/>
            <a:r>
              <a:rPr lang="ru-RU" sz="1600" dirty="0">
                <a:solidFill>
                  <a:schemeClr val="bg1"/>
                </a:solidFill>
                <a:latin typeface="Times New Roman" panose="02020603050405020304" pitchFamily="18" charset="0"/>
                <a:cs typeface="Times New Roman" panose="02020603050405020304" pitchFamily="18" charset="0"/>
              </a:rPr>
              <a:t>Работая над данной темой, можно сделать определенный вывод, я узнал много нового и интересного, а также проанализировал социально – экономические проблемы развития деревни Рогово и пути их решения. А поисковая система – работа в библиотеке и поездка – позволили увидеть, как на самом деле живут обыкновенные деревенские жители, их быт и хозяйство, а также помогли мне окунуться и ощутить все эти проблемы, которые задерживают общее развитие Рогово, по сравнению с другими деревнями. </a:t>
            </a:r>
            <a:r>
              <a:rPr lang="ru-RU" sz="1600" dirty="0" smtClean="0">
                <a:solidFill>
                  <a:schemeClr val="bg1"/>
                </a:solidFill>
                <a:latin typeface="Times New Roman" panose="02020603050405020304" pitchFamily="18" charset="0"/>
                <a:cs typeface="Times New Roman" panose="02020603050405020304" pitchFamily="18" charset="0"/>
              </a:rPr>
              <a:t>Рогово </a:t>
            </a:r>
            <a:r>
              <a:rPr lang="ru-RU" sz="1600" dirty="0">
                <a:solidFill>
                  <a:schemeClr val="bg1"/>
                </a:solidFill>
                <a:latin typeface="Times New Roman" panose="02020603050405020304" pitchFamily="18" charset="0"/>
                <a:cs typeface="Times New Roman" panose="02020603050405020304" pitchFamily="18" charset="0"/>
              </a:rPr>
              <a:t>– одна из менее перспективных деревень Навашинского района, но ее жители всеми силами пытаются, чтобы их деревня развивалась. Но без помощи государства, деревня Рогово </a:t>
            </a:r>
            <a:r>
              <a:rPr lang="ru-RU" sz="1600" dirty="0" smtClean="0">
                <a:solidFill>
                  <a:schemeClr val="bg1"/>
                </a:solidFill>
                <a:latin typeface="Times New Roman" panose="02020603050405020304" pitchFamily="18" charset="0"/>
                <a:cs typeface="Times New Roman" panose="02020603050405020304" pitchFamily="18" charset="0"/>
              </a:rPr>
              <a:t>«</a:t>
            </a:r>
            <a:r>
              <a:rPr lang="ru-RU" sz="1600" dirty="0">
                <a:solidFill>
                  <a:schemeClr val="bg1"/>
                </a:solidFill>
                <a:latin typeface="Times New Roman" panose="02020603050405020304" pitchFamily="18" charset="0"/>
                <a:cs typeface="Times New Roman" panose="02020603050405020304" pitchFamily="18" charset="0"/>
              </a:rPr>
              <a:t>умрет», как это сделали тысячи деревней по всей РФ. Поэтому мы должны собрать все свои силы, и направить их на решение социально – экономических проблем развития деревни Рогово. Ведь только все вместе мы сможем помочь деревне Рогово!</a:t>
            </a:r>
          </a:p>
          <a:p>
            <a:pPr algn="ctr"/>
            <a:endParaRPr lang="ru-RU" sz="1600" dirty="0">
              <a:solidFill>
                <a:schemeClr val="bg1"/>
              </a:solidFill>
              <a:latin typeface="Times New Roman" panose="02020603050405020304" pitchFamily="18" charset="0"/>
              <a:cs typeface="Times New Roman" panose="02020603050405020304" pitchFamily="18" charset="0"/>
            </a:endParaRPr>
          </a:p>
          <a:p>
            <a:pPr algn="ctr"/>
            <a:endParaRPr lang="ru-RU" sz="1600" dirty="0">
              <a:solidFill>
                <a:schemeClr val="bg1"/>
              </a:solidFill>
              <a:effectLst/>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3" cstate="print"/>
          <a:stretch>
            <a:fillRect/>
          </a:stretch>
        </p:blipFill>
        <p:spPr>
          <a:xfrm>
            <a:off x="755576" y="4285551"/>
            <a:ext cx="3586925" cy="239353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3" name="Рисунок 2"/>
          <p:cNvPicPr>
            <a:picLocks noChangeAspect="1"/>
          </p:cNvPicPr>
          <p:nvPr/>
        </p:nvPicPr>
        <p:blipFill>
          <a:blip r:embed="rId4" cstate="print"/>
          <a:stretch>
            <a:fillRect/>
          </a:stretch>
        </p:blipFill>
        <p:spPr>
          <a:xfrm>
            <a:off x="5004048" y="4287269"/>
            <a:ext cx="3323660" cy="239353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xmlns="" val="1039240641"/>
      </p:ext>
    </p:extLst>
  </p:cSld>
  <p:clrMapOvr>
    <a:masterClrMapping/>
  </p:clrMapOvr>
  <mc:AlternateContent xmlns:mc="http://schemas.openxmlformats.org/markup-compatibility/2006">
    <mc:Choice xmlns:p14="http://schemas.microsoft.com/office/powerpoint/2010/main" xmlns=""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extBox 3"/>
          <p:cNvSpPr txBox="1"/>
          <p:nvPr/>
        </p:nvSpPr>
        <p:spPr>
          <a:xfrm>
            <a:off x="1763688" y="188640"/>
            <a:ext cx="9144000" cy="461665"/>
          </a:xfrm>
          <a:prstGeom prst="rect">
            <a:avLst/>
          </a:prstGeom>
          <a:noFill/>
        </p:spPr>
        <p:txBody>
          <a:bodyPr wrap="square" rtlCol="0">
            <a:spAutoFit/>
          </a:bodyPr>
          <a:lstStyle/>
          <a:p>
            <a:pPr algn="ctr"/>
            <a:r>
              <a:rPr lang="ru-RU" sz="2400" b="1" u="sng" dirty="0">
                <a:solidFill>
                  <a:schemeClr val="bg1"/>
                </a:solidFill>
                <a:effectLst/>
                <a:latin typeface="Times New Roman" panose="02020603050405020304" pitchFamily="18" charset="0"/>
                <a:cs typeface="Times New Roman" panose="02020603050405020304" pitchFamily="18" charset="0"/>
              </a:rPr>
              <a:t>Список источников и литературы:</a:t>
            </a:r>
          </a:p>
        </p:txBody>
      </p:sp>
      <p:sp>
        <p:nvSpPr>
          <p:cNvPr id="5" name="TextBox 4"/>
          <p:cNvSpPr txBox="1"/>
          <p:nvPr/>
        </p:nvSpPr>
        <p:spPr>
          <a:xfrm>
            <a:off x="611560" y="1124744"/>
            <a:ext cx="7920880" cy="5078313"/>
          </a:xfrm>
          <a:prstGeom prst="rect">
            <a:avLst/>
          </a:prstGeom>
          <a:noFill/>
        </p:spPr>
        <p:txBody>
          <a:bodyPr wrap="square" rtlCol="0">
            <a:spAutoFit/>
          </a:bodyPr>
          <a:lstStyle/>
          <a:p>
            <a:r>
              <a:rPr lang="ru-RU" b="1" u="sng" dirty="0">
                <a:solidFill>
                  <a:schemeClr val="bg1"/>
                </a:solidFill>
                <a:latin typeface="Times New Roman" panose="02020603050405020304" pitchFamily="18" charset="0"/>
                <a:cs typeface="Times New Roman" panose="02020603050405020304" pitchFamily="18" charset="0"/>
              </a:rPr>
              <a:t>Источники:</a:t>
            </a:r>
          </a:p>
          <a:p>
            <a:pPr marL="285750" indent="-285750">
              <a:buFont typeface="Wingdings" panose="05000000000000000000" pitchFamily="2" charset="2"/>
              <a:buChar char="q"/>
            </a:pPr>
            <a:r>
              <a:rPr lang="ru-RU" dirty="0" smtClean="0">
                <a:solidFill>
                  <a:schemeClr val="bg1"/>
                </a:solidFill>
                <a:latin typeface="Times New Roman" panose="02020603050405020304" pitchFamily="18" charset="0"/>
                <a:cs typeface="Times New Roman" panose="02020603050405020304" pitchFamily="18" charset="0"/>
              </a:rPr>
              <a:t>В </a:t>
            </a:r>
            <a:r>
              <a:rPr lang="ru-RU" dirty="0">
                <a:solidFill>
                  <a:schemeClr val="bg1"/>
                </a:solidFill>
                <a:latin typeface="Times New Roman" panose="02020603050405020304" pitchFamily="18" charset="0"/>
                <a:cs typeface="Times New Roman" panose="02020603050405020304" pitchFamily="18" charset="0"/>
              </a:rPr>
              <a:t>краю Приокском: Очерки об истории Навашинского района, Авт. кол. Корчин Г. Д. - Н. Новгород: ГИПП «Нижполиграф», 1994 г.</a:t>
            </a:r>
          </a:p>
          <a:p>
            <a:pPr marL="285750" indent="-285750">
              <a:buFont typeface="Wingdings" panose="05000000000000000000" pitchFamily="2" charset="2"/>
              <a:buChar char="q"/>
            </a:pPr>
            <a:r>
              <a:rPr lang="ru-RU" dirty="0" smtClean="0">
                <a:solidFill>
                  <a:schemeClr val="bg1"/>
                </a:solidFill>
                <a:latin typeface="Times New Roman" panose="02020603050405020304" pitchFamily="18" charset="0"/>
                <a:cs typeface="Times New Roman" panose="02020603050405020304" pitchFamily="18" charset="0"/>
              </a:rPr>
              <a:t>История </a:t>
            </a:r>
            <a:r>
              <a:rPr lang="ru-RU" dirty="0">
                <a:solidFill>
                  <a:schemeClr val="bg1"/>
                </a:solidFill>
                <a:latin typeface="Times New Roman" panose="02020603050405020304" pitchFamily="18" charset="0"/>
                <a:cs typeface="Times New Roman" panose="02020603050405020304" pitchFamily="18" charset="0"/>
              </a:rPr>
              <a:t>народного образования Навашинского района. – Муром: Изд. – полиграфический центр МИ ВЛГУ, 2004 г.</a:t>
            </a:r>
          </a:p>
          <a:p>
            <a:pPr marL="285750" indent="-285750">
              <a:buFont typeface="Wingdings" panose="05000000000000000000" pitchFamily="2" charset="2"/>
              <a:buChar char="q"/>
            </a:pPr>
            <a:r>
              <a:rPr lang="ru-RU" dirty="0" smtClean="0">
                <a:solidFill>
                  <a:schemeClr val="bg1"/>
                </a:solidFill>
                <a:latin typeface="Times New Roman" panose="02020603050405020304" pitchFamily="18" charset="0"/>
                <a:cs typeface="Times New Roman" panose="02020603050405020304" pitchFamily="18" charset="0"/>
              </a:rPr>
              <a:t>Топонимические </a:t>
            </a:r>
            <a:r>
              <a:rPr lang="ru-RU" dirty="0">
                <a:solidFill>
                  <a:schemeClr val="bg1"/>
                </a:solidFill>
                <a:latin typeface="Times New Roman" panose="02020603050405020304" pitchFamily="18" charset="0"/>
                <a:cs typeface="Times New Roman" panose="02020603050405020304" pitchFamily="18" charset="0"/>
              </a:rPr>
              <a:t>заметки Навашинского района / Сост. Т.Н. Афанасьева. – Муром: Изд. – полиграфический центр МИ ВЛГУ, 2004 г</a:t>
            </a:r>
            <a:r>
              <a:rPr lang="ru-RU" dirty="0" smtClean="0">
                <a:solidFill>
                  <a:schemeClr val="bg1"/>
                </a:solidFill>
                <a:latin typeface="Times New Roman" panose="02020603050405020304" pitchFamily="18" charset="0"/>
                <a:cs typeface="Times New Roman" panose="02020603050405020304" pitchFamily="18" charset="0"/>
              </a:rPr>
              <a:t>.</a:t>
            </a:r>
          </a:p>
          <a:p>
            <a:pPr marL="285750" indent="-285750">
              <a:buFont typeface="Wingdings" panose="05000000000000000000" pitchFamily="2" charset="2"/>
              <a:buChar char="q"/>
            </a:pPr>
            <a:endParaRPr lang="ru-RU" dirty="0">
              <a:solidFill>
                <a:schemeClr val="bg1"/>
              </a:solidFill>
              <a:latin typeface="Times New Roman" panose="02020603050405020304" pitchFamily="18" charset="0"/>
              <a:cs typeface="Times New Roman" panose="02020603050405020304" pitchFamily="18" charset="0"/>
            </a:endParaRPr>
          </a:p>
          <a:p>
            <a:r>
              <a:rPr lang="ru-RU" b="1" u="sng" dirty="0">
                <a:solidFill>
                  <a:schemeClr val="bg1"/>
                </a:solidFill>
                <a:latin typeface="Times New Roman" panose="02020603050405020304" pitchFamily="18" charset="0"/>
                <a:cs typeface="Times New Roman" panose="02020603050405020304" pitchFamily="18" charset="0"/>
              </a:rPr>
              <a:t>Литература: </a:t>
            </a:r>
          </a:p>
          <a:p>
            <a:pPr marL="285750" indent="-285750">
              <a:buFont typeface="Wingdings" panose="05000000000000000000" pitchFamily="2" charset="2"/>
              <a:buChar char="v"/>
            </a:pPr>
            <a:r>
              <a:rPr lang="ru-RU" dirty="0" smtClean="0">
                <a:solidFill>
                  <a:schemeClr val="bg1"/>
                </a:solidFill>
                <a:latin typeface="Times New Roman" panose="02020603050405020304" pitchFamily="18" charset="0"/>
                <a:cs typeface="Times New Roman" panose="02020603050405020304" pitchFamily="18" charset="0"/>
              </a:rPr>
              <a:t>Ильин </a:t>
            </a:r>
            <a:r>
              <a:rPr lang="ru-RU" dirty="0">
                <a:solidFill>
                  <a:schemeClr val="bg1"/>
                </a:solidFill>
                <a:latin typeface="Times New Roman" panose="02020603050405020304" pitchFamily="18" charset="0"/>
                <a:cs typeface="Times New Roman" panose="02020603050405020304" pitchFamily="18" charset="0"/>
              </a:rPr>
              <a:t>В.А., Корчин В.Г., Корчин Г.Д. «Корабелы былинного края», Л – Судостроение, 1982 г</a:t>
            </a:r>
            <a:r>
              <a:rPr lang="ru-RU" dirty="0" smtClean="0">
                <a:solidFill>
                  <a:schemeClr val="bg1"/>
                </a:solidFill>
                <a:latin typeface="Times New Roman" panose="02020603050405020304" pitchFamily="18" charset="0"/>
                <a:cs typeface="Times New Roman" panose="02020603050405020304" pitchFamily="18" charset="0"/>
              </a:rPr>
              <a:t>.</a:t>
            </a:r>
          </a:p>
          <a:p>
            <a:pPr marL="285750" indent="-285750">
              <a:buFont typeface="Wingdings" panose="05000000000000000000" pitchFamily="2" charset="2"/>
              <a:buChar char="v"/>
            </a:pPr>
            <a:endParaRPr lang="ru-RU" dirty="0">
              <a:solidFill>
                <a:schemeClr val="bg1"/>
              </a:solidFill>
              <a:latin typeface="Times New Roman" panose="02020603050405020304" pitchFamily="18" charset="0"/>
              <a:cs typeface="Times New Roman" panose="02020603050405020304" pitchFamily="18" charset="0"/>
            </a:endParaRPr>
          </a:p>
          <a:p>
            <a:r>
              <a:rPr lang="ru-RU" b="1" u="sng" dirty="0">
                <a:solidFill>
                  <a:schemeClr val="bg1"/>
                </a:solidFill>
                <a:latin typeface="Times New Roman" panose="02020603050405020304" pitchFamily="18" charset="0"/>
                <a:cs typeface="Times New Roman" panose="02020603050405020304" pitchFamily="18" charset="0"/>
              </a:rPr>
              <a:t>Ресурсы интернет: </a:t>
            </a:r>
          </a:p>
          <a:p>
            <a:pPr marL="285750" indent="-285750">
              <a:buFont typeface="Wingdings" panose="05000000000000000000" pitchFamily="2" charset="2"/>
              <a:buChar char="Ø"/>
            </a:pPr>
            <a:r>
              <a:rPr lang="ru-RU" dirty="0" smtClean="0">
                <a:solidFill>
                  <a:schemeClr val="bg1"/>
                </a:solidFill>
                <a:latin typeface="Times New Roman" panose="02020603050405020304" pitchFamily="18" charset="0"/>
                <a:cs typeface="Times New Roman" panose="02020603050405020304" pitchFamily="18" charset="0"/>
              </a:rPr>
              <a:t>https</a:t>
            </a:r>
            <a:r>
              <a:rPr lang="ru-RU" dirty="0">
                <a:solidFill>
                  <a:schemeClr val="bg1"/>
                </a:solidFill>
                <a:latin typeface="Times New Roman" panose="02020603050405020304" pitchFamily="18" charset="0"/>
                <a:cs typeface="Times New Roman" panose="02020603050405020304" pitchFamily="18" charset="0"/>
              </a:rPr>
              <a:t>://gu.nnov.ru/mbou-rogovskaya-srednyaya-shkola-g-o-navashinskiy_5222400010000022103.html </a:t>
            </a:r>
          </a:p>
          <a:p>
            <a:pPr marL="285750" indent="-285750">
              <a:buFont typeface="Wingdings" panose="05000000000000000000" pitchFamily="2" charset="2"/>
              <a:buChar char="Ø"/>
            </a:pPr>
            <a:r>
              <a:rPr lang="ru-RU" dirty="0" smtClean="0">
                <a:solidFill>
                  <a:schemeClr val="bg1"/>
                </a:solidFill>
                <a:latin typeface="Times New Roman" panose="02020603050405020304" pitchFamily="18" charset="0"/>
                <a:cs typeface="Times New Roman" panose="02020603050405020304" pitchFamily="18" charset="0"/>
              </a:rPr>
              <a:t>https</a:t>
            </a:r>
            <a:r>
              <a:rPr lang="ru-RU" dirty="0">
                <a:solidFill>
                  <a:schemeClr val="bg1"/>
                </a:solidFill>
                <a:latin typeface="Times New Roman" panose="02020603050405020304" pitchFamily="18" charset="0"/>
                <a:cs typeface="Times New Roman" panose="02020603050405020304" pitchFamily="18" charset="0"/>
              </a:rPr>
              <a:t>://www.komandirovka.ru/cities/rogovo_nizh._obl./ </a:t>
            </a:r>
          </a:p>
          <a:p>
            <a:pPr marL="285750" indent="-285750">
              <a:buFont typeface="Wingdings" panose="05000000000000000000" pitchFamily="2" charset="2"/>
              <a:buChar char="Ø"/>
            </a:pPr>
            <a:r>
              <a:rPr lang="ru-RU" dirty="0" smtClean="0">
                <a:solidFill>
                  <a:schemeClr val="bg1"/>
                </a:solidFill>
                <a:latin typeface="Times New Roman" panose="02020603050405020304" pitchFamily="18" charset="0"/>
                <a:cs typeface="Times New Roman" panose="02020603050405020304" pitchFamily="18" charset="0"/>
              </a:rPr>
              <a:t>http</a:t>
            </a:r>
            <a:r>
              <a:rPr lang="ru-RU" dirty="0">
                <a:solidFill>
                  <a:schemeClr val="bg1"/>
                </a:solidFill>
                <a:latin typeface="Times New Roman" panose="02020603050405020304" pitchFamily="18" charset="0"/>
                <a:cs typeface="Times New Roman" panose="02020603050405020304" pitchFamily="18" charset="0"/>
              </a:rPr>
              <a:t>://www.libnav.ru/ </a:t>
            </a:r>
          </a:p>
          <a:p>
            <a:endParaRPr lang="ru-RU" dirty="0">
              <a:solidFill>
                <a:schemeClr val="bg1"/>
              </a:solidFill>
            </a:endParaRPr>
          </a:p>
        </p:txBody>
      </p:sp>
    </p:spTree>
    <p:extLst>
      <p:ext uri="{BB962C8B-B14F-4D97-AF65-F5344CB8AC3E}">
        <p14:creationId xmlns:p14="http://schemas.microsoft.com/office/powerpoint/2010/main" xmlns="" val="751141432"/>
      </p:ext>
    </p:extLst>
  </p:cSld>
  <p:clrMapOvr>
    <a:masterClrMapping/>
  </p:clrMapOvr>
  <mc:AlternateContent xmlns:mc="http://schemas.openxmlformats.org/markup-compatibility/2006">
    <mc:Choice xmlns:p14="http://schemas.microsoft.com/office/powerpoint/2010/main" xmlns="" Requires="p14">
      <p:transition spd="slow" p14:dur="1500">
        <p14:window dir="vert"/>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След самолета">
  <a:themeElements>
    <a:clrScheme name="Серая">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След самолета">
      <a:majorFont>
        <a:latin typeface="Century Gothic"/>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лед самолета">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Vapor Trail" id="{4FDF2955-7D9C-493C-B9F9-C205151B46CD}" vid="{8F31A783-2159-4870-BC29-2BA7D038EA4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1967</TotalTime>
  <Words>2006</Words>
  <Application>Microsoft Office PowerPoint</Application>
  <PresentationFormat>Экран (4:3)</PresentationFormat>
  <Paragraphs>98</Paragraphs>
  <Slides>11</Slides>
  <Notes>3</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След самолета</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Галина</cp:lastModifiedBy>
  <cp:revision>129</cp:revision>
  <dcterms:created xsi:type="dcterms:W3CDTF">2011-12-26T17:04:57Z</dcterms:created>
  <dcterms:modified xsi:type="dcterms:W3CDTF">2020-08-17T12:49:54Z</dcterms:modified>
</cp:coreProperties>
</file>