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9" r:id="rId4"/>
    <p:sldId id="261" r:id="rId5"/>
    <p:sldId id="266" r:id="rId6"/>
    <p:sldId id="265" r:id="rId7"/>
    <p:sldId id="260" r:id="rId8"/>
    <p:sldId id="257" r:id="rId9"/>
    <p:sldId id="258" r:id="rId10"/>
    <p:sldId id="262" r:id="rId11"/>
    <p:sldId id="268" r:id="rId12"/>
    <p:sldId id="269" r:id="rId13"/>
    <p:sldId id="270" r:id="rId14"/>
    <p:sldId id="271" r:id="rId15"/>
    <p:sldId id="274" r:id="rId16"/>
    <p:sldId id="263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56F62A"/>
    <a:srgbClr val="FF33CC"/>
    <a:srgbClr val="FFCCCC"/>
    <a:srgbClr val="CCFFFF"/>
    <a:srgbClr val="FFCCFF"/>
    <a:srgbClr val="FFFFCC"/>
    <a:srgbClr val="CCECFF"/>
    <a:srgbClr val="CCFF66"/>
    <a:srgbClr val="E6CF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696" y="-1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43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291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9156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2318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916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70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768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236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509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4359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992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629AD-6DA8-4B42-9D52-976ED7BCCB19}" type="datetimeFigureOut">
              <a:rPr lang="ru-RU" smtClean="0"/>
              <a:t>26.08.2020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30511-7D3E-453B-AABC-8B5CD87978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86raduga.edusite.ru/p51aa1.html" TargetMode="External"/><Relationship Id="rId13" Type="http://schemas.openxmlformats.org/officeDocument/2006/relationships/hyperlink" Target="https://86raduga.edusite.ru/p85aa1.html" TargetMode="External"/><Relationship Id="rId18" Type="http://schemas.openxmlformats.org/officeDocument/2006/relationships/hyperlink" Target="https://86raduga.edusite.ru/p11aa1.html" TargetMode="External"/><Relationship Id="rId26" Type="http://schemas.openxmlformats.org/officeDocument/2006/relationships/hyperlink" Target="https://86raduga.edusite.ru/p61aa1.html" TargetMode="External"/><Relationship Id="rId3" Type="http://schemas.microsoft.com/office/2007/relationships/hdphoto" Target="../media/hdphoto1.wdp"/><Relationship Id="rId21" Type="http://schemas.openxmlformats.org/officeDocument/2006/relationships/hyperlink" Target="https://86raduga.edusite.ru/p17aa1.html" TargetMode="External"/><Relationship Id="rId34" Type="http://schemas.openxmlformats.org/officeDocument/2006/relationships/image" Target="../media/image9.png"/><Relationship Id="rId7" Type="http://schemas.openxmlformats.org/officeDocument/2006/relationships/hyperlink" Target="https://86raduga.edusite.ru/p55aa1.html" TargetMode="External"/><Relationship Id="rId12" Type="http://schemas.openxmlformats.org/officeDocument/2006/relationships/hyperlink" Target="https://86raduga.edusite.ru/p56aa1.html" TargetMode="External"/><Relationship Id="rId17" Type="http://schemas.openxmlformats.org/officeDocument/2006/relationships/hyperlink" Target="https://86raduga.edusite.ru/p20aa1.html" TargetMode="External"/><Relationship Id="rId25" Type="http://schemas.openxmlformats.org/officeDocument/2006/relationships/hyperlink" Target="https://86raduga.edusite.ru/p78aa1.html" TargetMode="External"/><Relationship Id="rId33" Type="http://schemas.openxmlformats.org/officeDocument/2006/relationships/hyperlink" Target="https://86raduga.edusite.ru/p71aa1.html" TargetMode="External"/><Relationship Id="rId2" Type="http://schemas.openxmlformats.org/officeDocument/2006/relationships/image" Target="../media/image8.jpeg"/><Relationship Id="rId16" Type="http://schemas.openxmlformats.org/officeDocument/2006/relationships/hyperlink" Target="https://86raduga.edusite.ru/p73aa1.html" TargetMode="External"/><Relationship Id="rId20" Type="http://schemas.openxmlformats.org/officeDocument/2006/relationships/hyperlink" Target="https://86raduga.edusite.ru/p45aa1.html" TargetMode="External"/><Relationship Id="rId29" Type="http://schemas.openxmlformats.org/officeDocument/2006/relationships/hyperlink" Target="https://86raduga.edusite.ru/p104aa1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86raduga.edusite.ru/p48aa1.html" TargetMode="External"/><Relationship Id="rId11" Type="http://schemas.openxmlformats.org/officeDocument/2006/relationships/hyperlink" Target="https://86raduga.edusite.ru/p30aa1.html" TargetMode="External"/><Relationship Id="rId24" Type="http://schemas.openxmlformats.org/officeDocument/2006/relationships/hyperlink" Target="https://86raduga.edusite.ru/p81aa1.html" TargetMode="External"/><Relationship Id="rId32" Type="http://schemas.openxmlformats.org/officeDocument/2006/relationships/hyperlink" Target="https://86raduga.edusite.ru/p88aa1.html" TargetMode="External"/><Relationship Id="rId5" Type="http://schemas.openxmlformats.org/officeDocument/2006/relationships/hyperlink" Target="https://86raduga.edusite.ru/p47aa1.html" TargetMode="External"/><Relationship Id="rId15" Type="http://schemas.openxmlformats.org/officeDocument/2006/relationships/hyperlink" Target="https://86raduga.edusite.ru/p9aa1.html" TargetMode="External"/><Relationship Id="rId23" Type="http://schemas.openxmlformats.org/officeDocument/2006/relationships/hyperlink" Target="https://86raduga.edusite.ru/p87aa1.html" TargetMode="External"/><Relationship Id="rId28" Type="http://schemas.openxmlformats.org/officeDocument/2006/relationships/hyperlink" Target="https://86raduga.edusite.ru/p108aa1.html" TargetMode="External"/><Relationship Id="rId10" Type="http://schemas.openxmlformats.org/officeDocument/2006/relationships/hyperlink" Target="https://86raduga.edusite.ru/p49aa1.html" TargetMode="External"/><Relationship Id="rId19" Type="http://schemas.openxmlformats.org/officeDocument/2006/relationships/hyperlink" Target="https://86raduga.edusite.ru/p74aa1.html" TargetMode="External"/><Relationship Id="rId31" Type="http://schemas.openxmlformats.org/officeDocument/2006/relationships/hyperlink" Target="https://86raduga.edusite.ru/p109aa1.html" TargetMode="External"/><Relationship Id="rId4" Type="http://schemas.openxmlformats.org/officeDocument/2006/relationships/hyperlink" Target="https://86raduga.edusite.ru/p46aa1.html" TargetMode="External"/><Relationship Id="rId9" Type="http://schemas.openxmlformats.org/officeDocument/2006/relationships/hyperlink" Target="https://86raduga.edusite.ru/p90aa1.html" TargetMode="External"/><Relationship Id="rId14" Type="http://schemas.openxmlformats.org/officeDocument/2006/relationships/hyperlink" Target="https://86raduga.edusite.ru/p65aa1.html" TargetMode="External"/><Relationship Id="rId22" Type="http://schemas.openxmlformats.org/officeDocument/2006/relationships/hyperlink" Target="https://86raduga.edusite.ru/p16aa1.html" TargetMode="External"/><Relationship Id="rId27" Type="http://schemas.openxmlformats.org/officeDocument/2006/relationships/hyperlink" Target="https://86raduga.edusite.ru/p100aa1.html" TargetMode="External"/><Relationship Id="rId30" Type="http://schemas.openxmlformats.org/officeDocument/2006/relationships/hyperlink" Target="https://86raduga.edusite.ru/p60aa1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hyperlink" Target="https://vk.com/public192597284" TargetMode="Externa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0525" y="1546167"/>
            <a:ext cx="11315699" cy="1958339"/>
          </a:xfrm>
        </p:spPr>
        <p:txBody>
          <a:bodyPr>
            <a:noAutofit/>
          </a:bodyPr>
          <a:lstStyle/>
          <a:p>
            <a:r>
              <a:rPr lang="ru-RU" sz="4000" b="1" dirty="0">
                <a:ln w="9525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формы </a:t>
            </a:r>
            <a:r>
              <a:rPr lang="ru-RU" sz="4000" b="1" dirty="0" smtClean="0">
                <a:ln w="9525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ln w="9525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n w="9525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</a:t>
            </a:r>
            <a:r>
              <a:rPr lang="ru-RU" sz="4000" b="1" dirty="0">
                <a:ln w="9525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семьями </a:t>
            </a:r>
            <a:r>
              <a:rPr lang="ru-RU" sz="4000" b="1" dirty="0" smtClean="0">
                <a:ln w="9525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</a:t>
            </a:r>
            <a:br>
              <a:rPr lang="ru-RU" sz="4000" b="1" dirty="0" smtClean="0">
                <a:ln w="9525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ln w="9525">
                  <a:solidFill>
                    <a:srgbClr val="0070C0"/>
                  </a:solidFill>
                  <a:prstDash val="solid"/>
                </a:ln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дошкольном образовательном учреждении</a:t>
            </a:r>
            <a:endParaRPr lang="ru-RU" sz="4000" b="1" dirty="0">
              <a:ln w="9525">
                <a:solidFill>
                  <a:srgbClr val="0070C0"/>
                </a:solidFill>
                <a:prstDash val="solid"/>
              </a:ln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12025" y="323165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0">
                  <a:solidFill>
                    <a:srgbClr val="0070C0"/>
                  </a:solidFill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dirty="0" smtClean="0">
                <a:ln w="0">
                  <a:solidFill>
                    <a:srgbClr val="0070C0"/>
                  </a:solidFill>
                </a:ln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комбинированного вида «Радуга»</a:t>
            </a:r>
            <a:endParaRPr lang="ru-RU" dirty="0">
              <a:ln w="0">
                <a:solidFill>
                  <a:srgbClr val="0070C0"/>
                </a:solidFill>
              </a:ln>
              <a:solidFill>
                <a:srgbClr val="0070C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884861"/>
            <a:ext cx="41343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n w="0">
                  <a:solidFill>
                    <a:srgbClr val="0070C0"/>
                  </a:solidFill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Автор: </a:t>
            </a:r>
          </a:p>
          <a:p>
            <a:r>
              <a:rPr lang="ru-RU" sz="2000" i="1" dirty="0" smtClean="0">
                <a:ln w="0">
                  <a:solidFill>
                    <a:srgbClr val="0070C0"/>
                  </a:solidFill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воспитатель </a:t>
            </a:r>
          </a:p>
          <a:p>
            <a:r>
              <a:rPr lang="ru-RU" sz="2000" i="1" dirty="0" smtClean="0">
                <a:ln w="0">
                  <a:solidFill>
                    <a:srgbClr val="0070C0"/>
                  </a:solidFill>
                </a:ln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Андронникова Анжела Геннадьевна </a:t>
            </a:r>
            <a:endParaRPr lang="ru-RU" sz="2000" i="1" dirty="0">
              <a:ln w="0">
                <a:solidFill>
                  <a:srgbClr val="0070C0"/>
                </a:solidFill>
              </a:ln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https://cdn.simplesite.com/i/6d/d9/285978583893596525/i2859785893860203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450" y="3723506"/>
            <a:ext cx="3002725" cy="2623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74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Шестиугольник 2"/>
          <p:cNvSpPr/>
          <p:nvPr/>
        </p:nvSpPr>
        <p:spPr>
          <a:xfrm>
            <a:off x="8368929" y="671934"/>
            <a:ext cx="3724494" cy="3365500"/>
          </a:xfrm>
          <a:prstGeom prst="hexagon">
            <a:avLst/>
          </a:prstGeom>
          <a:solidFill>
            <a:srgbClr val="FFFF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</a:p>
          <a:p>
            <a:pPr algn="ctr"/>
            <a:r>
              <a:rPr lang="ru-RU" sz="20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партнерских отношений </a:t>
            </a:r>
            <a:endParaRPr lang="ru-RU" sz="2000" dirty="0" smtClean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«семья – </a:t>
            </a:r>
          </a:p>
          <a:p>
            <a:pPr algn="ctr"/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</a:t>
            </a:r>
            <a:r>
              <a:rPr lang="ru-RU" sz="20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2000" dirty="0" smtClean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совместном воспитании дошкольников через дистанционное взаимодействие. </a:t>
            </a:r>
          </a:p>
        </p:txBody>
      </p:sp>
      <p:sp>
        <p:nvSpPr>
          <p:cNvPr id="5" name="Шестиугольник 4"/>
          <p:cNvSpPr/>
          <p:nvPr/>
        </p:nvSpPr>
        <p:spPr>
          <a:xfrm>
            <a:off x="4385121" y="2489200"/>
            <a:ext cx="4929624" cy="4368800"/>
          </a:xfrm>
          <a:prstGeom prst="hexagon">
            <a:avLst/>
          </a:prstGeom>
          <a:solidFill>
            <a:srgbClr val="FF66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indent="269875" algn="ctr">
              <a:buFont typeface="Arial" panose="020B0604020202020204" pitchFamily="34" charset="0"/>
              <a:buChar char="•"/>
            </a:pPr>
            <a:r>
              <a:rPr lang="ru-RU" sz="20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благоприятного климата взаимодействия с </a:t>
            </a:r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семьей;</a:t>
            </a:r>
            <a:endParaRPr lang="ru-RU" sz="2000" dirty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ctr">
              <a:buFont typeface="Arial" panose="020B0604020202020204" pitchFamily="34" charset="0"/>
              <a:buChar char="•"/>
            </a:pPr>
            <a:r>
              <a:rPr lang="ru-RU" sz="20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Установление доверительных, партнерских отношений с </a:t>
            </a:r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семьей;</a:t>
            </a:r>
            <a:endParaRPr lang="ru-RU" sz="2000" dirty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69875" algn="ctr">
              <a:buFont typeface="Arial" panose="020B0604020202020204" pitchFamily="34" charset="0"/>
              <a:buChar char="•"/>
            </a:pPr>
            <a:r>
              <a:rPr lang="ru-RU" sz="20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семьи в единое образовательное  </a:t>
            </a:r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пространство ДОУ.</a:t>
            </a:r>
          </a:p>
        </p:txBody>
      </p:sp>
      <p:sp>
        <p:nvSpPr>
          <p:cNvPr id="6" name="Шестиугольник 5"/>
          <p:cNvSpPr/>
          <p:nvPr/>
        </p:nvSpPr>
        <p:spPr>
          <a:xfrm>
            <a:off x="193523" y="209550"/>
            <a:ext cx="5023114" cy="4290268"/>
          </a:xfrm>
          <a:prstGeom prst="hexagon">
            <a:avLst/>
          </a:prstGeom>
          <a:solidFill>
            <a:srgbClr val="00FFFF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</a:p>
          <a:p>
            <a:pPr algn="ctr"/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ФГОС ДО предполагает </a:t>
            </a:r>
            <a:r>
              <a:rPr lang="ru-RU" sz="20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форм взаимодействия </a:t>
            </a:r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ДОО с </a:t>
            </a:r>
            <a:r>
              <a:rPr lang="ru-RU" sz="20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семьями воспитанников, за счет использования дополнительных возможностей дистанционного взаимодействия и обучения, создания новых </a:t>
            </a:r>
            <a:r>
              <a:rPr lang="ru-RU" sz="20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 сотрудничества</a:t>
            </a:r>
            <a:r>
              <a:rPr lang="ru-RU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900igr.net/up/datai/254924/0008-006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39" y="4037434"/>
            <a:ext cx="2477193" cy="280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ougimn.pav.obr55.ru/files/2020/05/14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581" y="248361"/>
            <a:ext cx="2536012" cy="210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fabrikbrands.com/wp-content/uploads/Digital-Marketing-Techniques-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2633" y="4871263"/>
            <a:ext cx="2479675" cy="15497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158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Шестиугольник 16"/>
          <p:cNvSpPr/>
          <p:nvPr/>
        </p:nvSpPr>
        <p:spPr>
          <a:xfrm>
            <a:off x="5937110" y="2368872"/>
            <a:ext cx="2160240" cy="2088232"/>
          </a:xfrm>
          <a:prstGeom prst="hexagon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ДЕТСКИЙ САД</a:t>
            </a:r>
            <a:endParaRPr lang="ru-RU" sz="17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Шестиугольник 17"/>
          <p:cNvSpPr/>
          <p:nvPr/>
        </p:nvSpPr>
        <p:spPr>
          <a:xfrm>
            <a:off x="7678177" y="3433335"/>
            <a:ext cx="2160240" cy="2088232"/>
          </a:xfrm>
          <a:prstGeom prst="hexagon">
            <a:avLst/>
          </a:prstGeom>
          <a:solidFill>
            <a:srgbClr val="00B0F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</a:t>
            </a:r>
            <a:r>
              <a:rPr lang="en-US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7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endParaRPr lang="ru-RU" sz="17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Шестиугольник 18"/>
          <p:cNvSpPr/>
          <p:nvPr/>
        </p:nvSpPr>
        <p:spPr>
          <a:xfrm>
            <a:off x="7649483" y="1250425"/>
            <a:ext cx="2160240" cy="2088232"/>
          </a:xfrm>
          <a:prstGeom prst="hexagon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в </a:t>
            </a:r>
            <a:r>
              <a:rPr lang="ru-RU" sz="16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мессенджерах</a:t>
            </a:r>
            <a:endParaRPr lang="ru-RU" sz="17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Шестиугольник 19"/>
          <p:cNvSpPr/>
          <p:nvPr/>
        </p:nvSpPr>
        <p:spPr>
          <a:xfrm>
            <a:off x="4228642" y="3507308"/>
            <a:ext cx="2160240" cy="2088232"/>
          </a:xfrm>
          <a:prstGeom prst="hexagon">
            <a:avLst/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сети</a:t>
            </a:r>
            <a:endParaRPr lang="ru-RU" sz="17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Шестиугольник 20"/>
          <p:cNvSpPr/>
          <p:nvPr/>
        </p:nvSpPr>
        <p:spPr>
          <a:xfrm>
            <a:off x="4218251" y="1324756"/>
            <a:ext cx="2160240" cy="2088232"/>
          </a:xfrm>
          <a:prstGeom prst="hexagon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Сайты педагогов</a:t>
            </a:r>
            <a:endParaRPr lang="ru-RU" sz="17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Шестиугольник 21"/>
          <p:cNvSpPr/>
          <p:nvPr/>
        </p:nvSpPr>
        <p:spPr>
          <a:xfrm>
            <a:off x="5913291" y="194940"/>
            <a:ext cx="2160240" cy="2088232"/>
          </a:xfrm>
          <a:prstGeom prst="hexagon">
            <a:avLst/>
          </a:prstGeom>
          <a:solidFill>
            <a:srgbClr val="FF33CC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Сайт ДОУ</a:t>
            </a:r>
            <a:endParaRPr lang="ru-RU" sz="17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Шестиугольник 22"/>
          <p:cNvSpPr/>
          <p:nvPr/>
        </p:nvSpPr>
        <p:spPr>
          <a:xfrm>
            <a:off x="5959642" y="4531124"/>
            <a:ext cx="2160240" cy="2088232"/>
          </a:xfrm>
          <a:prstGeom prst="hexagon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Родительские клубы</a:t>
            </a:r>
            <a:endParaRPr lang="ru-RU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Picture 4" descr="C:\Users\наталья\Desktop\новая работа\аттестация\августовка 2020\3d-chelovechek-6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96784" y="4355647"/>
            <a:ext cx="2451836" cy="2263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" descr="C:\Users\наталья\Desktop\новая работа\аттестация\августовка 2020\Online-offline-need-to-work-togeth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405" y="-99392"/>
            <a:ext cx="2738595" cy="18519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Шестиугольник 1"/>
          <p:cNvSpPr/>
          <p:nvPr/>
        </p:nvSpPr>
        <p:spPr>
          <a:xfrm>
            <a:off x="353961" y="83063"/>
            <a:ext cx="3864290" cy="1669537"/>
          </a:xfrm>
          <a:prstGeom prst="hexagon">
            <a:avLst/>
          </a:prstGeom>
          <a:solidFill>
            <a:srgbClr val="E6CFE7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ФОРМЫ</a:t>
            </a:r>
          </a:p>
          <a:p>
            <a:pPr algn="ctr"/>
            <a:r>
              <a:rPr lang="ru-RU" b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ВЗАИМОДЕЙСТВИЯ С СЕМЬЕЙ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3961" y="2466697"/>
            <a:ext cx="3772315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Видеоконференции;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Презентации;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Мастер-классы;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Собрания;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информация 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и многое др.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83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un9-58.userapi.com/Wap6MdREmrI2XVIRTg5x2VYrlxhRMl9iGxCLJQ/Dybs45xvZw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28" y="4204700"/>
            <a:ext cx="4157395" cy="15230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Шестиугольник 4"/>
          <p:cNvSpPr/>
          <p:nvPr/>
        </p:nvSpPr>
        <p:spPr>
          <a:xfrm>
            <a:off x="3647513" y="244260"/>
            <a:ext cx="4404657" cy="3960440"/>
          </a:xfrm>
          <a:prstGeom prst="hexagon">
            <a:avLst/>
          </a:prstGeom>
          <a:solidFill>
            <a:srgbClr val="CCEC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естиугольник 5"/>
          <p:cNvSpPr/>
          <p:nvPr/>
        </p:nvSpPr>
        <p:spPr>
          <a:xfrm>
            <a:off x="7584165" y="2720768"/>
            <a:ext cx="4404657" cy="3960440"/>
          </a:xfrm>
          <a:prstGeom prst="hexagon">
            <a:avLst/>
          </a:prstGeom>
          <a:solidFill>
            <a:srgbClr val="FFCC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Документы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Образование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Образовательные стандарты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Руководство. Педагогический состав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Материально-техническое обеспечение и оснащённость образовательного процесса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Стипендии и иные виды материальной поддержки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Платные услуги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Финансово-хозяйственная деятельность ДОУ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Вакантные места для приема (перевода)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Методический кабинет</a:t>
            </a:r>
          </a:p>
          <a:p>
            <a:pPr lvl="1"/>
            <a:r>
              <a:rPr lang="ru-RU" sz="1100" b="1" u="sng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Профессиональный стандарт педагога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Аттестация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Страничка специалистов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6"/>
              </a:rPr>
              <a:t>Готов к труду и обороне (</a:t>
            </a:r>
            <a:r>
              <a:rPr lang="ru-RU" sz="1100" b="1" dirty="0" smtClean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6"/>
              </a:rPr>
              <a:t>ГТ</a:t>
            </a:r>
            <a:r>
              <a:rPr lang="ru-RU" sz="11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6"/>
              </a:rPr>
              <a:t>О)</a:t>
            </a:r>
            <a:endParaRPr lang="ru-RU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ru-RU" sz="1600" dirty="0"/>
          </a:p>
        </p:txBody>
      </p:sp>
      <p:sp>
        <p:nvSpPr>
          <p:cNvPr id="7" name="Шестиугольник 6"/>
          <p:cNvSpPr/>
          <p:nvPr/>
        </p:nvSpPr>
        <p:spPr>
          <a:xfrm>
            <a:off x="8052170" y="161042"/>
            <a:ext cx="2364095" cy="2232248"/>
          </a:xfrm>
          <a:prstGeom prst="hexagon">
            <a:avLst/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7"/>
              </a:rPr>
              <a:t>Главная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8"/>
              </a:rPr>
              <a:t>Сведения об образовательной организации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19"/>
              </a:rPr>
              <a:t>Основные сведения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0"/>
              </a:rPr>
              <a:t>Структура и органы управления образовательной организации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1"/>
              </a:rPr>
              <a:t>Управляющий совет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2"/>
              </a:rPr>
              <a:t>Наблюдательный совет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Шестиугольник 7"/>
          <p:cNvSpPr/>
          <p:nvPr/>
        </p:nvSpPr>
        <p:spPr>
          <a:xfrm>
            <a:off x="5016892" y="4449926"/>
            <a:ext cx="2364095" cy="2232248"/>
          </a:xfrm>
          <a:prstGeom prst="hexagon">
            <a:avLst/>
          </a:prstGeom>
          <a:solidFill>
            <a:srgbClr val="FF66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3"/>
              </a:rPr>
              <a:t>Центр ППМС помощи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4"/>
              </a:rPr>
              <a:t>Инклюзивное образование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5"/>
              </a:rPr>
              <a:t>Для Вас, родители!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700" b="1" dirty="0" err="1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6"/>
              </a:rPr>
              <a:t>Комплектовние</a:t>
            </a: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6"/>
              </a:rPr>
              <a:t> ДОУ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7"/>
              </a:rPr>
              <a:t>Консультационный центр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8"/>
              </a:rPr>
              <a:t>Правовая информация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9"/>
              </a:rPr>
              <a:t>Объявления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0"/>
              </a:rPr>
              <a:t>Охрана труда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1"/>
              </a:rPr>
              <a:t>Противодействие коррупции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2"/>
              </a:rPr>
              <a:t>Новости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700" b="1" dirty="0">
                <a:solidFill>
                  <a:srgbClr val="B16EC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3"/>
              </a:rPr>
              <a:t>Обращения граждан</a:t>
            </a:r>
            <a:endParaRPr lang="ru-RU" sz="7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hlinkClick r:id="rId17"/>
          </p:cNvPr>
          <p:cNvSpPr txBox="1"/>
          <p:nvPr/>
        </p:nvSpPr>
        <p:spPr>
          <a:xfrm>
            <a:off x="204549" y="4247879"/>
            <a:ext cx="4123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  <a:hlinkClick r:id="rId17"/>
              </a:rPr>
              <a:t>https://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hlinkClick r:id="rId17"/>
              </a:rPr>
              <a:t>86raduga.edusite.ru/p20aa1.html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435" y="969560"/>
            <a:ext cx="3052552" cy="2550792"/>
          </a:xfrm>
          <a:prstGeom prst="rect">
            <a:avLst/>
          </a:prstGeom>
        </p:spPr>
      </p:pic>
      <p:sp>
        <p:nvSpPr>
          <p:cNvPr id="3" name="Шестиугольник 2"/>
          <p:cNvSpPr/>
          <p:nvPr/>
        </p:nvSpPr>
        <p:spPr>
          <a:xfrm>
            <a:off x="116701" y="479293"/>
            <a:ext cx="3658885" cy="1765663"/>
          </a:xfrm>
          <a:prstGeom prst="hexagon">
            <a:avLst/>
          </a:prstGeom>
          <a:solidFill>
            <a:srgbClr val="CCFF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САЙТ </a:t>
            </a:r>
          </a:p>
          <a:p>
            <a:pPr algn="ctr"/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ОБРАЗОВАТЕЛЬНОГО УЧРЕЖДЕНИЯ</a:t>
            </a:r>
          </a:p>
        </p:txBody>
      </p:sp>
    </p:spTree>
    <p:extLst>
      <p:ext uri="{BB962C8B-B14F-4D97-AF65-F5344CB8AC3E}">
        <p14:creationId xmlns:p14="http://schemas.microsoft.com/office/powerpoint/2010/main" val="40992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8246226" y="490449"/>
            <a:ext cx="3707476" cy="3350031"/>
            <a:chOff x="1" y="266007"/>
            <a:chExt cx="5403272" cy="4505498"/>
          </a:xfrm>
          <a:solidFill>
            <a:srgbClr val="00B050"/>
          </a:solidFill>
        </p:grpSpPr>
        <p:sp>
          <p:nvSpPr>
            <p:cNvPr id="4" name="Шестиугольник 3"/>
            <p:cNvSpPr/>
            <p:nvPr/>
          </p:nvSpPr>
          <p:spPr>
            <a:xfrm>
              <a:off x="1" y="266007"/>
              <a:ext cx="5403272" cy="4505498"/>
            </a:xfrm>
            <a:prstGeom prst="hexagon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74" name="Picture 2" descr="C:\Users\наталья\Desktop\новая работа\аттестация\августовка 2020\вав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680" y="1105592"/>
              <a:ext cx="3797914" cy="282632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  <a:extLst/>
          </p:spPr>
        </p:pic>
      </p:grpSp>
      <p:grpSp>
        <p:nvGrpSpPr>
          <p:cNvPr id="6" name="Группа 5"/>
          <p:cNvGrpSpPr/>
          <p:nvPr/>
        </p:nvGrpSpPr>
        <p:grpSpPr>
          <a:xfrm>
            <a:off x="168414" y="222047"/>
            <a:ext cx="3405446" cy="3108960"/>
            <a:chOff x="1548939" y="847898"/>
            <a:chExt cx="5403272" cy="4505498"/>
          </a:xfrm>
          <a:solidFill>
            <a:srgbClr val="00B0F0"/>
          </a:solidFill>
        </p:grpSpPr>
        <p:sp>
          <p:nvSpPr>
            <p:cNvPr id="7" name="Шестиугольник 6"/>
            <p:cNvSpPr/>
            <p:nvPr/>
          </p:nvSpPr>
          <p:spPr>
            <a:xfrm>
              <a:off x="1548939" y="847898"/>
              <a:ext cx="5403272" cy="4505498"/>
            </a:xfrm>
            <a:prstGeom prst="hexagon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75" name="Picture 3" descr="C:\Users\наталья\Desktop\новая работа\аттестация\августовка 2020\илои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4143" y="1800196"/>
              <a:ext cx="3952863" cy="2597236"/>
            </a:xfrm>
            <a:prstGeom prst="rect">
              <a:avLst/>
            </a:prstGeom>
            <a:grpFill/>
            <a:extLst/>
          </p:spPr>
        </p:pic>
      </p:grpSp>
      <p:sp>
        <p:nvSpPr>
          <p:cNvPr id="8" name="Шестиугольник 7"/>
          <p:cNvSpPr/>
          <p:nvPr/>
        </p:nvSpPr>
        <p:spPr>
          <a:xfrm>
            <a:off x="3616810" y="438111"/>
            <a:ext cx="4629416" cy="1346661"/>
          </a:xfrm>
          <a:prstGeom prst="hexagon">
            <a:avLst/>
          </a:prstGeom>
          <a:solidFill>
            <a:srgbClr val="E6CFE7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САЙТ ПЕДАГОГА</a:t>
            </a:r>
            <a:endParaRPr lang="ru-RU" sz="4000" dirty="0">
              <a:ln>
                <a:solidFill>
                  <a:srgbClr val="0070C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5931518" y="3693958"/>
            <a:ext cx="3563233" cy="2938809"/>
            <a:chOff x="5499099" y="2563539"/>
            <a:chExt cx="2868890" cy="2477192"/>
          </a:xfrm>
          <a:solidFill>
            <a:srgbClr val="FF0000"/>
          </a:solidFill>
        </p:grpSpPr>
        <p:sp>
          <p:nvSpPr>
            <p:cNvPr id="13" name="Шестиугольник 12"/>
            <p:cNvSpPr/>
            <p:nvPr/>
          </p:nvSpPr>
          <p:spPr>
            <a:xfrm>
              <a:off x="5499099" y="2563539"/>
              <a:ext cx="2868890" cy="2477192"/>
            </a:xfrm>
            <a:prstGeom prst="hexagon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76" name="Picture 4" descr="C:\Users\наталья\Desktop\новая работа\аттестация\августовка 2020\пв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0201" y="2835442"/>
              <a:ext cx="1486686" cy="189054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  <a:extLst/>
          </p:spPr>
        </p:pic>
      </p:grpSp>
      <p:grpSp>
        <p:nvGrpSpPr>
          <p:cNvPr id="9" name="Группа 8"/>
          <p:cNvGrpSpPr/>
          <p:nvPr/>
        </p:nvGrpSpPr>
        <p:grpSpPr>
          <a:xfrm>
            <a:off x="2626821" y="2858038"/>
            <a:ext cx="3516283" cy="2917390"/>
            <a:chOff x="2622201" y="3780716"/>
            <a:chExt cx="2868890" cy="2477192"/>
          </a:xfrm>
          <a:solidFill>
            <a:srgbClr val="FFFF00"/>
          </a:solidFill>
        </p:grpSpPr>
        <p:sp>
          <p:nvSpPr>
            <p:cNvPr id="14" name="Шестиугольник 13"/>
            <p:cNvSpPr/>
            <p:nvPr/>
          </p:nvSpPr>
          <p:spPr>
            <a:xfrm>
              <a:off x="2622201" y="3780716"/>
              <a:ext cx="2868890" cy="2477192"/>
            </a:xfrm>
            <a:prstGeom prst="hexagon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77" name="Picture 5" descr="C:\Users\наталья\Desktop\новая работа\аттестация\августовка 2020\тап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5872" y="4092108"/>
              <a:ext cx="1481547" cy="1897246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  <a:extLst/>
          </p:spPr>
        </p:pic>
      </p:grpSp>
    </p:spTree>
    <p:extLst>
      <p:ext uri="{BB962C8B-B14F-4D97-AF65-F5344CB8AC3E}">
        <p14:creationId xmlns:p14="http://schemas.microsoft.com/office/powerpoint/2010/main" val="310392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lipart-best.com/img/email/email-clip-art-4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55" y="1813356"/>
            <a:ext cx="2359733" cy="233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Шестиугольник 3"/>
          <p:cNvSpPr/>
          <p:nvPr/>
        </p:nvSpPr>
        <p:spPr>
          <a:xfrm>
            <a:off x="7132320" y="484507"/>
            <a:ext cx="4788131" cy="4075604"/>
          </a:xfrm>
          <a:prstGeom prst="hexagon">
            <a:avLst/>
          </a:prstGeom>
          <a:solidFill>
            <a:srgbClr val="CCECFF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 fontAlgn="base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Универсальное </a:t>
            </a:r>
            <a:r>
              <a:rPr lang="ru-RU" sz="2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интерактивное средство </a:t>
            </a:r>
            <a:r>
              <a:rPr lang="ru-RU" sz="2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связи. </a:t>
            </a:r>
            <a:endParaRPr lang="ru-RU" sz="2000" dirty="0" smtClean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 fontAlgn="base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Связь </a:t>
            </a:r>
            <a:r>
              <a:rPr lang="ru-RU" sz="2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семьей и </a:t>
            </a:r>
            <a:r>
              <a:rPr lang="ru-RU" sz="20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садом в любое удобное для родителей время. </a:t>
            </a:r>
          </a:p>
          <a:p>
            <a:pPr marL="342900" indent="-342900" algn="ctr" fontAlgn="base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Удобно</a:t>
            </a:r>
            <a:r>
              <a:rPr lang="ru-RU" sz="2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так как работает обратная связь, </a:t>
            </a:r>
            <a:endParaRPr lang="ru-RU" sz="20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2221331" y="2276991"/>
            <a:ext cx="5054139" cy="4372495"/>
            <a:chOff x="615141" y="1500170"/>
            <a:chExt cx="5765572" cy="4718291"/>
          </a:xfrm>
        </p:grpSpPr>
        <p:sp>
          <p:nvSpPr>
            <p:cNvPr id="7" name="Шестиугольник 6"/>
            <p:cNvSpPr/>
            <p:nvPr/>
          </p:nvSpPr>
          <p:spPr>
            <a:xfrm>
              <a:off x="615141" y="1500170"/>
              <a:ext cx="5765572" cy="4718291"/>
            </a:xfrm>
            <a:prstGeom prst="hexagon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051" name="Picture 3" descr="C:\Users\наталья\Desktop\новая работа\аттестация\августовка 2020\апр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3918" y="2704427"/>
              <a:ext cx="3968017" cy="252924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" name="Шестиугольник 8"/>
          <p:cNvSpPr/>
          <p:nvPr/>
        </p:nvSpPr>
        <p:spPr>
          <a:xfrm>
            <a:off x="2221331" y="484507"/>
            <a:ext cx="4089862" cy="1194664"/>
          </a:xfrm>
          <a:prstGeom prst="hexagon">
            <a:avLst/>
          </a:prstGeom>
          <a:solidFill>
            <a:srgbClr val="FFCC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endParaRPr lang="ru-RU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5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Шестиугольник 2"/>
          <p:cNvSpPr/>
          <p:nvPr/>
        </p:nvSpPr>
        <p:spPr>
          <a:xfrm>
            <a:off x="3118306" y="214235"/>
            <a:ext cx="5460274" cy="1056069"/>
          </a:xfrm>
          <a:prstGeom prst="hexagon">
            <a:avLst/>
          </a:prstGeom>
          <a:solidFill>
            <a:srgbClr val="FF33C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МЕССЕНДЖЕРЫ </a:t>
            </a:r>
          </a:p>
          <a:p>
            <a:pPr algn="ctr"/>
            <a:r>
              <a:rPr lang="en-US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VIBER</a:t>
            </a:r>
            <a:r>
              <a:rPr lang="ru-RU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/WHATSAPP / </a:t>
            </a:r>
            <a:r>
              <a:rPr lang="en-US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ZOOM</a:t>
            </a:r>
            <a:endParaRPr lang="ru-RU" dirty="0" smtClean="0">
              <a:ln>
                <a:solidFill>
                  <a:srgbClr val="0070C0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7951124" y="1158240"/>
            <a:ext cx="3834476" cy="3350260"/>
            <a:chOff x="7951124" y="1158240"/>
            <a:chExt cx="3834476" cy="3350260"/>
          </a:xfrm>
          <a:solidFill>
            <a:srgbClr val="FFFF00"/>
          </a:solidFill>
        </p:grpSpPr>
        <p:sp>
          <p:nvSpPr>
            <p:cNvPr id="7" name="Шестиугольник 6"/>
            <p:cNvSpPr/>
            <p:nvPr/>
          </p:nvSpPr>
          <p:spPr>
            <a:xfrm>
              <a:off x="7951124" y="1158240"/>
              <a:ext cx="3834476" cy="3350260"/>
            </a:xfrm>
            <a:prstGeom prst="hexagon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ru-RU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b="1" dirty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030" name="Picture 6" descr="https://www.freepngimg.com/thumb/logo/69710-logo-business-watsapp-free-clipart-hq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474246" y="1270304"/>
              <a:ext cx="601520" cy="601520"/>
            </a:xfrm>
            <a:prstGeom prst="rect">
              <a:avLst/>
            </a:prstGeom>
            <a:grpFill/>
            <a:extLst/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25577" y="1571064"/>
              <a:ext cx="1245469" cy="2698517"/>
            </a:xfrm>
            <a:prstGeom prst="rect">
              <a:avLst/>
            </a:prstGeom>
            <a:grpFill/>
          </p:spPr>
        </p:pic>
      </p:grpSp>
      <p:grpSp>
        <p:nvGrpSpPr>
          <p:cNvPr id="12" name="Группа 11"/>
          <p:cNvGrpSpPr/>
          <p:nvPr/>
        </p:nvGrpSpPr>
        <p:grpSpPr>
          <a:xfrm>
            <a:off x="137160" y="1082761"/>
            <a:ext cx="3660140" cy="3425739"/>
            <a:chOff x="137160" y="1082761"/>
            <a:chExt cx="3660140" cy="3425739"/>
          </a:xfrm>
          <a:solidFill>
            <a:srgbClr val="FF0000"/>
          </a:solidFill>
        </p:grpSpPr>
        <p:sp>
          <p:nvSpPr>
            <p:cNvPr id="2" name="Шестиугольник 1"/>
            <p:cNvSpPr/>
            <p:nvPr/>
          </p:nvSpPr>
          <p:spPr>
            <a:xfrm>
              <a:off x="137160" y="1158240"/>
              <a:ext cx="3660140" cy="3350260"/>
            </a:xfrm>
            <a:prstGeom prst="hexagon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ru-RU" dirty="0"/>
            </a:p>
          </p:txBody>
        </p:sp>
        <p:pic>
          <p:nvPicPr>
            <p:cNvPr id="1026" name="Picture 2" descr="https://world-meb.ru/images/viber-Logo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0751" y="1082761"/>
              <a:ext cx="789063" cy="789063"/>
            </a:xfrm>
            <a:prstGeom prst="rect">
              <a:avLst/>
            </a:prstGeom>
            <a:grpFill/>
            <a:extLst/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7527" y="1668624"/>
              <a:ext cx="1191030" cy="2580566"/>
            </a:xfrm>
            <a:prstGeom prst="rect">
              <a:avLst/>
            </a:prstGeom>
            <a:grpFill/>
          </p:spPr>
        </p:pic>
      </p:grpSp>
      <p:grpSp>
        <p:nvGrpSpPr>
          <p:cNvPr id="10" name="Группа 9"/>
          <p:cNvGrpSpPr/>
          <p:nvPr/>
        </p:nvGrpSpPr>
        <p:grpSpPr>
          <a:xfrm>
            <a:off x="3893088" y="2879160"/>
            <a:ext cx="4058036" cy="3547766"/>
            <a:chOff x="3893088" y="2879160"/>
            <a:chExt cx="4058036" cy="3547766"/>
          </a:xfrm>
          <a:solidFill>
            <a:srgbClr val="00B0F0"/>
          </a:solidFill>
        </p:grpSpPr>
        <p:sp>
          <p:nvSpPr>
            <p:cNvPr id="6" name="Шестиугольник 5"/>
            <p:cNvSpPr/>
            <p:nvPr/>
          </p:nvSpPr>
          <p:spPr>
            <a:xfrm>
              <a:off x="3893088" y="2879160"/>
              <a:ext cx="4058036" cy="3547766"/>
            </a:xfrm>
            <a:prstGeom prst="hexagon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" name="Picture 2" descr="http://www.goukkemk.ru/uploads/posts/2020-04/1586926252_zoom-logo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6570" y="2958907"/>
              <a:ext cx="624047" cy="624047"/>
            </a:xfrm>
            <a:prstGeom prst="rect">
              <a:avLst/>
            </a:prstGeom>
            <a:grpFill/>
            <a:extLst/>
          </p:spPr>
        </p:pic>
        <p:pic>
          <p:nvPicPr>
            <p:cNvPr id="1028" name="Picture 4" descr="https://www.theschooloflife.com/thebookoflife/wp-content/uploads/2020/03/HPC_Team_on_Zoom_%E2%80%94_Screen_Shot_2016-01-07_at_10_04-1_30_AM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6762" y="3871299"/>
              <a:ext cx="2522089" cy="1912512"/>
            </a:xfrm>
            <a:prstGeom prst="rect">
              <a:avLst/>
            </a:prstGeom>
            <a:grpFill/>
            <a:extLst/>
          </p:spPr>
        </p:pic>
      </p:grpSp>
    </p:spTree>
    <p:extLst>
      <p:ext uri="{BB962C8B-B14F-4D97-AF65-F5344CB8AC3E}">
        <p14:creationId xmlns:p14="http://schemas.microsoft.com/office/powerpoint/2010/main" val="161124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админ\Desktop\мое\для НН выступление\Дистанционные формы взаимодействия с семьями воспитанников\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409" y="1806465"/>
            <a:ext cx="8457181" cy="4879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Шестиугольник 1"/>
          <p:cNvSpPr/>
          <p:nvPr/>
        </p:nvSpPr>
        <p:spPr>
          <a:xfrm>
            <a:off x="1005840" y="326571"/>
            <a:ext cx="10358846" cy="1214846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n>
                  <a:solidFill>
                    <a:srgbClr val="0070C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Социальная сеть </a:t>
            </a:r>
            <a:r>
              <a:rPr lang="ru-RU" sz="2400" dirty="0" err="1">
                <a:ln>
                  <a:solidFill>
                    <a:srgbClr val="0070C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ВКонтакте</a:t>
            </a:r>
            <a:r>
              <a:rPr lang="ru-RU" sz="2400" dirty="0">
                <a:ln>
                  <a:solidFill>
                    <a:srgbClr val="0070C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 – </a:t>
            </a:r>
          </a:p>
          <a:p>
            <a:pPr algn="ctr"/>
            <a:r>
              <a:rPr lang="ru-RU" sz="2400" dirty="0">
                <a:ln>
                  <a:solidFill>
                    <a:srgbClr val="0070C0"/>
                  </a:solidFill>
                </a:ln>
                <a:solidFill>
                  <a:schemeClr val="accent5">
                    <a:lumMod val="50000"/>
                  </a:schemeClr>
                </a:solidFill>
                <a:latin typeface="Bahnschrift Condensed" panose="020B0502040204020203" pitchFamily="34" charset="0"/>
              </a:rPr>
              <a:t>как инструмент дистанционного взаимодействия с родителями воспитанников. </a:t>
            </a:r>
          </a:p>
        </p:txBody>
      </p:sp>
    </p:spTree>
    <p:extLst>
      <p:ext uri="{BB962C8B-B14F-4D97-AF65-F5344CB8AC3E}">
        <p14:creationId xmlns:p14="http://schemas.microsoft.com/office/powerpoint/2010/main" val="402110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306" y="422527"/>
            <a:ext cx="4762500" cy="60955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scene3d>
            <a:camera prst="perspectiveLeft"/>
            <a:lightRig rig="threePt" dir="t"/>
          </a:scene3d>
          <a:sp3d>
            <a:bevelT/>
          </a:sp3d>
        </p:spPr>
      </p:pic>
      <p:grpSp>
        <p:nvGrpSpPr>
          <p:cNvPr id="7" name="Группа 6"/>
          <p:cNvGrpSpPr/>
          <p:nvPr/>
        </p:nvGrpSpPr>
        <p:grpSpPr>
          <a:xfrm>
            <a:off x="192505" y="1676732"/>
            <a:ext cx="5814595" cy="4809848"/>
            <a:chOff x="611605" y="1654452"/>
            <a:chExt cx="5814595" cy="4809848"/>
          </a:xfrm>
          <a:solidFill>
            <a:schemeClr val="accent1">
              <a:lumMod val="40000"/>
              <a:lumOff val="60000"/>
            </a:schemeClr>
          </a:solidFill>
          <a:scene3d>
            <a:camera prst="perspectiveRight"/>
            <a:lightRig rig="harsh" dir="t">
              <a:rot lat="0" lon="0" rev="3000000"/>
            </a:lightRig>
          </a:scene3d>
        </p:grpSpPr>
        <p:sp>
          <p:nvSpPr>
            <p:cNvPr id="6" name="Шестиугольник 5"/>
            <p:cNvSpPr/>
            <p:nvPr/>
          </p:nvSpPr>
          <p:spPr>
            <a:xfrm>
              <a:off x="611605" y="1654452"/>
              <a:ext cx="5814595" cy="4809848"/>
            </a:xfrm>
            <a:prstGeom prst="hexagon">
              <a:avLst/>
            </a:prstGeom>
            <a:solidFill>
              <a:srgbClr val="FF33CC"/>
            </a:solidFill>
            <a:ln>
              <a:solidFill>
                <a:srgbClr val="CCFFCC"/>
              </a:solidFill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</a:effectLst>
            <a:sp3d extrusionH="254000" contourW="19050">
              <a:bevelB w="82550" h="44450" prst="angle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9472" y="2129880"/>
              <a:ext cx="3651667" cy="3628737"/>
            </a:xfrm>
            <a:prstGeom prst="rect">
              <a:avLst/>
            </a:prstGeom>
            <a:grpFill/>
            <a:ln>
              <a:solidFill>
                <a:srgbClr val="CCFFCC"/>
              </a:solidFill>
            </a:ln>
            <a:effectLst>
              <a:outerShdw blurRad="225425" dist="50800" dir="5220000" algn="ctr">
                <a:srgbClr val="000000">
                  <a:alpha val="33000"/>
                </a:srgbClr>
              </a:outerShdw>
            </a:effectLst>
            <a:sp3d extrusionH="254000" contourW="19050">
              <a:bevelB w="82550" h="44450" prst="angle"/>
              <a:contourClr>
                <a:srgbClr val="FFFFFF"/>
              </a:contourClr>
            </a:sp3d>
          </p:spPr>
        </p:pic>
      </p:grpSp>
      <p:sp>
        <p:nvSpPr>
          <p:cNvPr id="4" name="Шестиугольник 3"/>
          <p:cNvSpPr/>
          <p:nvPr/>
        </p:nvSpPr>
        <p:spPr>
          <a:xfrm>
            <a:off x="192505" y="182880"/>
            <a:ext cx="6626306" cy="1254034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ПОДПИСЧИКИ И ГОСТИ:</a:t>
            </a:r>
          </a:p>
          <a:p>
            <a:pPr algn="ctr">
              <a:spcAft>
                <a:spcPts val="0"/>
              </a:spcAft>
            </a:pPr>
            <a:r>
              <a:rPr lang="ru-RU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РОДИТЕЛИ И </a:t>
            </a:r>
          </a:p>
          <a:p>
            <a:pPr algn="ctr">
              <a:spcAft>
                <a:spcPts val="0"/>
              </a:spcAft>
            </a:pPr>
            <a:r>
              <a:rPr lang="ru-RU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ПРЕДСТАВИТЕЛИ РАЗЛИЧНЫХ </a:t>
            </a:r>
          </a:p>
          <a:p>
            <a:pPr algn="ctr">
              <a:spcAft>
                <a:spcPts val="0"/>
              </a:spcAft>
            </a:pPr>
            <a:r>
              <a:rPr lang="ru-RU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МУНИЦИПАЛЬНЫХ ОРГАНИЗАЦИЙ ГОРОДА</a:t>
            </a:r>
            <a:r>
              <a:rPr lang="ru-RU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n>
                <a:solidFill>
                  <a:srgbClr val="0070C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11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0" y="40008"/>
            <a:ext cx="4970206" cy="4384508"/>
            <a:chOff x="604684" y="250723"/>
            <a:chExt cx="5265174" cy="4062080"/>
          </a:xfrm>
          <a:solidFill>
            <a:srgbClr val="FFCCFF"/>
          </a:solidFill>
        </p:grpSpPr>
        <p:sp>
          <p:nvSpPr>
            <p:cNvPr id="2" name="Шестиугольник 1"/>
            <p:cNvSpPr/>
            <p:nvPr/>
          </p:nvSpPr>
          <p:spPr>
            <a:xfrm>
              <a:off x="604684" y="250723"/>
              <a:ext cx="5265174" cy="4062080"/>
            </a:xfrm>
            <a:prstGeom prst="hexagon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122" name="Picture 2" descr="C:\Users\наталья\Desktop\новая работа\аттестация\августовка 2020\врв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7508" y="348385"/>
              <a:ext cx="3019524" cy="3866756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  <a:extLst/>
          </p:spPr>
        </p:pic>
      </p:grpSp>
      <p:grpSp>
        <p:nvGrpSpPr>
          <p:cNvPr id="5" name="Группа 4"/>
          <p:cNvGrpSpPr/>
          <p:nvPr/>
        </p:nvGrpSpPr>
        <p:grpSpPr>
          <a:xfrm>
            <a:off x="7394155" y="40008"/>
            <a:ext cx="4694606" cy="3974793"/>
            <a:chOff x="6926826" y="1269373"/>
            <a:chExt cx="5265174" cy="4062080"/>
          </a:xfrm>
          <a:solidFill>
            <a:srgbClr val="FFFFCC"/>
          </a:solidFill>
        </p:grpSpPr>
        <p:sp>
          <p:nvSpPr>
            <p:cNvPr id="8" name="Шестиугольник 7"/>
            <p:cNvSpPr/>
            <p:nvPr/>
          </p:nvSpPr>
          <p:spPr>
            <a:xfrm>
              <a:off x="6926826" y="1269373"/>
              <a:ext cx="5265174" cy="4062080"/>
            </a:xfrm>
            <a:prstGeom prst="hexagon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123" name="Picture 3" descr="C:\Users\наталья\Desktop\новая работа\аттестация\августовка 2020\оаа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44416" y="1356659"/>
              <a:ext cx="3096569" cy="3887507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  <a:extLst/>
          </p:spPr>
        </p:pic>
      </p:grpSp>
      <p:grpSp>
        <p:nvGrpSpPr>
          <p:cNvPr id="6" name="Группа 5"/>
          <p:cNvGrpSpPr/>
          <p:nvPr/>
        </p:nvGrpSpPr>
        <p:grpSpPr>
          <a:xfrm>
            <a:off x="3828732" y="2795918"/>
            <a:ext cx="4769578" cy="3944093"/>
            <a:chOff x="2624608" y="993737"/>
            <a:chExt cx="4406081" cy="3341817"/>
          </a:xfrm>
          <a:solidFill>
            <a:srgbClr val="CCECFF"/>
          </a:solidFill>
        </p:grpSpPr>
        <p:sp>
          <p:nvSpPr>
            <p:cNvPr id="9" name="Шестиугольник 8"/>
            <p:cNvSpPr/>
            <p:nvPr/>
          </p:nvSpPr>
          <p:spPr>
            <a:xfrm>
              <a:off x="2624608" y="993737"/>
              <a:ext cx="4406081" cy="3341817"/>
            </a:xfrm>
            <a:prstGeom prst="hexagon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124" name="Picture 4" descr="C:\Users\наталья\Desktop\новая работа\аттестация\августовка 2020\япвя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697" y="1189365"/>
              <a:ext cx="2645903" cy="2950559"/>
            </a:xfrm>
            <a:prstGeom prst="rect">
              <a:avLst/>
            </a:prstGeom>
            <a:grpFill/>
            <a:scene3d>
              <a:camera prst="orthographicFront"/>
              <a:lightRig rig="threePt" dir="t"/>
            </a:scene3d>
            <a:sp3d>
              <a:bevelT/>
            </a:sp3d>
            <a:extLst/>
          </p:spPr>
        </p:pic>
      </p:grpSp>
      <p:sp>
        <p:nvSpPr>
          <p:cNvPr id="7" name="Шестиугольник 6">
            <a:hlinkClick r:id="rId5"/>
          </p:cNvPr>
          <p:cNvSpPr/>
          <p:nvPr/>
        </p:nvSpPr>
        <p:spPr>
          <a:xfrm>
            <a:off x="4114800" y="40008"/>
            <a:ext cx="4053840" cy="478311"/>
          </a:xfrm>
          <a:prstGeom prst="hexagon">
            <a:avLst/>
          </a:prstGeom>
          <a:solidFill>
            <a:srgbClr val="00FF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rgbClr val="002060"/>
                </a:solidFill>
                <a:hlinkClick r:id="rId5"/>
              </a:rPr>
              <a:t>https://</a:t>
            </a:r>
            <a:r>
              <a:rPr lang="en-US" dirty="0" smtClean="0">
                <a:solidFill>
                  <a:srgbClr val="002060"/>
                </a:solidFill>
                <a:hlinkClick r:id="rId5"/>
              </a:rPr>
              <a:t>vk.com/public192597284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7170" name="Picture 2" descr="https://sun9-63.userapi.com/K7hZDYd4xOkBT1V1DODGmavHM9PdYrQyxVzETQ/RU--mS4Hpr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572" y="800561"/>
            <a:ext cx="2231898" cy="12268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61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наталья\Desktop\новая работа\аттестация\августовка 2020\2020-08-26_19-54-4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" y="1005840"/>
            <a:ext cx="3523056" cy="454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наталья\Desktop\новая работа\аттестация\августовка 2020\2020-08-26_19-48-5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503" y="404813"/>
            <a:ext cx="7839075" cy="574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287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наталья\Desktop\новая работа\аттестация\августовка 2020\2020-08-26_19-50-5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080" y="267554"/>
            <a:ext cx="9086850" cy="638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35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наталья\Desktop\новая работа\аттестация\августовка 2020\2020-08-26_19-52-0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22" y="167640"/>
            <a:ext cx="10315998" cy="651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2817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наталья\Desktop\новая работа\аттестация\августовка 2020\2020-08-26_19-51-3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" y="776562"/>
            <a:ext cx="6406515" cy="2753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наталья\Desktop\новая работа\аттестация\августовка 2020\2020-08-26_19-53-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410" y="2153401"/>
            <a:ext cx="6031230" cy="447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6472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наталья\Desktop\новая работа\аттестация\августовка 2020\2020-08-26_19-50-1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4" y="350520"/>
            <a:ext cx="5533819" cy="409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наталья\Desktop\новая работа\аттестация\августовка 2020\2020-08-26_19-52-3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820" y="2274916"/>
            <a:ext cx="5737860" cy="4346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2655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наталья\Desktop\новая работа\аттестация\августовка 2020\You-have-many-choices_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652" y="185579"/>
            <a:ext cx="4210248" cy="44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Шестиугольник 1"/>
          <p:cNvSpPr/>
          <p:nvPr/>
        </p:nvSpPr>
        <p:spPr>
          <a:xfrm>
            <a:off x="202804" y="118145"/>
            <a:ext cx="4857948" cy="4510236"/>
          </a:xfrm>
          <a:prstGeom prst="hexagon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Дистанционные формы взаимодействия с родителями находят широкое применение в практике детских садов, т. к. позволяют родителям быстро, интересно и комфортно знакомиться с </a:t>
            </a:r>
            <a:r>
              <a:rPr lang="ru-RU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жизнью </a:t>
            </a:r>
            <a:r>
              <a:rPr lang="ru-RU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ДОУ,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экономят время, позволяют делиться актуальной информацией, соответствуют современным требованиям ФГОС ДО.</a:t>
            </a:r>
          </a:p>
        </p:txBody>
      </p:sp>
      <p:sp>
        <p:nvSpPr>
          <p:cNvPr id="6" name="Шестиугольник 5"/>
          <p:cNvSpPr/>
          <p:nvPr/>
        </p:nvSpPr>
        <p:spPr>
          <a:xfrm>
            <a:off x="7097086" y="2203415"/>
            <a:ext cx="4857948" cy="4510236"/>
          </a:xfrm>
          <a:prstGeom prst="hexagon">
            <a:avLst/>
          </a:prstGeom>
          <a:solidFill>
            <a:srgbClr val="56F62A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Дистанционное сотрудничество с семьей воспитанника – это спутник на пути развития благоприятной среды взаимодействия детского сада с семьей, и несомненно путь к успеху в воспитании ребенка от раннего возраста до школы.</a:t>
            </a:r>
          </a:p>
        </p:txBody>
      </p:sp>
    </p:spTree>
    <p:extLst>
      <p:ext uri="{BB962C8B-B14F-4D97-AF65-F5344CB8AC3E}">
        <p14:creationId xmlns:p14="http://schemas.microsoft.com/office/powerpoint/2010/main" val="283106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2516</TotalTime>
  <Words>334</Words>
  <Application>Microsoft Office PowerPoint</Application>
  <PresentationFormat>Произвольный</PresentationFormat>
  <Paragraphs>86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Дистанционные формы  взаимодействия с семьями воспитанников  в дошкольном образовательном учреждении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Дистанционные формы взаимодействия с семьями воспитанников</dc:title>
  <dc:creator>админ</dc:creator>
  <cp:lastModifiedBy>Дима</cp:lastModifiedBy>
  <cp:revision>90</cp:revision>
  <dcterms:created xsi:type="dcterms:W3CDTF">2020-08-07T03:58:31Z</dcterms:created>
  <dcterms:modified xsi:type="dcterms:W3CDTF">2020-08-26T15:44:27Z</dcterms:modified>
</cp:coreProperties>
</file>