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sldIdLst>
    <p:sldId id="256" r:id="rId2"/>
    <p:sldId id="257" r:id="rId3"/>
    <p:sldId id="258" r:id="rId4"/>
    <p:sldId id="262" r:id="rId5"/>
    <p:sldId id="259" r:id="rId6"/>
    <p:sldId id="263" r:id="rId7"/>
    <p:sldId id="264" r:id="rId8"/>
    <p:sldId id="260" r:id="rId9"/>
    <p:sldId id="261" r:id="rId10"/>
    <p:sldId id="267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9" d="100"/>
          <a:sy n="79" d="100"/>
        </p:scale>
        <p:origin x="744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171193E-6FE4-4B91-85BF-20C5D8111E27}" type="datetimeFigureOut">
              <a:rPr lang="ru-RU" smtClean="0"/>
              <a:t>10.03.2024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A170354-8CFB-4894-9403-EF3B20DC939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99346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A170354-8CFB-4894-9403-EF3B20DC939D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1880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A170354-8CFB-4894-9403-EF3B20DC939D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07936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520B5A70-0CB2-4173-838C-A490E6633229}" type="datetimeFigureOut">
              <a:rPr lang="ru-RU" smtClean="0"/>
              <a:t>10.03.2024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BFD1AE39-2E77-4E73-8154-635B6D549338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588332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B5A70-0CB2-4173-838C-A490E6633229}" type="datetimeFigureOut">
              <a:rPr lang="ru-RU" smtClean="0"/>
              <a:t>10.03.2024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D1AE39-2E77-4E73-8154-635B6D54933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32472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B5A70-0CB2-4173-838C-A490E6633229}" type="datetimeFigureOut">
              <a:rPr lang="ru-RU" smtClean="0"/>
              <a:t>10.03.2024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D1AE39-2E77-4E73-8154-635B6D549338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498181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B5A70-0CB2-4173-838C-A490E6633229}" type="datetimeFigureOut">
              <a:rPr lang="ru-RU" smtClean="0"/>
              <a:t>10.03.2024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D1AE39-2E77-4E73-8154-635B6D54933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14567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B5A70-0CB2-4173-838C-A490E6633229}" type="datetimeFigureOut">
              <a:rPr lang="ru-RU" smtClean="0"/>
              <a:t>10.03.2024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D1AE39-2E77-4E73-8154-635B6D549338}" type="slidenum">
              <a:rPr lang="ru-RU" smtClean="0"/>
              <a:t>‹#›</a:t>
            </a:fld>
            <a:endParaRPr lang="ru-RU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200284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B5A70-0CB2-4173-838C-A490E6633229}" type="datetimeFigureOut">
              <a:rPr lang="ru-RU" smtClean="0"/>
              <a:t>10.03.2024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D1AE39-2E77-4E73-8154-635B6D549338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506811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B5A70-0CB2-4173-838C-A490E6633229}" type="datetimeFigureOut">
              <a:rPr lang="ru-RU" smtClean="0"/>
              <a:t>10.03.2024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D1AE39-2E77-4E73-8154-635B6D54933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13857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B5A70-0CB2-4173-838C-A490E6633229}" type="datetimeFigureOut">
              <a:rPr lang="ru-RU" smtClean="0"/>
              <a:t>10.03.2024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D1AE39-2E77-4E73-8154-635B6D549338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483731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B5A70-0CB2-4173-838C-A490E6633229}" type="datetimeFigureOut">
              <a:rPr lang="ru-RU" smtClean="0"/>
              <a:t>10.03.2024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D1AE39-2E77-4E73-8154-635B6D54933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34273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B5A70-0CB2-4173-838C-A490E6633229}" type="datetimeFigureOut">
              <a:rPr lang="ru-RU" smtClean="0"/>
              <a:t>10.03.2024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D1AE39-2E77-4E73-8154-635B6D54933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07161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B5A70-0CB2-4173-838C-A490E6633229}" type="datetimeFigureOut">
              <a:rPr lang="ru-RU" smtClean="0"/>
              <a:t>10.03.2024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D1AE39-2E77-4E73-8154-635B6D549338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0897794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B5A70-0CB2-4173-838C-A490E6633229}" type="datetimeFigureOut">
              <a:rPr lang="ru-RU" smtClean="0"/>
              <a:t>10.03.2024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D1AE39-2E77-4E73-8154-635B6D549338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7987242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B5A70-0CB2-4173-838C-A490E6633229}" type="datetimeFigureOut">
              <a:rPr lang="ru-RU" smtClean="0"/>
              <a:t>10.03.2024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D1AE39-2E77-4E73-8154-635B6D54933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98444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B5A70-0CB2-4173-838C-A490E6633229}" type="datetimeFigureOut">
              <a:rPr lang="ru-RU" smtClean="0"/>
              <a:t>10.03.2024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D1AE39-2E77-4E73-8154-635B6D549338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4524942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B5A70-0CB2-4173-838C-A490E6633229}" type="datetimeFigureOut">
              <a:rPr lang="ru-RU" smtClean="0"/>
              <a:t>10.03.2024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D1AE39-2E77-4E73-8154-635B6D549338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2766522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B5A70-0CB2-4173-838C-A490E6633229}" type="datetimeFigureOut">
              <a:rPr lang="ru-RU" smtClean="0"/>
              <a:t>10.03.2024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D1AE39-2E77-4E73-8154-635B6D549338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8121521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B5A70-0CB2-4173-838C-A490E6633229}" type="datetimeFigureOut">
              <a:rPr lang="ru-RU" smtClean="0"/>
              <a:t>10.03.2024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D1AE39-2E77-4E73-8154-635B6D549338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592464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520B5A70-0CB2-4173-838C-A490E6633229}" type="datetimeFigureOut">
              <a:rPr lang="ru-RU" smtClean="0"/>
              <a:t>10.03.2024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FD1AE39-2E77-4E73-8154-635B6D54933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19508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1AF16F9-CB39-4EB4-9B6B-E426AC5CA94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/>
              <a:t>Советы родителям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D630637E-0B30-43AB-B1EB-B34E4912A02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ru-RU" sz="5400" dirty="0">
                <a:latin typeface="+mj-lt"/>
              </a:rPr>
              <a:t>первоклассников</a:t>
            </a:r>
          </a:p>
        </p:txBody>
      </p:sp>
    </p:spTree>
    <p:extLst>
      <p:ext uri="{BB962C8B-B14F-4D97-AF65-F5344CB8AC3E}">
        <p14:creationId xmlns:p14="http://schemas.microsoft.com/office/powerpoint/2010/main" val="16864207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CDF8F74-4793-4921-8A34-4BACB49D73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2221" y="982131"/>
            <a:ext cx="4747098" cy="1838889"/>
          </a:xfrm>
        </p:spPr>
        <p:txBody>
          <a:bodyPr>
            <a:normAutofit/>
          </a:bodyPr>
          <a:lstStyle/>
          <a:p>
            <a:r>
              <a:rPr lang="ru-RU" dirty="0"/>
              <a:t>Совет №1. Чаще делитесь с ребенком воспоминаниями о счастливых мгновениях своего прошлого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BBCB465D-8A73-4829-9EC6-713FE10122C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992221" y="3031064"/>
            <a:ext cx="4747098" cy="2844802"/>
          </a:xfrm>
        </p:spPr>
        <p:txBody>
          <a:bodyPr>
            <a:normAutofit/>
          </a:bodyPr>
          <a:lstStyle/>
          <a:p>
            <a:pPr algn="just">
              <a:spcAft>
                <a:spcPts val="0"/>
              </a:spcAft>
            </a:pPr>
            <a:r>
              <a:rPr lang="ru-RU" sz="1800" dirty="0"/>
              <a:t>	Начало школьной жизни – большое испытание для маленького человека.</a:t>
            </a:r>
          </a:p>
          <a:p>
            <a:pPr algn="just">
              <a:spcAft>
                <a:spcPts val="0"/>
              </a:spcAft>
            </a:pPr>
            <a:r>
              <a:rPr lang="ru-RU" sz="1800" dirty="0"/>
              <a:t>	Этот момент легче переживается детьми, у которых заранее сложилось теплое отношение к школе.</a:t>
            </a:r>
          </a:p>
          <a:p>
            <a:pPr algn="just">
              <a:spcAft>
                <a:spcPts val="0"/>
              </a:spcAft>
            </a:pPr>
            <a:r>
              <a:rPr lang="ru-RU" sz="1800" dirty="0"/>
              <a:t>	Ваши добрые воспоминания о школьных годах, смешные истории из школьной жизни и рассказы о друзьях детства наполняют душу ребенка радостным ожиданием.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3C8DED6B-CAA8-42E3-B230-97484CF371F2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3254" y="787940"/>
            <a:ext cx="2079775" cy="52099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51440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CDF8F74-4793-4921-8A34-4BACB49D73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2221" y="982131"/>
            <a:ext cx="4747098" cy="1838889"/>
          </a:xfrm>
        </p:spPr>
        <p:txBody>
          <a:bodyPr>
            <a:normAutofit/>
          </a:bodyPr>
          <a:lstStyle/>
          <a:p>
            <a:r>
              <a:rPr lang="ru-RU" dirty="0"/>
              <a:t>Совет №2. Помогите ребенку овладеть информацией, которая позволит ему не теряться 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BBCB465D-8A73-4829-9EC6-713FE10122C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992221" y="3031064"/>
            <a:ext cx="4747098" cy="2844802"/>
          </a:xfrm>
        </p:spPr>
        <p:txBody>
          <a:bodyPr>
            <a:normAutofit/>
          </a:bodyPr>
          <a:lstStyle/>
          <a:p>
            <a:pPr algn="just">
              <a:spcAft>
                <a:spcPts val="0"/>
              </a:spcAft>
            </a:pPr>
            <a:r>
              <a:rPr lang="ru-RU" sz="1800" dirty="0"/>
              <a:t>	Как правило, дети этого возраста на вопрос: «Как зовут твою маму?» - отвечают: «Мама».</a:t>
            </a:r>
          </a:p>
          <a:p>
            <a:pPr algn="just">
              <a:spcAft>
                <a:spcPts val="0"/>
              </a:spcAft>
            </a:pPr>
            <a:r>
              <a:rPr lang="ru-RU" sz="1800" dirty="0"/>
              <a:t>	Удостоверьтесь, что ваш ребенок помнит свое полное имя, номер телефона, домашний адрес, ФИО родителей. </a:t>
            </a:r>
          </a:p>
          <a:p>
            <a:pPr algn="just">
              <a:spcAft>
                <a:spcPts val="0"/>
              </a:spcAft>
            </a:pPr>
            <a:r>
              <a:rPr lang="ru-RU" sz="1800" dirty="0"/>
              <a:t>	Это поможет ему в незнакомой ситуации.</a:t>
            </a:r>
          </a:p>
        </p:txBody>
      </p:sp>
      <p:pic>
        <p:nvPicPr>
          <p:cNvPr id="19" name="Объект 18">
            <a:extLst>
              <a:ext uri="{FF2B5EF4-FFF2-40B4-BE49-F238E27FC236}">
                <a16:creationId xmlns:a16="http://schemas.microsoft.com/office/drawing/2014/main" id="{072DB819-9A77-4CC6-909B-2636F2F14A2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8151" y="969317"/>
            <a:ext cx="3863908" cy="4906549"/>
          </a:xfrm>
        </p:spPr>
      </p:pic>
    </p:spTree>
    <p:extLst>
      <p:ext uri="{BB962C8B-B14F-4D97-AF65-F5344CB8AC3E}">
        <p14:creationId xmlns:p14="http://schemas.microsoft.com/office/powerpoint/2010/main" val="26199730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BEEBDA2-6A1B-4D1C-95CE-7627722C0E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Совет №3. </a:t>
            </a:r>
            <a:r>
              <a:rPr lang="ru-RU" b="0" i="0" dirty="0">
                <a:solidFill>
                  <a:srgbClr val="000000"/>
                </a:solidFill>
                <a:effectLst/>
              </a:rPr>
              <a:t> Постарайтесь за лето упорядочить режим дня ребенка</a:t>
            </a:r>
            <a:endParaRPr lang="ru-RU" dirty="0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2D60B6C9-85D2-4ACF-B005-DD1E027D075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036321" y="3031064"/>
            <a:ext cx="4382348" cy="2844801"/>
          </a:xfrm>
        </p:spPr>
        <p:txBody>
          <a:bodyPr>
            <a:noAutofit/>
          </a:bodyPr>
          <a:lstStyle/>
          <a:p>
            <a:pPr algn="l"/>
            <a:r>
              <a:rPr lang="ru-RU" sz="1800" dirty="0"/>
              <a:t>	О</a:t>
            </a:r>
            <a:r>
              <a:rPr lang="ru-RU" sz="1800" b="0" i="0" dirty="0">
                <a:solidFill>
                  <a:srgbClr val="000000"/>
                </a:solidFill>
                <a:effectLst/>
              </a:rPr>
              <a:t>чень важен полноценный сон, сбалансированный завтрак. Время, проведённое перед телевизором и компьютерной приставкой, нужно довести до минимума. </a:t>
            </a:r>
          </a:p>
          <a:p>
            <a:pPr algn="l"/>
            <a:r>
              <a:rPr lang="ru-RU" sz="1800" b="0" i="0" dirty="0">
                <a:solidFill>
                  <a:srgbClr val="000000"/>
                </a:solidFill>
                <a:effectLst/>
              </a:rPr>
              <a:t>	Избыток аудио-визуальной информации вредит формированию у детей сосредоточения, необходимого для развития чтения и письма. </a:t>
            </a:r>
            <a:endParaRPr lang="ru-RU" sz="1800" dirty="0"/>
          </a:p>
        </p:txBody>
      </p:sp>
      <p:pic>
        <p:nvPicPr>
          <p:cNvPr id="10" name="Объект 9">
            <a:extLst>
              <a:ext uri="{FF2B5EF4-FFF2-40B4-BE49-F238E27FC236}">
                <a16:creationId xmlns:a16="http://schemas.microsoft.com/office/drawing/2014/main" id="{522A52FC-6309-4BAC-9EE4-0DB57855415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4221" y="1654437"/>
            <a:ext cx="4503968" cy="3549126"/>
          </a:xfrm>
        </p:spPr>
      </p:pic>
    </p:spTree>
    <p:extLst>
      <p:ext uri="{BB962C8B-B14F-4D97-AF65-F5344CB8AC3E}">
        <p14:creationId xmlns:p14="http://schemas.microsoft.com/office/powerpoint/2010/main" val="9681057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CDF8F74-4793-4921-8A34-4BACB49D73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2221" y="982131"/>
            <a:ext cx="4747098" cy="1838889"/>
          </a:xfrm>
        </p:spPr>
        <p:txBody>
          <a:bodyPr>
            <a:normAutofit/>
          </a:bodyPr>
          <a:lstStyle/>
          <a:p>
            <a:r>
              <a:rPr lang="ru-RU" dirty="0"/>
              <a:t>Совет №4. Научите ребенка содержать в порядке свои вещи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BBCB465D-8A73-4829-9EC6-713FE10122C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992221" y="3031064"/>
            <a:ext cx="4747098" cy="2961174"/>
          </a:xfrm>
        </p:spPr>
        <p:txBody>
          <a:bodyPr>
            <a:normAutofit/>
          </a:bodyPr>
          <a:lstStyle/>
          <a:p>
            <a:pPr algn="just">
              <a:spcAft>
                <a:spcPts val="0"/>
              </a:spcAft>
            </a:pPr>
            <a:r>
              <a:rPr lang="ru-RU" sz="1800" dirty="0"/>
              <a:t>	Успехи  ребенка в школе во многом зависят от того, как он умеет организовывать свое рабочее место. Вы можете сделать эту скучную процедуру более привлекательной. Заранее пусть у него будет свой рабочий стол, свои ручки и карандаши.</a:t>
            </a:r>
          </a:p>
          <a:p>
            <a:pPr algn="just">
              <a:spcAft>
                <a:spcPts val="0"/>
              </a:spcAft>
            </a:pPr>
            <a:r>
              <a:rPr lang="ru-RU" sz="1800" dirty="0"/>
              <a:t>	Все это как у взрослых, но – личная собственность ребенка!</a:t>
            </a:r>
          </a:p>
          <a:p>
            <a:pPr algn="just">
              <a:spcAft>
                <a:spcPts val="0"/>
              </a:spcAft>
            </a:pPr>
            <a:r>
              <a:rPr lang="ru-RU" sz="1800" dirty="0"/>
              <a:t>	И ответственность за порядок тоже личная, ведь у взрослых так.</a:t>
            </a:r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B864E88F-9402-4DDD-8C2E-C2F1C012DE1A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2681" y="1250373"/>
            <a:ext cx="4747096" cy="4747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798726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CDF8F74-4793-4921-8A34-4BACB49D73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2221" y="982131"/>
            <a:ext cx="4747098" cy="1838889"/>
          </a:xfrm>
        </p:spPr>
        <p:txBody>
          <a:bodyPr>
            <a:normAutofit/>
          </a:bodyPr>
          <a:lstStyle/>
          <a:p>
            <a:r>
              <a:rPr lang="ru-RU" dirty="0"/>
              <a:t>Совет №5. </a:t>
            </a:r>
            <a:r>
              <a:rPr lang="ru-RU" b="0" i="0" dirty="0">
                <a:solidFill>
                  <a:srgbClr val="0D0D0D"/>
                </a:solidFill>
                <a:effectLst/>
                <a:latin typeface="+mn-lt"/>
              </a:rPr>
              <a:t>Заботьтесь о будущем своего ребенка с самого начала</a:t>
            </a:r>
            <a:endParaRPr lang="ru-RU" dirty="0">
              <a:latin typeface="+mn-lt"/>
            </a:endParaRP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BBCB465D-8A73-4829-9EC6-713FE10122C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992221" y="3031064"/>
            <a:ext cx="4747098" cy="2844802"/>
          </a:xfrm>
        </p:spPr>
        <p:txBody>
          <a:bodyPr>
            <a:normAutofit lnSpcReduction="10000"/>
          </a:bodyPr>
          <a:lstStyle/>
          <a:p>
            <a:pPr algn="just">
              <a:spcAft>
                <a:spcPts val="0"/>
              </a:spcAft>
            </a:pPr>
            <a:r>
              <a:rPr lang="ru-RU" sz="1800" dirty="0"/>
              <a:t>	Помните, что Вы выбираете школу не для себя, а для вашего ребенка. Обязательно познакомьтесь со школой, условиями обучения, педагогами. Выясните по какой программе будет учиться Ваш ребенок. </a:t>
            </a:r>
          </a:p>
          <a:p>
            <a:pPr algn="just">
              <a:spcAft>
                <a:spcPts val="0"/>
              </a:spcAft>
            </a:pPr>
            <a:r>
              <a:rPr lang="ru-RU" sz="1800" dirty="0"/>
              <a:t>	Узнайте когда начинаются занятия, и рассчитайте, сколько времени необходимо на дорогу в школу.</a:t>
            </a:r>
          </a:p>
          <a:p>
            <a:pPr algn="just">
              <a:spcAft>
                <a:spcPts val="0"/>
              </a:spcAft>
            </a:pPr>
            <a:r>
              <a:rPr lang="ru-RU" sz="1800" dirty="0"/>
              <a:t>	Уточните в какое время ребенок будет возвращаться домой из школы</a:t>
            </a:r>
          </a:p>
        </p:txBody>
      </p:sp>
      <p:pic>
        <p:nvPicPr>
          <p:cNvPr id="7" name="Объект 6">
            <a:extLst>
              <a:ext uri="{FF2B5EF4-FFF2-40B4-BE49-F238E27FC236}">
                <a16:creationId xmlns:a16="http://schemas.microsoft.com/office/drawing/2014/main" id="{76401AB2-63FA-441E-BD75-E1CDA65455B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2334" y="1525701"/>
            <a:ext cx="4490934" cy="3806598"/>
          </a:xfrm>
        </p:spPr>
      </p:pic>
    </p:spTree>
    <p:extLst>
      <p:ext uri="{BB962C8B-B14F-4D97-AF65-F5344CB8AC3E}">
        <p14:creationId xmlns:p14="http://schemas.microsoft.com/office/powerpoint/2010/main" val="869333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CDF8F74-4793-4921-8A34-4BACB49D73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2221" y="982131"/>
            <a:ext cx="4747098" cy="1838889"/>
          </a:xfrm>
        </p:spPr>
        <p:txBody>
          <a:bodyPr>
            <a:normAutofit/>
          </a:bodyPr>
          <a:lstStyle/>
          <a:p>
            <a:r>
              <a:rPr lang="ru-RU" dirty="0"/>
              <a:t>Совет №6. </a:t>
            </a:r>
            <a:r>
              <a:rPr lang="ru-RU" b="0" i="0" dirty="0">
                <a:solidFill>
                  <a:srgbClr val="0D0D0D"/>
                </a:solidFill>
                <a:effectLst/>
                <a:latin typeface="+mn-lt"/>
              </a:rPr>
              <a:t>Адаптация ребенка к школе во многом зависит от условий среды, окружающей ребенка в семье</a:t>
            </a:r>
            <a:endParaRPr lang="ru-RU" dirty="0">
              <a:latin typeface="+mn-lt"/>
            </a:endParaRP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BBCB465D-8A73-4829-9EC6-713FE10122C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992221" y="3031064"/>
            <a:ext cx="4747098" cy="2844802"/>
          </a:xfrm>
        </p:spPr>
        <p:txBody>
          <a:bodyPr>
            <a:normAutofit/>
          </a:bodyPr>
          <a:lstStyle/>
          <a:p>
            <a:pPr algn="just">
              <a:spcAft>
                <a:spcPts val="0"/>
              </a:spcAft>
            </a:pPr>
            <a:r>
              <a:rPr lang="ru-RU" sz="1800" dirty="0"/>
              <a:t>	Запомните, что период адаптации к школьной жизни требует времени и терпения. У каждого ребенка он проходит по-своему, поэтому важно создать благоприятные условия.</a:t>
            </a:r>
          </a:p>
          <a:p>
            <a:pPr algn="just">
              <a:spcAft>
                <a:spcPts val="0"/>
              </a:spcAft>
            </a:pPr>
            <a:r>
              <a:rPr lang="ru-RU" sz="1800" dirty="0"/>
              <a:t>	Избегайте негативных привычек в семье, которые могут повлиять на психологическое состояние ребенка. Постарайтесь решать конфликтные ситуации мирным путем, создавая поддерживающую атмосферу дома. </a:t>
            </a:r>
          </a:p>
        </p:txBody>
      </p:sp>
      <p:pic>
        <p:nvPicPr>
          <p:cNvPr id="8" name="Объект 7">
            <a:extLst>
              <a:ext uri="{FF2B5EF4-FFF2-40B4-BE49-F238E27FC236}">
                <a16:creationId xmlns:a16="http://schemas.microsoft.com/office/drawing/2014/main" id="{0549AE84-CAFE-4D34-B729-E0A2730E553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0670" y="983191"/>
            <a:ext cx="3362977" cy="4892675"/>
          </a:xfrm>
        </p:spPr>
      </p:pic>
    </p:spTree>
    <p:extLst>
      <p:ext uri="{BB962C8B-B14F-4D97-AF65-F5344CB8AC3E}">
        <p14:creationId xmlns:p14="http://schemas.microsoft.com/office/powerpoint/2010/main" val="8178763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CDF8F74-4793-4921-8A34-4BACB49D73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2221" y="982131"/>
            <a:ext cx="4747098" cy="1838889"/>
          </a:xfrm>
        </p:spPr>
        <p:txBody>
          <a:bodyPr>
            <a:normAutofit/>
          </a:bodyPr>
          <a:lstStyle/>
          <a:p>
            <a:r>
              <a:rPr lang="ru-RU" dirty="0"/>
              <a:t>Совет №7. Не пугайте ребенка трудностями и неудачами в школе.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BBCB465D-8A73-4829-9EC6-713FE10122C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992221" y="3031064"/>
            <a:ext cx="4747098" cy="2961174"/>
          </a:xfrm>
        </p:spPr>
        <p:txBody>
          <a:bodyPr>
            <a:normAutofit fontScale="92500" lnSpcReduction="10000"/>
          </a:bodyPr>
          <a:lstStyle/>
          <a:p>
            <a:pPr algn="just">
              <a:spcAft>
                <a:spcPts val="0"/>
              </a:spcAft>
            </a:pPr>
            <a:r>
              <a:rPr lang="ru-RU" sz="1800" dirty="0"/>
              <a:t>	Многие дети этого возраста неусидчивы. Не всем блестяще даются чтение и счет.  В этой связи вполне объяснимо стремление родителей предупредить детей о предстоящих неприятностях. «В школу не возьмут…», «Двойки будут ставить…», «В классе засмеют..». </a:t>
            </a:r>
          </a:p>
          <a:p>
            <a:pPr algn="just">
              <a:spcAft>
                <a:spcPts val="0"/>
              </a:spcAft>
            </a:pPr>
            <a:r>
              <a:rPr lang="ru-RU" sz="1800" dirty="0"/>
              <a:t>	В некоторых случаях эти меры могут иметь успех. Но отдаленные последствия всегда плачевны. Не </a:t>
            </a:r>
            <a:r>
              <a:rPr lang="ru-RU" sz="1800" dirty="0" err="1"/>
              <a:t>отностесь</a:t>
            </a:r>
            <a:r>
              <a:rPr lang="ru-RU" sz="1800" dirty="0"/>
              <a:t> к первым неудачам ребенка как краху Ваших надежд. Помните, ему очень нужна Ваша вера в него, умная поддержка и помощь.</a:t>
            </a:r>
          </a:p>
        </p:txBody>
      </p:sp>
      <p:pic>
        <p:nvPicPr>
          <p:cNvPr id="4098" name="Picture 2">
            <a:extLst>
              <a:ext uri="{FF2B5EF4-FFF2-40B4-BE49-F238E27FC236}">
                <a16:creationId xmlns:a16="http://schemas.microsoft.com/office/drawing/2014/main" id="{CDA5E05F-1C6E-49CE-AB8F-4AAA65B40846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5164" y="982131"/>
            <a:ext cx="3145066" cy="5022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154518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CDF8F74-4793-4921-8A34-4BACB49D73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2221" y="982131"/>
            <a:ext cx="4747098" cy="1838889"/>
          </a:xfrm>
        </p:spPr>
        <p:txBody>
          <a:bodyPr>
            <a:normAutofit/>
          </a:bodyPr>
          <a:lstStyle/>
          <a:p>
            <a:r>
              <a:rPr lang="ru-RU" dirty="0"/>
              <a:t>Совет №8. Не старайтесь быть для ребенка учителем.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BBCB465D-8A73-4829-9EC6-713FE10122C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992221" y="3031064"/>
            <a:ext cx="4747098" cy="2961174"/>
          </a:xfrm>
        </p:spPr>
        <p:txBody>
          <a:bodyPr>
            <a:normAutofit lnSpcReduction="10000"/>
          </a:bodyPr>
          <a:lstStyle/>
          <a:p>
            <a:pPr algn="just">
              <a:spcAft>
                <a:spcPts val="0"/>
              </a:spcAft>
            </a:pPr>
            <a:r>
              <a:rPr lang="ru-RU" sz="1800" dirty="0"/>
              <a:t>	Стремитесь к поддержанию дружеских отношений. Некоторые дети испытывают трудности в общении с другими детьми. Они могут растеряться в присутствии незнакомых взрослых. </a:t>
            </a:r>
          </a:p>
          <a:p>
            <a:pPr algn="just">
              <a:spcAft>
                <a:spcPts val="0"/>
              </a:spcAft>
            </a:pPr>
            <a:r>
              <a:rPr lang="ru-RU" sz="1800" dirty="0"/>
              <a:t>	Вы можете помочь ребенку преодолеть эти трудности. Дайте ребенку почувствовать, что он может рассчитывать на Вашу поддержку в любой ситуации. Помогая ребенку выполнять задание, не </a:t>
            </a:r>
            <a:r>
              <a:rPr lang="ru-RU" sz="1800" dirty="0" err="1"/>
              <a:t>вмешивайесь</a:t>
            </a:r>
            <a:r>
              <a:rPr lang="ru-RU" sz="1800" dirty="0"/>
              <a:t> во все, что он делает. Избегайте чрезмерных требований.</a:t>
            </a:r>
          </a:p>
        </p:txBody>
      </p:sp>
      <p:pic>
        <p:nvPicPr>
          <p:cNvPr id="8" name="Объект 7">
            <a:extLst>
              <a:ext uri="{FF2B5EF4-FFF2-40B4-BE49-F238E27FC236}">
                <a16:creationId xmlns:a16="http://schemas.microsoft.com/office/drawing/2014/main" id="{6A9209D5-26B1-46C4-8C83-76E8FACEEE4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2683" y="1515326"/>
            <a:ext cx="4747099" cy="38273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01393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4874500-220F-45E1-AC91-5FC003FCF2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/>
              <a:t>Помните, успех Вашего ребенка во многом зависит от Вас.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9B1B1224-1EA2-4680-B3FB-BABB28CBDF71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sz="2400" b="0" i="0" dirty="0">
                <a:solidFill>
                  <a:srgbClr val="0D0D0D"/>
                </a:solidFill>
                <a:effectLst/>
              </a:rPr>
              <a:t>Ваше активное участие в его образовании, поощрение интересов, поддержка в трудных моментах и обеспечение благоприятной обстановки в семье создают основу для успешной учебы.</a:t>
            </a:r>
            <a:endParaRPr lang="ru-RU" sz="2400" dirty="0"/>
          </a:p>
          <a:p>
            <a:endParaRPr lang="ru-RU" sz="2400" dirty="0"/>
          </a:p>
        </p:txBody>
      </p:sp>
      <p:pic>
        <p:nvPicPr>
          <p:cNvPr id="14" name="Объект 13">
            <a:extLst>
              <a:ext uri="{FF2B5EF4-FFF2-40B4-BE49-F238E27FC236}">
                <a16:creationId xmlns:a16="http://schemas.microsoft.com/office/drawing/2014/main" id="{67D844EB-1C3C-4922-9BED-28E0DAC0046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5329" y="819593"/>
            <a:ext cx="3985098" cy="5218814"/>
          </a:xfrm>
        </p:spPr>
      </p:pic>
    </p:spTree>
    <p:extLst>
      <p:ext uri="{BB962C8B-B14F-4D97-AF65-F5344CB8AC3E}">
        <p14:creationId xmlns:p14="http://schemas.microsoft.com/office/powerpoint/2010/main" val="25415326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туральные материалы">
  <a:themeElements>
    <a:clrScheme name="Натуральные материалы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Натуральные материалы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Натуральные материалы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152</TotalTime>
  <Words>626</Words>
  <Application>Microsoft Office PowerPoint</Application>
  <PresentationFormat>Широкоэкранный</PresentationFormat>
  <Paragraphs>34</Paragraphs>
  <Slides>10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4" baseType="lpstr">
      <vt:lpstr>Arial</vt:lpstr>
      <vt:lpstr>Calibri</vt:lpstr>
      <vt:lpstr>Garamond</vt:lpstr>
      <vt:lpstr>Натуральные материалы</vt:lpstr>
      <vt:lpstr>Советы родителям</vt:lpstr>
      <vt:lpstr>Совет №1. Чаще делитесь с ребенком воспоминаниями о счастливых мгновениях своего прошлого</vt:lpstr>
      <vt:lpstr>Совет №2. Помогите ребенку овладеть информацией, которая позволит ему не теряться </vt:lpstr>
      <vt:lpstr>Совет №3.  Постарайтесь за лето упорядочить режим дня ребенка</vt:lpstr>
      <vt:lpstr>Совет №4. Научите ребенка содержать в порядке свои вещи</vt:lpstr>
      <vt:lpstr>Совет №5. Заботьтесь о будущем своего ребенка с самого начала</vt:lpstr>
      <vt:lpstr>Совет №6. Адаптация ребенка к школе во многом зависит от условий среды, окружающей ребенка в семье</vt:lpstr>
      <vt:lpstr>Совет №7. Не пугайте ребенка трудностями и неудачами в школе.</vt:lpstr>
      <vt:lpstr>Совет №8. Не старайтесь быть для ребенка учителем.</vt:lpstr>
      <vt:lpstr>Помните, успех Вашего ребенка во многом зависит от Вас.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Советы родителям</dc:title>
  <dc:creator>ЛОЛ Лол</dc:creator>
  <cp:lastModifiedBy>ЛОЛ Лол</cp:lastModifiedBy>
  <cp:revision>2</cp:revision>
  <dcterms:created xsi:type="dcterms:W3CDTF">2024-02-28T09:34:00Z</dcterms:created>
  <dcterms:modified xsi:type="dcterms:W3CDTF">2024-03-10T16:39:12Z</dcterms:modified>
</cp:coreProperties>
</file>