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56" r:id="rId3"/>
    <p:sldId id="265" r:id="rId4"/>
    <p:sldId id="296" r:id="rId5"/>
    <p:sldId id="300" r:id="rId6"/>
    <p:sldId id="297" r:id="rId7"/>
    <p:sldId id="298" r:id="rId8"/>
    <p:sldId id="299" r:id="rId9"/>
    <p:sldId id="257" r:id="rId10"/>
    <p:sldId id="261" r:id="rId11"/>
    <p:sldId id="260" r:id="rId12"/>
    <p:sldId id="264" r:id="rId13"/>
    <p:sldId id="269" r:id="rId14"/>
    <p:sldId id="271" r:id="rId15"/>
    <p:sldId id="268" r:id="rId16"/>
    <p:sldId id="263" r:id="rId17"/>
    <p:sldId id="267" r:id="rId18"/>
    <p:sldId id="272" r:id="rId19"/>
    <p:sldId id="266" r:id="rId20"/>
    <p:sldId id="294" r:id="rId21"/>
    <p:sldId id="274" r:id="rId22"/>
    <p:sldId id="270" r:id="rId23"/>
    <p:sldId id="273" r:id="rId24"/>
    <p:sldId id="275" r:id="rId25"/>
    <p:sldId id="276" r:id="rId26"/>
    <p:sldId id="289" r:id="rId27"/>
    <p:sldId id="277" r:id="rId28"/>
    <p:sldId id="278" r:id="rId29"/>
    <p:sldId id="281" r:id="rId30"/>
    <p:sldId id="282" r:id="rId31"/>
    <p:sldId id="283" r:id="rId32"/>
    <p:sldId id="284" r:id="rId33"/>
    <p:sldId id="285" r:id="rId34"/>
    <p:sldId id="280" r:id="rId35"/>
    <p:sldId id="279" r:id="rId36"/>
    <p:sldId id="286" r:id="rId37"/>
    <p:sldId id="291" r:id="rId38"/>
    <p:sldId id="292" r:id="rId39"/>
    <p:sldId id="293" r:id="rId40"/>
    <p:sldId id="288" r:id="rId41"/>
  </p:sldIdLst>
  <p:sldSz cx="12192000" cy="6858000"/>
  <p:notesSz cx="6858000" cy="9144000"/>
  <p:custDataLst>
    <p:tags r:id="rId4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3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tags" Target="tags/tag1.xml" /><Relationship Id="rId43" Type="http://schemas.openxmlformats.org/officeDocument/2006/relationships/presProps" Target="presProps.xml" /><Relationship Id="rId44" Type="http://schemas.openxmlformats.org/officeDocument/2006/relationships/viewProps" Target="viewProps.xml" /><Relationship Id="rId45" Type="http://schemas.openxmlformats.org/officeDocument/2006/relationships/theme" Target="theme/theme1.xml" /><Relationship Id="rId46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9C9ED9-65EC-4FF3-9EBB-B4718D16213A}" type="datetimeFigureOut">
              <a:rPr lang="ru-RU" smtClean="0"/>
              <a:t>14.03.2026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B4F52E-A7A5-4F7C-9620-BFB2BF9CD6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905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4F52E-A7A5-4F7C-9620-BFB2BF9CD62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687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B4F52E-A7A5-4F7C-9620-BFB2BF9CD62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978257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22A0A5-BCDC-4F96-BAF9-286D0DBB62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B6B7221-8238-4016-BFCE-EE049BB7DB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84AEE9-0CCB-420B-9F9E-913EBEF48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CF426-2625-40FA-99B3-6A31F06CA938}" type="datetimeFigureOut">
              <a:rPr lang="ru-RU" smtClean="0"/>
              <a:t>14.03.2026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41F515-B829-4171-897B-AC657143A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AF372D-FC60-474B-A36F-D7085B0B4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69C4F-A2EE-46C9-9B6E-D414DE9D78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901628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B51DF2-DAA5-44B6-9583-A7E14DC71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BD67805-0F01-454D-9AB8-213A505AEE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6E13129-FE87-4BA5-966F-751F6832CB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CF426-2625-40FA-99B3-6A31F06CA938}" type="datetimeFigureOut">
              <a:rPr lang="ru-RU" smtClean="0"/>
              <a:t>14.03.2026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7DB884-FF75-4ED7-A33F-3AAC5DBDC9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24E3BC-7208-4853-9826-6CA9124A00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69C4F-A2EE-46C9-9B6E-D414DE9D78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991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jpeg" /><Relationship Id="rId4" Type="http://schemas.openxmlformats.org/officeDocument/2006/relationships/image" Target="../media/image3.jpeg" /><Relationship Id="rId5" Type="http://schemas.openxmlformats.org/officeDocument/2006/relationships/image" Target="../media/image4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.jpeg" /><Relationship Id="rId4" Type="http://schemas.openxmlformats.org/officeDocument/2006/relationships/image" Target="../media/image5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6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7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8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0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7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8.jpeg" /><Relationship Id="rId4" Type="http://schemas.openxmlformats.org/officeDocument/2006/relationships/image" Target="../media/image19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0.jpeg" /><Relationship Id="rId4" Type="http://schemas.openxmlformats.org/officeDocument/2006/relationships/image" Target="../media/image21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2.jpeg" /><Relationship Id="rId4" Type="http://schemas.openxmlformats.org/officeDocument/2006/relationships/image" Target="../media/image23.jpeg" /><Relationship Id="rId5" Type="http://schemas.openxmlformats.org/officeDocument/2006/relationships/image" Target="../media/image24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4.jpeg" /><Relationship Id="rId4" Type="http://schemas.openxmlformats.org/officeDocument/2006/relationships/image" Target="../media/image25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6.jpeg" /><Relationship Id="rId4" Type="http://schemas.openxmlformats.org/officeDocument/2006/relationships/image" Target="../media/image27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8.jpeg" /><Relationship Id="rId4" Type="http://schemas.openxmlformats.org/officeDocument/2006/relationships/image" Target="../media/image29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0.jpeg" /><Relationship Id="rId4" Type="http://schemas.openxmlformats.org/officeDocument/2006/relationships/image" Target="../media/image31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2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3.jpeg" /><Relationship Id="rId4" Type="http://schemas.openxmlformats.org/officeDocument/2006/relationships/image" Target="../media/image34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5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6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7.jpeg" /><Relationship Id="rId4" Type="http://schemas.openxmlformats.org/officeDocument/2006/relationships/image" Target="../media/image38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9.jpeg" /><Relationship Id="rId4" Type="http://schemas.openxmlformats.org/officeDocument/2006/relationships/image" Target="../media/image40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1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2.jpeg" /><Relationship Id="rId4" Type="http://schemas.openxmlformats.org/officeDocument/2006/relationships/image" Target="../media/image43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4.jpeg" /><Relationship Id="rId4" Type="http://schemas.openxmlformats.org/officeDocument/2006/relationships/image" Target="../media/image45.jpe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6.jpeg" /><Relationship Id="rId4" Type="http://schemas.openxmlformats.org/officeDocument/2006/relationships/image" Target="../media/image47.jpeg" /><Relationship Id="rId5" Type="http://schemas.openxmlformats.org/officeDocument/2006/relationships/image" Target="../media/image48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49.jpeg" /><Relationship Id="rId4" Type="http://schemas.openxmlformats.org/officeDocument/2006/relationships/image" Target="../media/image50.jpe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51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6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52.jpe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0.jpe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53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8599" y="160695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b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«Финансовая азбука» </a:t>
            </a:r>
            <a:b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основе технологии сторителлинга»</a:t>
            </a:r>
            <a:endParaRPr 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3671" y="5018461"/>
            <a:ext cx="9144000" cy="1655762"/>
          </a:xfrm>
        </p:spPr>
        <p:txBody>
          <a:bodyPr>
            <a:normAutofit/>
          </a:bodyPr>
          <a:lstStyle/>
          <a:p>
            <a:pPr algn="r"/>
            <a:r>
              <a:rPr lang="ru-RU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и провела: </a:t>
            </a:r>
          </a:p>
          <a:p>
            <a:pPr algn="r"/>
            <a:r>
              <a:rPr lang="ru-RU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Сидорчева И.О.</a:t>
            </a:r>
            <a:endParaRPr lang="ru-RU" sz="40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656394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511175"/>
            <a:ext cx="12202802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Лиза предлагает идеи, как накопить на мечту Ярослава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E12C4FA-97E8-486E-9602-77069BCAD6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11" t="6434" r="7056" b="5234"/>
          <a:stretch>
            <a:fillRect/>
          </a:stretch>
        </p:blipFill>
        <p:spPr>
          <a:xfrm>
            <a:off x="2406105" y="1876425"/>
            <a:ext cx="7368988" cy="454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987856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1950" y="-1040702"/>
            <a:ext cx="10306050" cy="2545651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утреннего круга решаем, как помочь Ярославу осуществить его мечту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5D4FDA9-3E51-4241-9E35-F657E534EC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" t="2915" b="13279"/>
          <a:stretch>
            <a:fillRect/>
          </a:stretch>
        </p:blipFill>
        <p:spPr>
          <a:xfrm>
            <a:off x="897783" y="2009775"/>
            <a:ext cx="6251782" cy="399717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7E83326-EC98-40DE-A9A7-6914FB065A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0" r="11558"/>
          <a:stretch>
            <a:fillRect/>
          </a:stretch>
        </p:blipFill>
        <p:spPr>
          <a:xfrm>
            <a:off x="8057650" y="1504949"/>
            <a:ext cx="2915149" cy="529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914470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086" y="-977572"/>
            <a:ext cx="11249025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утреннего круга решаем, как помочь Ярославу осуществить его мечту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E40474E-2707-4970-84EF-95EBD1E4AA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269" y="1410028"/>
            <a:ext cx="7073154" cy="530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576356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65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8709" y="-1517677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Богатый Бобренок принес копилку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95C2D6-D94E-4DB5-9FCB-128173F55F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157" y="955629"/>
            <a:ext cx="3783104" cy="581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38353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0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9248" y="-1193800"/>
            <a:ext cx="11802752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Выбираем нужные предметы для нашей копилки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9E0CB61-BCBC-47AF-9EC8-2F58705273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940" y="1193800"/>
            <a:ext cx="7285318" cy="546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178013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65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6423" y="-1450507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В нашей копилке лежат деньги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D5700B1-B24F-4081-8674-2BC98ABC5A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675" y="1001382"/>
            <a:ext cx="7493167" cy="520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266633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59993" y="933151"/>
            <a:ext cx="12202802" cy="6366061"/>
          </a:xfrm>
        </p:spPr>
        <p:txBody>
          <a:bodyPr>
            <a:noAutofit/>
          </a:bodyPr>
          <a:lstStyle/>
          <a:p>
            <a:br>
              <a:rPr lang="ru-RU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4000" i="1">
                <a:latin typeface="Times New Roman" panose="02020603050405020304" pitchFamily="18" charset="0"/>
                <a:cs typeface="Times New Roman" panose="02020603050405020304" pitchFamily="18" charset="0"/>
              </a:rPr>
              <a:t>: формирование основ финансовой грамотности у детей дошкольного возраста через игровую деятельность.</a:t>
            </a:r>
            <a:br>
              <a:rPr lang="ru-RU" sz="4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br>
              <a:rPr lang="ru-RU" sz="4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i="1">
                <a:latin typeface="Times New Roman" panose="02020603050405020304" pitchFamily="18" charset="0"/>
                <a:cs typeface="Times New Roman" panose="02020603050405020304" pitchFamily="18" charset="0"/>
              </a:rPr>
              <a:t>- расширять знания детей о потребностях, учить понимать, чем отличаются потребности</a:t>
            </a:r>
            <a:br>
              <a:rPr lang="ru-RU" sz="4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i="1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умение творчески подходить к решению ситуаций финансовых отношений посредством игровых действий;</a:t>
            </a:r>
            <a:br>
              <a:rPr lang="ru-RU" sz="4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i="1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представления о сущности таких нравственных категорий, как экономность, бережливость и честность.</a:t>
            </a:r>
            <a:br>
              <a:rPr lang="ru-RU" sz="2800"/>
            </a:br>
            <a:b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48117" y="6090728"/>
            <a:ext cx="9144000" cy="1655762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680399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26" y="0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0858" y="589982"/>
            <a:ext cx="6875928" cy="372315"/>
          </a:xfrm>
        </p:spPr>
        <p:txBody>
          <a:bodyPr>
            <a:no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работы над проектом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801" y="1080831"/>
            <a:ext cx="12202801" cy="1655762"/>
          </a:xfrm>
        </p:spPr>
        <p:txBody>
          <a:bodyPr>
            <a:normAutofit fontScale="25000" lnSpcReduction="20000"/>
          </a:bodyPr>
          <a:lstStyle/>
          <a:p>
            <a:r>
              <a:rPr lang="ru-RU" sz="160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1 этап - подготовительный:</a:t>
            </a:r>
            <a:r>
              <a:rPr lang="ru-RU" sz="16000" i="1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16000" i="1">
                <a:latin typeface="Times New Roman" panose="02020603050405020304" pitchFamily="18" charset="0"/>
                <a:cs typeface="Times New Roman" panose="02020603050405020304" pitchFamily="18" charset="0"/>
              </a:rPr>
              <a:t>срок – 15.09.2025 г.- 30.09.2025 г. </a:t>
            </a:r>
          </a:p>
          <a:p>
            <a:r>
              <a:rPr lang="ru-RU" sz="16000" i="1">
                <a:latin typeface="Times New Roman" panose="02020603050405020304" pitchFamily="18" charset="0"/>
                <a:cs typeface="Times New Roman" panose="02020603050405020304" pitchFamily="18" charset="0"/>
              </a:rPr>
              <a:t>- Изучение методической литературы;</a:t>
            </a:r>
            <a:endParaRPr lang="ru-RU" sz="16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0" i="1">
                <a:latin typeface="Times New Roman" panose="02020603050405020304" pitchFamily="18" charset="0"/>
                <a:cs typeface="Times New Roman" panose="02020603050405020304" pitchFamily="18" charset="0"/>
              </a:rPr>
              <a:t>- сбор материала необходимого для реализации цели проекта;</a:t>
            </a:r>
            <a:endParaRPr lang="ru-RU" sz="16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0" i="1">
                <a:latin typeface="Times New Roman" panose="02020603050405020304" pitchFamily="18" charset="0"/>
                <a:cs typeface="Times New Roman" panose="02020603050405020304" pitchFamily="18" charset="0"/>
              </a:rPr>
              <a:t>- информирование родителей о планировании работы с детьми по проекту;</a:t>
            </a:r>
            <a:endParaRPr lang="ru-RU" sz="16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0" i="1"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 художественной литературы для детей по выбранной тематике;</a:t>
            </a:r>
            <a:endParaRPr lang="ru-RU" sz="16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0" i="1"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 необходимого оборудования и пособий для практического обогащения проекта. 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593674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3696" y="-1610940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сторителлинга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3218" y="623978"/>
            <a:ext cx="12008781" cy="1778281"/>
          </a:xfrm>
        </p:spPr>
        <p:txBody>
          <a:bodyPr>
            <a:normAutofit fontScale="25000" lnSpcReduction="20000"/>
          </a:bodyPr>
          <a:lstStyle/>
          <a:p>
            <a:r>
              <a:rPr lang="ru-RU" sz="14800" b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сторителлинга</a:t>
            </a:r>
            <a:r>
              <a:rPr lang="ru-RU" sz="14800">
                <a:latin typeface="Times New Roman" panose="02020603050405020304" pitchFamily="18" charset="0"/>
                <a:cs typeface="Times New Roman" panose="02020603050405020304" pitchFamily="18" charset="0"/>
              </a:rPr>
              <a:t> (от англ. storytelling — «рассказывание историй») — это инструмент продвижения продукта или услуги, когда информация доносится через интересно рассказанную историю.</a:t>
            </a:r>
          </a:p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10045A5-8CC1-496A-B490-3D5E3F2AE5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44"/>
          <a:stretch>
            <a:fillRect/>
          </a:stretch>
        </p:blipFill>
        <p:spPr>
          <a:xfrm>
            <a:off x="769051" y="2255479"/>
            <a:ext cx="10643096" cy="440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224250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3410" y="-1489218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Богатый Бобренок – наш помощник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3C5FF9A-F54E-45FC-950D-F97431F496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510" y="987238"/>
            <a:ext cx="6770059" cy="549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169556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6065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-1414648"/>
            <a:ext cx="9144000" cy="2387600"/>
          </a:xfrm>
        </p:spPr>
        <p:txBody>
          <a:bodyPr>
            <a:normAutofit/>
          </a:bodyPr>
          <a:lstStyle/>
          <a:p>
            <a:r>
              <a:rPr lang="ru-RU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Карточки по методике А.И.Савенкова</a:t>
            </a:r>
            <a:endParaRPr 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05A5A1B-BDF7-4B89-AFFA-A6ECD88F57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71" y="1701520"/>
            <a:ext cx="3801035" cy="380103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A7F0B9C-B8C0-407B-BDC7-351373A41D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577" y="1066799"/>
            <a:ext cx="7395885" cy="554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196224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14325" y="-1020202"/>
            <a:ext cx="12011025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 №1 «Посмотреть по телевизору, компьютеру»</a:t>
            </a:r>
            <a:endParaRPr lang="ru-RU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4BADEDC-B381-4E0E-91CA-C574C7A2C2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99" y="1367398"/>
            <a:ext cx="6980519" cy="523538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B35E7FF-49AA-4A9E-AD17-858BA53CCF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2" t="4338" r="13236" b="29801"/>
          <a:stretch>
            <a:fillRect/>
          </a:stretch>
        </p:blipFill>
        <p:spPr>
          <a:xfrm>
            <a:off x="7462719" y="1367398"/>
            <a:ext cx="4119681" cy="504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014232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4706" y="-1316037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 № 2 «Посмотреть в книгах»</a:t>
            </a:r>
            <a:endParaRPr lang="ru-RU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8584B16-4D38-4AD8-BC72-0B40709D18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08" y="1174835"/>
            <a:ext cx="6633598" cy="543644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A9863E7-72E8-455C-B63B-766E6BABE3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" t="-230" r="3234" b="25906"/>
          <a:stretch>
            <a:fillRect/>
          </a:stretch>
        </p:blipFill>
        <p:spPr>
          <a:xfrm>
            <a:off x="7105506" y="1327235"/>
            <a:ext cx="4822575" cy="49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75751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A7BF31-3F86-450F-BAA0-77089D3B06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791" y="801032"/>
            <a:ext cx="6579473" cy="493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531579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2683" y="-1035334"/>
            <a:ext cx="1093154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 № 3 «Спроси у другого человека» </a:t>
            </a:r>
            <a:b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(у воспитателя, родителей)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58956CB-0DAF-4F7D-A065-A2168C760B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796" y="1510717"/>
            <a:ext cx="5192874" cy="518881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EE855FC-6CF8-434F-A9FB-4E8B74087F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5" t="4431" r="16188" b="29458"/>
          <a:stretch>
            <a:fillRect/>
          </a:stretch>
        </p:blipFill>
        <p:spPr>
          <a:xfrm>
            <a:off x="7183519" y="1338988"/>
            <a:ext cx="4165798" cy="520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538468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6983" y="-1178417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 №4 «Получить информацию у компьютера»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BEA5284-2763-4BD4-AFEE-37B6DE1C56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8" t="9739" r="9041" b="35725"/>
          <a:stretch>
            <a:fillRect/>
          </a:stretch>
        </p:blipFill>
        <p:spPr>
          <a:xfrm>
            <a:off x="7376257" y="1473200"/>
            <a:ext cx="4621497" cy="502073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C0D7FFF-221D-4DFC-A19E-7795BC016E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86" t="2996" r="5967"/>
          <a:stretch>
            <a:fillRect/>
          </a:stretch>
        </p:blipFill>
        <p:spPr>
          <a:xfrm>
            <a:off x="340658" y="1771322"/>
            <a:ext cx="6756188" cy="462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039132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65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1976" y="-1459472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 №5 «Спроси у специалиста»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AE2C95C-1409-4BA8-AAAF-A48D012E48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2" y="1030171"/>
            <a:ext cx="4170163" cy="556021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A4CFDA-5763-4BAC-B454-D6730B849F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53"/>
          <a:stretch>
            <a:fillRect/>
          </a:stretch>
        </p:blipFill>
        <p:spPr>
          <a:xfrm>
            <a:off x="4386987" y="1030171"/>
            <a:ext cx="4170163" cy="545187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C2FC6F2-FDD9-4F28-A6C6-0F1A7079A3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5" t="977" r="11735" b="32267"/>
          <a:stretch>
            <a:fillRect/>
          </a:stretch>
        </p:blipFill>
        <p:spPr>
          <a:xfrm>
            <a:off x="8599532" y="1088173"/>
            <a:ext cx="3516268" cy="539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375681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3513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7104" y="-1459473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 №5 «Спроси у специалиста»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C2FC6F2-FDD9-4F28-A6C6-0F1A7079A3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5" t="977" r="11735" b="30450"/>
          <a:stretch>
            <a:fillRect/>
          </a:stretch>
        </p:blipFill>
        <p:spPr>
          <a:xfrm>
            <a:off x="7105332" y="1004841"/>
            <a:ext cx="4330069" cy="554867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DDE5CE9-CF76-44D0-AAFD-D035F6EAE2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80" y="928128"/>
            <a:ext cx="5702105" cy="570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011552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1953" y="-1587709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 №6 «Провести эксперимент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D0E9D5-2F40-4474-B343-D52BEAB96A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58" y="869368"/>
            <a:ext cx="3449163" cy="546534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DA1F371-0F1C-4969-BC80-C7B7ACD0AE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7" t="7630" r="14909" b="27974"/>
          <a:stretch>
            <a:fillRect/>
          </a:stretch>
        </p:blipFill>
        <p:spPr>
          <a:xfrm>
            <a:off x="5732937" y="869368"/>
            <a:ext cx="5017247" cy="565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038137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9553" y="-1477401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 №7 «Понаблюдать»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5F11DA7-CAFE-4989-BEA5-C51A00EE6B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7" t="4863" r="9448" b="21675"/>
          <a:stretch>
            <a:fillRect/>
          </a:stretch>
        </p:blipFill>
        <p:spPr>
          <a:xfrm>
            <a:off x="7838142" y="1021261"/>
            <a:ext cx="4152340" cy="536210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14B5E4C-DA38-439E-AE58-46B02D5021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4" t="34633" r="3648" b="7589"/>
          <a:stretch>
            <a:fillRect/>
          </a:stretch>
        </p:blipFill>
        <p:spPr>
          <a:xfrm>
            <a:off x="1312333" y="1600200"/>
            <a:ext cx="5834221" cy="398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117185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6065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6833" y="-1488566"/>
            <a:ext cx="11074898" cy="2350938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Карточка №8 «Придумать самостоятельно»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2282" y="3611002"/>
            <a:ext cx="9144000" cy="1655762"/>
          </a:xfrm>
        </p:spPr>
        <p:txBody>
          <a:bodyPr/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958855-21FF-4342-B17C-3897E041A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581" y="862372"/>
            <a:ext cx="4285762" cy="57143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66CACF6-2B10-46B2-9183-F1790E8C08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6" t="5228" r="21416" b="7843"/>
          <a:stretch>
            <a:fillRect/>
          </a:stretch>
        </p:blipFill>
        <p:spPr>
          <a:xfrm>
            <a:off x="8890844" y="1102891"/>
            <a:ext cx="2918373" cy="5463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665361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6065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133" y="-1346697"/>
            <a:ext cx="11466932" cy="2758919"/>
          </a:xfrm>
        </p:spPr>
        <p:txBody>
          <a:bodyPr>
            <a:normAutofit/>
          </a:bodyPr>
          <a:lstStyle/>
          <a:p>
            <a:r>
              <a:rPr lang="ru-RU" sz="40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2 этап – практический 1.10.2025 г.-31.10.2025 г.</a:t>
            </a:r>
            <a:br>
              <a:rPr lang="ru-RU" sz="4000"/>
            </a:br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по финансовой грамотности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5D7EEB7-5138-40BB-B83C-4B6FCCCA33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870" y="1412222"/>
            <a:ext cx="70104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500216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D1C3A98-B1E1-4520-B12A-E6F79B871F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9" y="412377"/>
            <a:ext cx="5939471" cy="500678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0BC07ED-244D-447A-8D33-F492F97FD0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551" y="1787119"/>
            <a:ext cx="6037762" cy="459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364503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7129" y="-1531190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Центр финансовой грамотности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8D37EF2-89A0-4F14-9A4E-E2D35AA92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65" t="-1" b="13788"/>
          <a:stretch>
            <a:fillRect/>
          </a:stretch>
        </p:blipFill>
        <p:spPr>
          <a:xfrm>
            <a:off x="3101787" y="910008"/>
            <a:ext cx="5234268" cy="577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330267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6753" y="-1488747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«Умная раскраска» список продуктов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7F5A3FF-EAD9-48BA-94AA-2FE1C0FBD3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19" y="898853"/>
            <a:ext cx="10110362" cy="5775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889425"/>
      </p:ext>
    </p:ext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9553" y="-1477401"/>
            <a:ext cx="9144000" cy="2387600"/>
          </a:xfrm>
        </p:spPr>
        <p:txBody>
          <a:bodyPr>
            <a:normAutofit/>
          </a:bodyPr>
          <a:lstStyle/>
          <a:p>
            <a:endParaRPr lang="ru-RU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0163B66-1D35-484D-A03A-AEEEBD9B4E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3" y="169535"/>
            <a:ext cx="2847230" cy="617285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E06F927-4420-4BDC-9879-4E25773024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363" y="138439"/>
            <a:ext cx="2847230" cy="6172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746419"/>
      </p:ext>
    </p:extLst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9553" y="-1477401"/>
            <a:ext cx="9144000" cy="2387600"/>
          </a:xfrm>
        </p:spPr>
        <p:txBody>
          <a:bodyPr>
            <a:normAutofit/>
          </a:bodyPr>
          <a:lstStyle/>
          <a:p>
            <a:endParaRPr lang="ru-RU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B4C954A-4B65-4660-B1B1-012C547BED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34" y="194285"/>
            <a:ext cx="4842973" cy="645729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3FF7148-ECAF-445A-823B-500209D650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188" y="194285"/>
            <a:ext cx="4842973" cy="645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982206"/>
      </p:ext>
    </p:extLst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9553" y="-1477401"/>
            <a:ext cx="9144000" cy="2387600"/>
          </a:xfrm>
        </p:spPr>
        <p:txBody>
          <a:bodyPr>
            <a:normAutofit/>
          </a:bodyPr>
          <a:lstStyle/>
          <a:p>
            <a:endParaRPr lang="ru-RU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A820D63-770D-4DE6-BF84-4FC8B0081F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418" y="224211"/>
            <a:ext cx="4802632" cy="640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565903"/>
      </p:ext>
    </p:extLst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264" y="6065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651082"/>
            <a:ext cx="12062463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Сюжетно-ролевая игра «Супермаркет» с использованием сюжетно-ролевого набора «Денежка без сдачи»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230D94-D092-4B3B-94D2-3C18AEE3DC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5" y="1823288"/>
            <a:ext cx="5888006" cy="441600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464EB74-3728-4C32-8170-BC0DC37386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406" y="1736518"/>
            <a:ext cx="5989326" cy="4491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828068"/>
      </p:ext>
    </p:extLst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9553" y="-1477401"/>
            <a:ext cx="9144000" cy="2387600"/>
          </a:xfrm>
        </p:spPr>
        <p:txBody>
          <a:bodyPr>
            <a:normAutofit/>
          </a:bodyPr>
          <a:lstStyle/>
          <a:p>
            <a:endParaRPr lang="ru-RU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C70F0B-A123-4E43-9F87-F7AAE78770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" y="415354"/>
            <a:ext cx="6010656" cy="450799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B710AF-4107-4FE1-B724-6EAF046570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960" y="785821"/>
            <a:ext cx="5718080" cy="528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274687"/>
      </p:ext>
    </p:extLst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91280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529369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Органайзер «Семейный бюджет»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0D8FFED-325E-46B4-882C-F734A8ED17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356" y="1046491"/>
            <a:ext cx="2589076" cy="561317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8CA560F-5394-49AB-BB06-48B706ED42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057" y="995994"/>
            <a:ext cx="2635658" cy="571416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2E1A948-3AA1-41AE-A55D-60F8E0D65B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340" y="995994"/>
            <a:ext cx="2635660" cy="571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857018"/>
      </p:ext>
    </p:extLst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1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9531" y="-1711024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«Хочу, надо»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5CB9F1E-4826-44B4-AAA0-8E87A11043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94" y="940528"/>
            <a:ext cx="6174489" cy="463086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726645F-36E2-45D5-8DE5-EBDE7B630C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614" y="1834460"/>
            <a:ext cx="5918633" cy="463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192314"/>
      </p:ext>
    </p:extLst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65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633305"/>
            <a:ext cx="9144000" cy="2387600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Обмен валюты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F22572-7FD6-430C-83AF-9013F05271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24" y="950259"/>
            <a:ext cx="6609976" cy="495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694058"/>
      </p:ext>
    </p:extLst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-25400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778190"/>
            <a:ext cx="9144000" cy="2387600"/>
          </a:xfrm>
        </p:spPr>
        <p:txBody>
          <a:bodyPr>
            <a:normAutofit/>
          </a:bodyPr>
          <a:lstStyle/>
          <a:p>
            <a:endParaRPr lang="ru-RU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548B6BE-F134-45D9-9C29-94ABB7A14583}"/>
              </a:ext>
            </a:extLst>
          </p:cNvPr>
          <p:cNvSpPr/>
          <p:nvPr/>
        </p:nvSpPr>
        <p:spPr>
          <a:xfrm>
            <a:off x="62409" y="130550"/>
            <a:ext cx="12202802" cy="6727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680" algn="ctr">
              <a:lnSpc>
                <a:spcPct val="107000"/>
              </a:lnSpc>
              <a:spcAft>
                <a:spcPct val="0"/>
              </a:spcAft>
            </a:pPr>
            <a:r>
              <a:rPr lang="ru-RU" sz="40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этап – завершающий </a:t>
            </a:r>
            <a:endParaRPr lang="ru-RU" sz="40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680" algn="ctr">
              <a:lnSpc>
                <a:spcPct val="107000"/>
              </a:lnSpc>
              <a:spcAft>
                <a:spcPct val="0"/>
              </a:spcAft>
            </a:pPr>
            <a:r>
              <a:rPr lang="ru-RU" sz="40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endParaRPr lang="ru-RU" sz="40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680" algn="just">
              <a:lnSpc>
                <a:spcPct val="107000"/>
              </a:lnSpc>
              <a:spcAft>
                <a:spcPct val="0"/>
              </a:spcAft>
            </a:pPr>
            <a:r>
              <a:rPr lang="ru-RU" sz="40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итоге реализации проекта дети научились:</a:t>
            </a:r>
            <a:endParaRPr lang="ru-RU" sz="40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680" algn="just">
              <a:lnSpc>
                <a:spcPct val="107000"/>
              </a:lnSpc>
              <a:spcAft>
                <a:spcPct val="0"/>
              </a:spcAft>
            </a:pPr>
            <a:r>
              <a:rPr lang="ru-RU" sz="40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разбираться в значении основных экономических и финансовых понятий, предусмотренных проектом;</a:t>
            </a:r>
            <a:endParaRPr lang="ru-RU" sz="40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60680" algn="just">
              <a:lnSpc>
                <a:spcPct val="107000"/>
              </a:lnSpc>
              <a:spcAft>
                <a:spcPct val="0"/>
              </a:spcAft>
            </a:pPr>
            <a:r>
              <a:rPr lang="ru-RU" sz="40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знать, что деньги зарабатываются трудом, являются мерой оценки труда, универсальным средством обмена;</a:t>
            </a:r>
            <a:endParaRPr lang="ru-RU" sz="40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indent="-571500" algn="just">
              <a:lnSpc>
                <a:spcPct val="107000"/>
              </a:lnSpc>
              <a:spcAft>
                <a:spcPct val="0"/>
              </a:spcAft>
              <a:buFontTx/>
              <a:buChar char="-"/>
            </a:pPr>
            <a:r>
              <a:rPr lang="ru-RU" sz="40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понимать, что бережливость и экономия </a:t>
            </a:r>
            <a:r>
              <a:rPr lang="ru-RU" sz="40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40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71500" indent="-571500" algn="just">
              <a:lnSpc>
                <a:spcPct val="107000"/>
              </a:lnSpc>
              <a:spcAft>
                <a:spcPct val="0"/>
              </a:spcAft>
              <a:buFontTx/>
              <a:buChar char="-"/>
            </a:pPr>
            <a:r>
              <a:rPr lang="ru-RU" sz="40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 разумное отношение к расходам.</a:t>
            </a:r>
            <a:endParaRPr lang="ru-RU" sz="40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531651"/>
      </p:ext>
    </p:extLst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0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-1929654"/>
            <a:ext cx="9144000" cy="2387600"/>
          </a:xfrm>
        </p:spPr>
        <p:txBody>
          <a:bodyPr>
            <a:normAutofit/>
          </a:bodyPr>
          <a:lstStyle/>
          <a:p>
            <a:endParaRPr lang="ru-RU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35462" y="1748217"/>
            <a:ext cx="6956538" cy="1655762"/>
          </a:xfrm>
        </p:spPr>
        <p:txBody>
          <a:bodyPr>
            <a:no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Ярослав накопил </a:t>
            </a:r>
          </a:p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2000 рублей на робота. </a:t>
            </a:r>
          </a:p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полуженной суммы</a:t>
            </a:r>
          </a:p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 1324 р.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548B6BE-F134-45D9-9C29-94ABB7A14583}"/>
              </a:ext>
            </a:extLst>
          </p:cNvPr>
          <p:cNvSpPr/>
          <p:nvPr/>
        </p:nvSpPr>
        <p:spPr>
          <a:xfrm>
            <a:off x="663389" y="314755"/>
            <a:ext cx="11170022" cy="706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680" algn="ctr">
              <a:lnSpc>
                <a:spcPct val="107000"/>
              </a:lnSpc>
              <a:spcAft>
                <a:spcPct val="0"/>
              </a:spcAft>
            </a:pPr>
            <a:r>
              <a:rPr lang="ru-RU" sz="40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Финансовый отчет</a:t>
            </a:r>
            <a:endParaRPr lang="ru-RU" sz="40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8AD19E9-C422-494A-89A3-5EDBFE6B2E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748" y="1021295"/>
            <a:ext cx="3449163" cy="546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269355"/>
      </p:ext>
    </p:extLst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0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-1929654"/>
            <a:ext cx="9144000" cy="2387600"/>
          </a:xfrm>
        </p:spPr>
        <p:txBody>
          <a:bodyPr>
            <a:normAutofit/>
          </a:bodyPr>
          <a:lstStyle/>
          <a:p>
            <a:endParaRPr lang="ru-RU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38132" y="1886747"/>
            <a:ext cx="9144000" cy="1655762"/>
          </a:xfrm>
        </p:spPr>
        <p:txBody>
          <a:bodyPr>
            <a:norm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Елизавета накопила куклу 1000 р.</a:t>
            </a:r>
          </a:p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 Осталось накопить 1201 р.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548B6BE-F134-45D9-9C29-94ABB7A14583}"/>
              </a:ext>
            </a:extLst>
          </p:cNvPr>
          <p:cNvSpPr/>
          <p:nvPr/>
        </p:nvSpPr>
        <p:spPr>
          <a:xfrm>
            <a:off x="1802242" y="457946"/>
            <a:ext cx="11170022" cy="706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680" algn="ctr">
              <a:lnSpc>
                <a:spcPct val="107000"/>
              </a:lnSpc>
              <a:spcAft>
                <a:spcPct val="0"/>
              </a:spcAft>
            </a:pPr>
            <a:r>
              <a:rPr lang="ru-RU" sz="40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Финансовый отчет</a:t>
            </a:r>
            <a:endParaRPr lang="ru-RU" sz="40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D305646-0B89-4712-B20E-993997B9FD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02" b="10227"/>
          <a:stretch>
            <a:fillRect/>
          </a:stretch>
        </p:blipFill>
        <p:spPr>
          <a:xfrm>
            <a:off x="603424" y="517593"/>
            <a:ext cx="3356931" cy="604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179566"/>
      </p:ext>
    </p:extLst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2" y="0"/>
            <a:ext cx="12202802" cy="685193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-1929654"/>
            <a:ext cx="9144000" cy="2387600"/>
          </a:xfrm>
        </p:spPr>
        <p:txBody>
          <a:bodyPr>
            <a:normAutofit/>
          </a:bodyPr>
          <a:lstStyle/>
          <a:p>
            <a:endParaRPr lang="ru-RU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90525" y="2189856"/>
            <a:ext cx="7301475" cy="1518301"/>
          </a:xfrm>
        </p:spPr>
        <p:txBody>
          <a:bodyPr>
            <a:noAutofit/>
          </a:bodyPr>
          <a:lstStyle/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Рома накопил на букет цветов </a:t>
            </a:r>
          </a:p>
          <a:p>
            <a:r>
              <a:rPr lang="ru-RU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для мамы 1000 р.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548B6BE-F134-45D9-9C29-94ABB7A14583}"/>
              </a:ext>
            </a:extLst>
          </p:cNvPr>
          <p:cNvSpPr/>
          <p:nvPr/>
        </p:nvSpPr>
        <p:spPr>
          <a:xfrm>
            <a:off x="430305" y="437609"/>
            <a:ext cx="11170022" cy="706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680" algn="ctr">
              <a:lnSpc>
                <a:spcPct val="107000"/>
              </a:lnSpc>
              <a:spcAft>
                <a:spcPct val="0"/>
              </a:spcAft>
            </a:pPr>
            <a:r>
              <a:rPr lang="ru-RU" sz="40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Финансовый отчет</a:t>
            </a:r>
            <a:endParaRPr lang="ru-RU" sz="4000" b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BDB5431-6FF5-4E0C-8A1B-4C645DE629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73" y="1144149"/>
            <a:ext cx="4109495" cy="547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02113"/>
      </p:ext>
    </p:extLst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465070-5E73-44BC-A758-1010EAD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2" y="-2943"/>
            <a:ext cx="12328230" cy="692236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A0AE65-9E30-405F-8FB5-40C2095C1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19835" y="-1193800"/>
            <a:ext cx="9144000" cy="2387600"/>
          </a:xfrm>
        </p:spPr>
        <p:txBody>
          <a:bodyPr>
            <a:normAutofit/>
          </a:bodyPr>
          <a:lstStyle/>
          <a:p>
            <a:endParaRPr lang="ru-RU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CD1906-4445-432C-8FED-6451AA4604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548B6BE-F134-45D9-9C29-94ABB7A14583}"/>
              </a:ext>
            </a:extLst>
          </p:cNvPr>
          <p:cNvSpPr/>
          <p:nvPr/>
        </p:nvSpPr>
        <p:spPr>
          <a:xfrm>
            <a:off x="1147481" y="132809"/>
            <a:ext cx="10811435" cy="368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680" algn="ctr">
              <a:lnSpc>
                <a:spcPct val="107000"/>
              </a:lnSpc>
              <a:spcAft>
                <a:spcPct val="0"/>
              </a:spcAft>
            </a:pPr>
            <a:r>
              <a:rPr lang="ru-RU" i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23671B87-DC16-4091-9621-7650EC684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43075" y="132809"/>
            <a:ext cx="8705850" cy="652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409655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Широкоэкранный</PresentationFormat>
  <Paragraphs>57</Paragraphs>
  <Slides>39</Slides>
  <Notes>2</Notes>
  <TotalTime>1033</TotalTime>
  <HiddenSlides>0</HiddenSlides>
  <MMClips>0</MMClips>
  <ScaleCrop>0</ScaleCrop>
  <HeadingPairs>
    <vt:vector baseType="variant" size="6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baseType="lpstr" size="44">
      <vt:lpstr>Arial</vt:lpstr>
      <vt:lpstr>Calibri Light</vt:lpstr>
      <vt:lpstr>Calibri</vt:lpstr>
      <vt:lpstr>Times New Roman</vt:lpstr>
      <vt:lpstr>Тема Office</vt:lpstr>
      <vt:lpstr>Проект «Финансовая азбука» на основе технологии сторителлинга»</vt:lpstr>
      <vt:lpstr>Лиза предлагает идеи, как накопить на мечту Ярослава</vt:lpstr>
      <vt:lpstr>Во время утреннего круга решаем, как помочь Ярославу осуществить его мечту</vt:lpstr>
      <vt:lpstr>Во время утреннего круга решаем, как помочь Ярославу осуществить его мечту</vt:lpstr>
      <vt:lpstr>Богатый Бобренок принес копилку</vt:lpstr>
      <vt:lpstr>Выбираем нужные предметы для нашей копилки </vt:lpstr>
      <vt:lpstr>В нашей копилке лежат деньги </vt:lpstr>
      <vt:lpstr>Цель проекта: формирование основ финансовой грамотности у детей дошкольного возраста через игровую деятельность.Задачи проекта:- расширять знания детей о потребностях, учить понимать, чем отличаются потребности- развивать умение творчески подходить к решению ситуаций финансовых отношений посредством игровых действий;- воспитывать представления о сущности таких нравственных категорий, как экономность, бережливость и честность.</vt:lpstr>
      <vt:lpstr>Этапы работы над проектом </vt:lpstr>
      <vt:lpstr>Технология сторителлинга </vt:lpstr>
      <vt:lpstr>Богатый Бобренок – наш помощник </vt:lpstr>
      <vt:lpstr>Карточки по методике А.И.Савенкова</vt:lpstr>
      <vt:lpstr>Карточка №1 «Посмотреть по телевизору, компьютеру»</vt:lpstr>
      <vt:lpstr>Карточка № 2 «Посмотреть в книгах»</vt:lpstr>
      <vt:lpstr>PowerPoint Presentation</vt:lpstr>
      <vt:lpstr>Карточка № 3 «Спроси у другого человека» (у воспитателя, родителей) </vt:lpstr>
      <vt:lpstr>Карточка №4 «Получить информацию у компьютера» </vt:lpstr>
      <vt:lpstr>Карточка №5 «Спроси у специалиста» </vt:lpstr>
      <vt:lpstr>Карточка №5 «Спроси у специалиста» </vt:lpstr>
      <vt:lpstr>Карточка №6 «Провести эксперимент </vt:lpstr>
      <vt:lpstr>Карточка №7 «Понаблюдать»</vt:lpstr>
      <vt:lpstr>Карточка №8 «Придумать самостоятельно» </vt:lpstr>
      <vt:lpstr>2 этап – практический 1.10.2025 г.-31.10.2025 г.Беседы по финансовой грамотности</vt:lpstr>
      <vt:lpstr>PowerPoint Presentation</vt:lpstr>
      <vt:lpstr>Центр финансовой грамотности</vt:lpstr>
      <vt:lpstr>«Умная раскраска» список продуктов </vt:lpstr>
      <vt:lpstr>PowerPoint Presentation</vt:lpstr>
      <vt:lpstr>PowerPoint Presentation</vt:lpstr>
      <vt:lpstr>PowerPoint Presentation</vt:lpstr>
      <vt:lpstr>Сюжетно-ролевая игра «Супермаркет» с использованием сюжетно-ролевого набора «Денежка без сдачи»</vt:lpstr>
      <vt:lpstr>PowerPoint Presentation</vt:lpstr>
      <vt:lpstr>Органайзер «Семейный бюджет»</vt:lpstr>
      <vt:lpstr>Дидактическая игра «Хочу, надо» </vt:lpstr>
      <vt:lpstr>Обмен валюты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Проект «Финансовая азбука» на основе технологии сторителлинга</dc:title>
  <dc:creator>user</dc:creator>
  <cp:lastModifiedBy>Ирина Сидорчева</cp:lastModifiedBy>
  <cp:revision>82</cp:revision>
  <dcterms:created xsi:type="dcterms:W3CDTF">2025-11-02T09:45:52Z</dcterms:created>
  <dcterms:modified xsi:type="dcterms:W3CDTF">2026-03-14T14:56:42Z</dcterms:modified>
</cp:coreProperties>
</file>