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289" r:id="rId2"/>
    <p:sldId id="264" r:id="rId3"/>
    <p:sldId id="282" r:id="rId4"/>
    <p:sldId id="284" r:id="rId5"/>
    <p:sldId id="258" r:id="rId6"/>
    <p:sldId id="295" r:id="rId7"/>
    <p:sldId id="279" r:id="rId8"/>
    <p:sldId id="265" r:id="rId9"/>
    <p:sldId id="266" r:id="rId10"/>
    <p:sldId id="267" r:id="rId11"/>
    <p:sldId id="298" r:id="rId12"/>
    <p:sldId id="268" r:id="rId13"/>
    <p:sldId id="294" r:id="rId14"/>
    <p:sldId id="259" r:id="rId15"/>
    <p:sldId id="296" r:id="rId16"/>
    <p:sldId id="293" r:id="rId17"/>
    <p:sldId id="271" r:id="rId18"/>
    <p:sldId id="292" r:id="rId19"/>
    <p:sldId id="272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A39C"/>
    <a:srgbClr val="1E5C55"/>
    <a:srgbClr val="008279"/>
    <a:srgbClr val="11433C"/>
    <a:srgbClr val="FF0066"/>
    <a:srgbClr val="3AB3B6"/>
    <a:srgbClr val="F6AC41"/>
    <a:srgbClr val="7AC9A8"/>
    <a:srgbClr val="777775"/>
    <a:srgbClr val="3E3F3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6" autoAdjust="0"/>
    <p:restoredTop sz="94660"/>
  </p:normalViewPr>
  <p:slideViewPr>
    <p:cSldViewPr>
      <p:cViewPr>
        <p:scale>
          <a:sx n="66" d="100"/>
          <a:sy n="66" d="100"/>
        </p:scale>
        <p:origin x="-978" y="-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85DF15-35E7-4A31-A46A-49BA8A85188C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255329-2D09-42A0-B2DF-F72721E405C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86131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255329-2D09-42A0-B2DF-F72721E405C0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068760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255329-2D09-42A0-B2DF-F72721E405C0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43645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914E7-08FA-436F-808C-657884B3DCAB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703E8-289F-4C86-8DD3-133C61A41D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61084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914E7-08FA-436F-808C-657884B3DCAB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703E8-289F-4C86-8DD3-133C61A41D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17424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914E7-08FA-436F-808C-657884B3DCAB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703E8-289F-4C86-8DD3-133C61A41D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08596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914E7-08FA-436F-808C-657884B3DCAB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703E8-289F-4C86-8DD3-133C61A41D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5906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914E7-08FA-436F-808C-657884B3DCAB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703E8-289F-4C86-8DD3-133C61A41D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74421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914E7-08FA-436F-808C-657884B3DCAB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703E8-289F-4C86-8DD3-133C61A41D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99717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914E7-08FA-436F-808C-657884B3DCAB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703E8-289F-4C86-8DD3-133C61A41D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7036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914E7-08FA-436F-808C-657884B3DCAB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703E8-289F-4C86-8DD3-133C61A41D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92575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914E7-08FA-436F-808C-657884B3DCAB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703E8-289F-4C86-8DD3-133C61A41D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77509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914E7-08FA-436F-808C-657884B3DCAB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703E8-289F-4C86-8DD3-133C61A41D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40672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914E7-08FA-436F-808C-657884B3DCAB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703E8-289F-4C86-8DD3-133C61A41D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47076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914E7-08FA-436F-808C-657884B3DCAB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703E8-289F-4C86-8DD3-133C61A41D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2493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file:///E:\&#1055;&#1088;&#1077;&#1079;&#1077;&#1085;&#1090;&#1072;&#1094;&#1080;&#1103;%20&#1082;%20&#1076;&#1086;&#1082;&#1083;&#1072;&#1076;&#1091;.pptx%23-1,4,&#1057;&#1083;&#1072;&#1081;&#1076;%204" TargetMode="External"/><Relationship Id="rId4" Type="http://schemas.openxmlformats.org/officeDocument/2006/relationships/slide" Target="slide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" Target="slide6.xml"/><Relationship Id="rId7" Type="http://schemas.microsoft.com/office/2007/relationships/hdphoto" Target="../media/hdphoto4.wdp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3.wdp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7.png"/><Relationship Id="rId7" Type="http://schemas.microsoft.com/office/2007/relationships/hdphoto" Target="../media/hdphoto5.wdp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4.wdp"/><Relationship Id="rId10" Type="http://schemas.openxmlformats.org/officeDocument/2006/relationships/image" Target="../media/image10.png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11.png"/><Relationship Id="rId7" Type="http://schemas.openxmlformats.org/officeDocument/2006/relationships/image" Target="../media/image12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7.png"/><Relationship Id="rId4" Type="http://schemas.microsoft.com/office/2007/relationships/hdphoto" Target="../media/hdphoto6.wdp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slide" Target="slide10.xml"/><Relationship Id="rId3" Type="http://schemas.microsoft.com/office/2007/relationships/hdphoto" Target="../media/hdphoto4.wdp"/><Relationship Id="rId7" Type="http://schemas.openxmlformats.org/officeDocument/2006/relationships/image" Target="../media/image14.png"/><Relationship Id="rId12" Type="http://schemas.openxmlformats.org/officeDocument/2006/relationships/slide" Target="slide9.xml"/><Relationship Id="rId2" Type="http://schemas.openxmlformats.org/officeDocument/2006/relationships/image" Target="../media/image7.png"/><Relationship Id="rId16" Type="http://schemas.openxmlformats.org/officeDocument/2006/relationships/slide" Target="slide1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3.xml"/><Relationship Id="rId11" Type="http://schemas.openxmlformats.org/officeDocument/2006/relationships/slide" Target="slide8.xml"/><Relationship Id="rId5" Type="http://schemas.microsoft.com/office/2007/relationships/hdphoto" Target="../media/hdphoto8.wdp"/><Relationship Id="rId15" Type="http://schemas.openxmlformats.org/officeDocument/2006/relationships/image" Target="../media/image15.jpeg"/><Relationship Id="rId10" Type="http://schemas.microsoft.com/office/2007/relationships/hdphoto" Target="../media/hdphoto10.wdp"/><Relationship Id="rId4" Type="http://schemas.openxmlformats.org/officeDocument/2006/relationships/image" Target="../media/image13.png"/><Relationship Id="rId14" Type="http://schemas.openxmlformats.org/officeDocument/2006/relationships/slide" Target="slide1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slide" Target="slide7.xml"/><Relationship Id="rId18" Type="http://schemas.openxmlformats.org/officeDocument/2006/relationships/image" Target="../media/image22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12" Type="http://schemas.microsoft.com/office/2007/relationships/hdphoto" Target="../media/hdphoto4.wdp"/><Relationship Id="rId17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0.png"/><Relationship Id="rId20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5" Type="http://schemas.openxmlformats.org/officeDocument/2006/relationships/image" Target="../media/image17.png"/><Relationship Id="rId15" Type="http://schemas.microsoft.com/office/2007/relationships/hdphoto" Target="../media/hdphoto10.wdp"/><Relationship Id="rId10" Type="http://schemas.openxmlformats.org/officeDocument/2006/relationships/image" Target="../media/image7.png"/><Relationship Id="rId19" Type="http://schemas.openxmlformats.org/officeDocument/2006/relationships/image" Target="../media/image23.png"/><Relationship Id="rId4" Type="http://schemas.microsoft.com/office/2007/relationships/hdphoto" Target="../media/hdphoto11.wdp"/><Relationship Id="rId9" Type="http://schemas.microsoft.com/office/2007/relationships/hdphoto" Target="../media/hdphoto13.wdp"/><Relationship Id="rId1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5.wdp"/><Relationship Id="rId13" Type="http://schemas.openxmlformats.org/officeDocument/2006/relationships/slide" Target="slide7.xml"/><Relationship Id="rId3" Type="http://schemas.microsoft.com/office/2007/relationships/hdphoto" Target="../media/hdphoto11.wdp"/><Relationship Id="rId7" Type="http://schemas.openxmlformats.org/officeDocument/2006/relationships/image" Target="../media/image27.png"/><Relationship Id="rId12" Type="http://schemas.microsoft.com/office/2007/relationships/hdphoto" Target="../media/hdphoto4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microsoft.com/office/2007/relationships/hdphoto" Target="../media/hdphoto14.wdp"/><Relationship Id="rId15" Type="http://schemas.microsoft.com/office/2007/relationships/hdphoto" Target="../media/hdphoto10.wdp"/><Relationship Id="rId4" Type="http://schemas.openxmlformats.org/officeDocument/2006/relationships/image" Target="../media/image25.png"/><Relationship Id="rId9" Type="http://schemas.openxmlformats.org/officeDocument/2006/relationships/image" Target="../media/image7.png"/><Relationship Id="rId1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15.wdp"/><Relationship Id="rId18" Type="http://schemas.openxmlformats.org/officeDocument/2006/relationships/image" Target="../media/image31.png"/><Relationship Id="rId3" Type="http://schemas.microsoft.com/office/2007/relationships/hdphoto" Target="../media/hdphoto11.wdp"/><Relationship Id="rId7" Type="http://schemas.openxmlformats.org/officeDocument/2006/relationships/image" Target="../media/image27.png"/><Relationship Id="rId12" Type="http://schemas.openxmlformats.org/officeDocument/2006/relationships/image" Target="../media/image14.png"/><Relationship Id="rId17" Type="http://schemas.openxmlformats.org/officeDocument/2006/relationships/image" Target="../media/image30.png"/><Relationship Id="rId2" Type="http://schemas.openxmlformats.org/officeDocument/2006/relationships/image" Target="../media/image16.png"/><Relationship Id="rId16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openxmlformats.org/officeDocument/2006/relationships/slide" Target="slide7.xml"/><Relationship Id="rId5" Type="http://schemas.microsoft.com/office/2007/relationships/hdphoto" Target="../media/hdphoto14.wdp"/><Relationship Id="rId15" Type="http://schemas.openxmlformats.org/officeDocument/2006/relationships/image" Target="../media/image28.png"/><Relationship Id="rId10" Type="http://schemas.microsoft.com/office/2007/relationships/hdphoto" Target="../media/hdphoto4.wdp"/><Relationship Id="rId19" Type="http://schemas.openxmlformats.org/officeDocument/2006/relationships/image" Target="../media/image32.png"/><Relationship Id="rId4" Type="http://schemas.openxmlformats.org/officeDocument/2006/relationships/image" Target="../media/image25.png"/><Relationship Id="rId9" Type="http://schemas.openxmlformats.org/officeDocument/2006/relationships/image" Target="../media/image7.png"/><Relationship Id="rId14" Type="http://schemas.microsoft.com/office/2007/relationships/hdphoto" Target="../media/hdphoto10.wdp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15.wdp"/><Relationship Id="rId18" Type="http://schemas.openxmlformats.org/officeDocument/2006/relationships/image" Target="../media/image36.png"/><Relationship Id="rId3" Type="http://schemas.microsoft.com/office/2007/relationships/hdphoto" Target="../media/hdphoto11.wdp"/><Relationship Id="rId7" Type="http://schemas.openxmlformats.org/officeDocument/2006/relationships/image" Target="../media/image27.png"/><Relationship Id="rId12" Type="http://schemas.openxmlformats.org/officeDocument/2006/relationships/image" Target="../media/image14.png"/><Relationship Id="rId17" Type="http://schemas.openxmlformats.org/officeDocument/2006/relationships/image" Target="../media/image35.png"/><Relationship Id="rId2" Type="http://schemas.openxmlformats.org/officeDocument/2006/relationships/image" Target="../media/image16.png"/><Relationship Id="rId16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openxmlformats.org/officeDocument/2006/relationships/slide" Target="slide7.xml"/><Relationship Id="rId5" Type="http://schemas.microsoft.com/office/2007/relationships/hdphoto" Target="../media/hdphoto14.wdp"/><Relationship Id="rId15" Type="http://schemas.openxmlformats.org/officeDocument/2006/relationships/image" Target="../media/image33.png"/><Relationship Id="rId10" Type="http://schemas.microsoft.com/office/2007/relationships/hdphoto" Target="../media/hdphoto4.wdp"/><Relationship Id="rId19" Type="http://schemas.openxmlformats.org/officeDocument/2006/relationships/image" Target="../media/image37.png"/><Relationship Id="rId4" Type="http://schemas.openxmlformats.org/officeDocument/2006/relationships/image" Target="../media/image25.png"/><Relationship Id="rId9" Type="http://schemas.openxmlformats.org/officeDocument/2006/relationships/image" Target="../media/image7.png"/><Relationship Id="rId14" Type="http://schemas.microsoft.com/office/2007/relationships/hdphoto" Target="../media/hdphoto10.wdp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15.wdp"/><Relationship Id="rId13" Type="http://schemas.openxmlformats.org/officeDocument/2006/relationships/slide" Target="slide13.xml"/><Relationship Id="rId3" Type="http://schemas.microsoft.com/office/2007/relationships/hdphoto" Target="../media/hdphoto11.wdp"/><Relationship Id="rId7" Type="http://schemas.openxmlformats.org/officeDocument/2006/relationships/image" Target="../media/image27.png"/><Relationship Id="rId12" Type="http://schemas.microsoft.com/office/2007/relationships/hdphoto" Target="../media/hdphoto16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openxmlformats.org/officeDocument/2006/relationships/image" Target="../media/image38.png"/><Relationship Id="rId5" Type="http://schemas.microsoft.com/office/2007/relationships/hdphoto" Target="../media/hdphoto14.wdp"/><Relationship Id="rId10" Type="http://schemas.microsoft.com/office/2007/relationships/hdphoto" Target="../media/hdphoto4.wdp"/><Relationship Id="rId4" Type="http://schemas.openxmlformats.org/officeDocument/2006/relationships/image" Target="../media/image25.png"/><Relationship Id="rId9" Type="http://schemas.openxmlformats.org/officeDocument/2006/relationships/image" Target="../media/image7.png"/><Relationship Id="rId1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1.png"/><Relationship Id="rId7" Type="http://schemas.openxmlformats.org/officeDocument/2006/relationships/slide" Target="slide14.xml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7.png"/><Relationship Id="rId4" Type="http://schemas.microsoft.com/office/2007/relationships/hdphoto" Target="../media/hdphoto6.wdp"/><Relationship Id="rId9" Type="http://schemas.microsoft.com/office/2007/relationships/hdphoto" Target="../media/hdphoto7.wdp"/></Relationships>
</file>

<file path=ppt/slides/_rels/slide14.xml.rels><?xml version="1.0" encoding="UTF-8" standalone="yes"?>
<Relationships xmlns="http://schemas.openxmlformats.org/package/2006/relationships"><Relationship Id="rId13" Type="http://schemas.microsoft.com/office/2007/relationships/hdphoto" Target="../media/hdphoto20.wdp"/><Relationship Id="rId3" Type="http://schemas.microsoft.com/office/2007/relationships/hdphoto" Target="../media/hdphoto17.wdp"/><Relationship Id="rId21" Type="http://schemas.openxmlformats.org/officeDocument/2006/relationships/image" Target="../media/image44.png"/><Relationship Id="rId7" Type="http://schemas.microsoft.com/office/2007/relationships/hdphoto" Target="../media/hdphoto18.wdp"/><Relationship Id="rId2" Type="http://schemas.openxmlformats.org/officeDocument/2006/relationships/image" Target="../media/image40.png"/><Relationship Id="rId20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11" Type="http://schemas.openxmlformats.org/officeDocument/2006/relationships/image" Target="../media/image42.png"/><Relationship Id="rId5" Type="http://schemas.microsoft.com/office/2007/relationships/hdphoto" Target="../media/hdphoto4.wdp"/><Relationship Id="rId15" Type="http://schemas.openxmlformats.org/officeDocument/2006/relationships/image" Target="../media/image14.png"/><Relationship Id="rId23" Type="http://schemas.openxmlformats.org/officeDocument/2006/relationships/image" Target="../media/image46.png"/><Relationship Id="rId10" Type="http://schemas.openxmlformats.org/officeDocument/2006/relationships/slide" Target="slide14.xml"/><Relationship Id="rId19" Type="http://schemas.microsoft.com/office/2007/relationships/hdphoto" Target="../media/hdphoto10.wdp"/><Relationship Id="rId4" Type="http://schemas.openxmlformats.org/officeDocument/2006/relationships/image" Target="../media/image7.png"/><Relationship Id="rId9" Type="http://schemas.microsoft.com/office/2007/relationships/hdphoto" Target="../media/hdphoto19.wdp"/><Relationship Id="rId14" Type="http://schemas.openxmlformats.org/officeDocument/2006/relationships/slide" Target="slide15.xml"/><Relationship Id="rId22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13" Type="http://schemas.microsoft.com/office/2007/relationships/hdphoto" Target="../media/hdphoto20.wdp"/><Relationship Id="rId3" Type="http://schemas.microsoft.com/office/2007/relationships/hdphoto" Target="../media/hdphoto17.wdp"/><Relationship Id="rId21" Type="http://schemas.openxmlformats.org/officeDocument/2006/relationships/image" Target="../media/image44.png"/><Relationship Id="rId17" Type="http://schemas.openxmlformats.org/officeDocument/2006/relationships/image" Target="../media/image14.png"/><Relationship Id="rId7" Type="http://schemas.microsoft.com/office/2007/relationships/hdphoto" Target="../media/hdphoto18.wdp"/><Relationship Id="rId2" Type="http://schemas.openxmlformats.org/officeDocument/2006/relationships/image" Target="../media/image40.png"/><Relationship Id="rId16" Type="http://schemas.openxmlformats.org/officeDocument/2006/relationships/slide" Target="slide16.xml"/><Relationship Id="rId20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microsoft.com/office/2007/relationships/hdphoto" Target="../media/hdphoto4.wdp"/><Relationship Id="rId15" Type="http://schemas.openxmlformats.org/officeDocument/2006/relationships/image" Target="../media/image47.png"/><Relationship Id="rId23" Type="http://schemas.openxmlformats.org/officeDocument/2006/relationships/image" Target="../media/image49.png"/><Relationship Id="rId10" Type="http://schemas.openxmlformats.org/officeDocument/2006/relationships/image" Target="../media/image42.png"/><Relationship Id="rId19" Type="http://schemas.microsoft.com/office/2007/relationships/hdphoto" Target="../media/hdphoto10.wdp"/><Relationship Id="rId4" Type="http://schemas.openxmlformats.org/officeDocument/2006/relationships/image" Target="../media/image7.png"/><Relationship Id="rId9" Type="http://schemas.microsoft.com/office/2007/relationships/hdphoto" Target="../media/hdphoto19.wdp"/><Relationship Id="rId14" Type="http://schemas.openxmlformats.org/officeDocument/2006/relationships/slide" Target="slide15.xml"/><Relationship Id="rId22" Type="http://schemas.openxmlformats.org/officeDocument/2006/relationships/image" Target="../media/image4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1.png"/><Relationship Id="rId7" Type="http://schemas.openxmlformats.org/officeDocument/2006/relationships/slide" Target="slide17.xml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7.png"/><Relationship Id="rId4" Type="http://schemas.microsoft.com/office/2007/relationships/hdphoto" Target="../media/hdphoto6.wdp"/><Relationship Id="rId9" Type="http://schemas.microsoft.com/office/2007/relationships/hdphoto" Target="../media/hdphoto7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50.png"/><Relationship Id="rId7" Type="http://schemas.openxmlformats.org/officeDocument/2006/relationships/image" Target="../media/image8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5.wdp"/><Relationship Id="rId4" Type="http://schemas.microsoft.com/office/2007/relationships/hdphoto" Target="../media/hdphoto4.wdp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1.png"/><Relationship Id="rId7" Type="http://schemas.openxmlformats.org/officeDocument/2006/relationships/slide" Target="slide17.xml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7.png"/><Relationship Id="rId10" Type="http://schemas.openxmlformats.org/officeDocument/2006/relationships/slide" Target="slide19.xml"/><Relationship Id="rId4" Type="http://schemas.microsoft.com/office/2007/relationships/hdphoto" Target="../media/hdphoto6.wdp"/><Relationship Id="rId9" Type="http://schemas.microsoft.com/office/2007/relationships/hdphoto" Target="../media/hdphoto7.wdp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slide" Target="slide6.xml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4" Type="http://schemas.openxmlformats.org/officeDocument/2006/relationships/image" Target="../media/image7.png"/><Relationship Id="rId9" Type="http://schemas.microsoft.com/office/2007/relationships/hdphoto" Target="../media/hdphoto2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настраиваемая 3">
            <a:hlinkClick r:id="rId2" action="ppaction://hlinksldjump" highlightClick="1"/>
          </p:cNvPr>
          <p:cNvSpPr/>
          <p:nvPr/>
        </p:nvSpPr>
        <p:spPr>
          <a:xfrm>
            <a:off x="1675692" y="4905252"/>
            <a:ext cx="2160000" cy="468000"/>
          </a:xfrm>
          <a:prstGeom prst="actionButtonBlank">
            <a:avLst/>
          </a:prstGeom>
          <a:solidFill>
            <a:srgbClr val="F6AC41"/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О программе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1428728" y="2786058"/>
            <a:ext cx="5832528" cy="1008112"/>
          </a:xfrm>
          <a:prstGeom prst="rect">
            <a:avLst/>
          </a:prstGeom>
          <a:ln w="28575">
            <a:solidFill>
              <a:srgbClr val="3E8C8E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None/>
            </a:pPr>
            <a:r>
              <a:rPr lang="ru-RU" sz="2000" b="1" dirty="0">
                <a:solidFill>
                  <a:schemeClr val="tx1"/>
                </a:solidFill>
              </a:rPr>
              <a:t>для обучения решению </a:t>
            </a:r>
            <a:r>
              <a:rPr lang="ru-RU" sz="2000" b="1" dirty="0" smtClean="0">
                <a:solidFill>
                  <a:schemeClr val="tx1"/>
                </a:solidFill>
              </a:rPr>
              <a:t>задач по теме </a:t>
            </a:r>
            <a:r>
              <a:rPr lang="ru-RU" sz="2000" b="1" dirty="0" smtClean="0">
                <a:solidFill>
                  <a:schemeClr val="tx1"/>
                </a:solidFill>
                <a:ea typeface="Calibri"/>
              </a:rPr>
              <a:t>«Совместные действия с алгебраическими дробями»</a:t>
            </a:r>
            <a:endParaRPr lang="ru-RU" sz="2000" b="1" dirty="0" smtClean="0">
              <a:solidFill>
                <a:schemeClr val="tx1"/>
              </a:solidFill>
            </a:endParaRPr>
          </a:p>
          <a:p>
            <a:pPr marL="45720" indent="0" algn="ctr">
              <a:buNone/>
            </a:pPr>
            <a:endParaRPr lang="ru-RU" sz="2000" b="1" dirty="0" smtClean="0">
              <a:solidFill>
                <a:schemeClr val="tx1"/>
              </a:solidFill>
            </a:endParaRPr>
          </a:p>
          <a:p>
            <a:pPr marL="45720" indent="0" algn="ctr">
              <a:buNone/>
            </a:pPr>
            <a:endParaRPr lang="ru-RU" sz="2000" b="1" dirty="0" smtClean="0">
              <a:solidFill>
                <a:schemeClr val="tx1"/>
              </a:solidFill>
            </a:endParaRPr>
          </a:p>
        </p:txBody>
      </p:sp>
      <p:sp>
        <p:nvSpPr>
          <p:cNvPr id="6" name="Прямоугольник 5">
            <a:hlinkClick r:id="rId3" action="ppaction://hlinksldjump"/>
          </p:cNvPr>
          <p:cNvSpPr/>
          <p:nvPr/>
        </p:nvSpPr>
        <p:spPr>
          <a:xfrm>
            <a:off x="1691680" y="4137715"/>
            <a:ext cx="2160000" cy="468000"/>
          </a:xfrm>
          <a:prstGeom prst="rect">
            <a:avLst/>
          </a:prstGeom>
          <a:solidFill>
            <a:srgbClr val="F6AC41"/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Инструкция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" name="Прямоугольник 6">
            <a:hlinkClick r:id="rId4" action="ppaction://hlinksldjump"/>
          </p:cNvPr>
          <p:cNvSpPr/>
          <p:nvPr/>
        </p:nvSpPr>
        <p:spPr>
          <a:xfrm>
            <a:off x="1691680" y="5619166"/>
            <a:ext cx="2160000" cy="468000"/>
          </a:xfrm>
          <a:prstGeom prst="rect">
            <a:avLst/>
          </a:prstGeom>
          <a:solidFill>
            <a:srgbClr val="F6AC41"/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Начать работу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1403768" y="1412776"/>
            <a:ext cx="5832528" cy="1008112"/>
          </a:xfrm>
          <a:prstGeom prst="rect">
            <a:avLst/>
          </a:prstGeom>
          <a:solidFill>
            <a:srgbClr val="00A39C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None/>
            </a:pPr>
            <a:r>
              <a:rPr lang="ru-RU" sz="2400" b="1" dirty="0" smtClean="0">
                <a:solidFill>
                  <a:schemeClr val="bg1"/>
                </a:solidFill>
              </a:rPr>
              <a:t>Программа </a:t>
            </a:r>
          </a:p>
          <a:p>
            <a:pPr marL="45720" indent="0" algn="ctr">
              <a:buNone/>
            </a:pPr>
            <a:r>
              <a:rPr lang="ru-RU" sz="2400" b="1" dirty="0" smtClean="0">
                <a:solidFill>
                  <a:schemeClr val="bg1"/>
                </a:solidFill>
              </a:rPr>
              <a:t>«Поиск </a:t>
            </a:r>
            <a:r>
              <a:rPr lang="ru-RU" sz="2400" b="1" dirty="0">
                <a:solidFill>
                  <a:schemeClr val="bg1"/>
                </a:solidFill>
              </a:rPr>
              <a:t>решения</a:t>
            </a:r>
            <a:r>
              <a:rPr lang="ru-RU" sz="2400" b="1" dirty="0" smtClean="0">
                <a:solidFill>
                  <a:schemeClr val="bg1"/>
                </a:solidFill>
              </a:rPr>
              <a:t>» 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21508" name="Picture 4" descr="стрелка назад png | PNGWing">
            <a:hlinkClick r:id="rId5" action="ppaction://hlinkpres?slideindex=4&amp;slidetitle=Слайд 4"/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58" y="6000768"/>
            <a:ext cx="918454" cy="6429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81331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hlinkClick r:id="rId2" action="ppaction://hlinksldjump"/>
          </p:cNvPr>
          <p:cNvSpPr/>
          <p:nvPr/>
        </p:nvSpPr>
        <p:spPr>
          <a:xfrm>
            <a:off x="6588224" y="531307"/>
            <a:ext cx="2160000" cy="504000"/>
          </a:xfrm>
          <a:prstGeom prst="rect">
            <a:avLst/>
          </a:prstGeom>
          <a:solidFill>
            <a:srgbClr val="F6AC41"/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ИНСТРУКЦИЯ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1" name="Подзаголовок 2">
            <a:hlinkClick r:id="rId3" action="ppaction://hlinksldjump"/>
          </p:cNvPr>
          <p:cNvSpPr txBox="1">
            <a:spLocks/>
          </p:cNvSpPr>
          <p:nvPr/>
        </p:nvSpPr>
        <p:spPr bwMode="auto">
          <a:xfrm>
            <a:off x="677092" y="620688"/>
            <a:ext cx="5479084" cy="4838928"/>
          </a:xfrm>
          <a:prstGeom prst="rect">
            <a:avLst/>
          </a:prstGeom>
          <a:ln w="19050">
            <a:solidFill>
              <a:srgbClr val="00A39C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defPPr>
              <a:defRPr lang="ru-RU"/>
            </a:defPPr>
            <a:lvl1pPr marL="45720" indent="0" algn="ctr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b="1"/>
            </a:lvl1pPr>
            <a:lvl2pPr marL="54864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>
                <a:solidFill>
                  <a:schemeClr val="lt1"/>
                </a:solidFill>
              </a:defRPr>
            </a:lvl2pPr>
            <a:lvl3pPr marL="82296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>
                <a:solidFill>
                  <a:schemeClr val="lt1"/>
                </a:solidFill>
              </a:defRPr>
            </a:lvl3pPr>
            <a:lvl4pPr marL="109728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>
                <a:solidFill>
                  <a:schemeClr val="lt1"/>
                </a:solidFill>
              </a:defRPr>
            </a:lvl4pPr>
            <a:lvl5pPr marL="1389888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5pPr>
            <a:lvl6pPr marL="1664208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6pPr>
            <a:lvl7pPr marL="196596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7pPr>
            <a:lvl8pPr marL="228600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8pPr>
            <a:lvl9pPr marL="2587752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9pPr>
          </a:lstStyle>
          <a:p>
            <a:pPr algn="just"/>
            <a:r>
              <a:rPr lang="ru-RU" sz="1600" b="0" dirty="0" smtClean="0">
                <a:latin typeface="Palatino Linotype" pitchFamily="18" charset="0"/>
              </a:rPr>
              <a:t>Данная компьютерная программа предназначена для обучения пользователей различным действиям с алгебраическими  дробями. </a:t>
            </a:r>
          </a:p>
          <a:p>
            <a:pPr algn="just"/>
            <a:r>
              <a:rPr lang="ru-RU" sz="1600" b="0" dirty="0" smtClean="0">
                <a:latin typeface="Palatino Linotype" pitchFamily="18" charset="0"/>
              </a:rPr>
              <a:t>В случае, если пользователь знает способ решения предлагаемой задачи, рекомендуем выбрать вариант «Решу самостоятельно» и проверить себя. </a:t>
            </a:r>
          </a:p>
          <a:p>
            <a:pPr algn="just"/>
            <a:r>
              <a:rPr lang="ru-RU" sz="1600" b="0" dirty="0" smtClean="0">
                <a:latin typeface="Palatino Linotype" pitchFamily="18" charset="0"/>
              </a:rPr>
              <a:t>Обучающая </a:t>
            </a:r>
            <a:r>
              <a:rPr lang="ru-RU" sz="1600" b="0" dirty="0">
                <a:latin typeface="Palatino Linotype" panose="02040502050505030304" pitchFamily="18" charset="0"/>
              </a:rPr>
              <a:t>программа построена в виде диалога </a:t>
            </a:r>
            <a:r>
              <a:rPr lang="ru-RU" sz="1600" b="0" dirty="0" smtClean="0">
                <a:latin typeface="Palatino Linotype" panose="02040502050505030304" pitchFamily="18" charset="0"/>
              </a:rPr>
              <a:t/>
            </a:r>
            <a:br>
              <a:rPr lang="ru-RU" sz="1600" b="0" dirty="0" smtClean="0">
                <a:latin typeface="Palatino Linotype" panose="02040502050505030304" pitchFamily="18" charset="0"/>
              </a:rPr>
            </a:br>
            <a:r>
              <a:rPr lang="ru-RU" sz="1600" b="0" dirty="0" smtClean="0">
                <a:latin typeface="Palatino Linotype" panose="02040502050505030304" pitchFamily="18" charset="0"/>
              </a:rPr>
              <a:t>с учителем, </a:t>
            </a:r>
            <a:r>
              <a:rPr lang="ru-RU" sz="1600" b="0" dirty="0">
                <a:latin typeface="Palatino Linotype" panose="02040502050505030304" pitchFamily="18" charset="0"/>
              </a:rPr>
              <a:t>что позволит приблизить </a:t>
            </a:r>
            <a:r>
              <a:rPr lang="ru-RU" sz="1600" b="0" dirty="0" smtClean="0">
                <a:latin typeface="Palatino Linotype" panose="02040502050505030304" pitchFamily="18" charset="0"/>
              </a:rPr>
              <a:t>процесс обучения решению задачи к </a:t>
            </a:r>
            <a:r>
              <a:rPr lang="ru-RU" sz="1600" b="0" dirty="0">
                <a:latin typeface="Palatino Linotype" panose="02040502050505030304" pitchFamily="18" charset="0"/>
              </a:rPr>
              <a:t>реальным занятиям </a:t>
            </a:r>
            <a:r>
              <a:rPr lang="ru-RU" sz="1600" b="0" dirty="0" smtClean="0">
                <a:latin typeface="Palatino Linotype" panose="02040502050505030304" pitchFamily="18" charset="0"/>
              </a:rPr>
              <a:t/>
            </a:r>
            <a:br>
              <a:rPr lang="ru-RU" sz="1600" b="0" dirty="0" smtClean="0">
                <a:latin typeface="Palatino Linotype" panose="02040502050505030304" pitchFamily="18" charset="0"/>
              </a:rPr>
            </a:br>
            <a:r>
              <a:rPr lang="ru-RU" sz="1600" b="0" dirty="0" smtClean="0">
                <a:latin typeface="Palatino Linotype" panose="02040502050505030304" pitchFamily="18" charset="0"/>
              </a:rPr>
              <a:t>в </a:t>
            </a:r>
            <a:r>
              <a:rPr lang="ru-RU" sz="1600" b="0" dirty="0">
                <a:latin typeface="Palatino Linotype" panose="02040502050505030304" pitchFamily="18" charset="0"/>
              </a:rPr>
              <a:t>онлайн-режиме.</a:t>
            </a:r>
          </a:p>
          <a:p>
            <a:pPr algn="just"/>
            <a:r>
              <a:rPr lang="ru-RU" sz="1600" b="0" dirty="0">
                <a:latin typeface="Palatino Linotype" panose="02040502050505030304" pitchFamily="18" charset="0"/>
              </a:rPr>
              <a:t>При </a:t>
            </a:r>
            <a:r>
              <a:rPr lang="ru-RU" sz="1600" b="0" dirty="0" smtClean="0">
                <a:latin typeface="Palatino Linotype" panose="02040502050505030304" pitchFamily="18" charset="0"/>
              </a:rPr>
              <a:t>обучении </a:t>
            </a:r>
            <a:r>
              <a:rPr lang="ru-RU" sz="1600" b="0" dirty="0">
                <a:latin typeface="Palatino Linotype" panose="02040502050505030304" pitchFamily="18" charset="0"/>
              </a:rPr>
              <a:t>решению задачи на каждом шаге </a:t>
            </a:r>
            <a:r>
              <a:rPr lang="ru-RU" sz="1600" b="0" dirty="0" smtClean="0">
                <a:latin typeface="Palatino Linotype" panose="02040502050505030304" pitchFamily="18" charset="0"/>
              </a:rPr>
              <a:t>учитель даёт </a:t>
            </a:r>
            <a:r>
              <a:rPr lang="ru-RU" sz="1600" b="0" dirty="0">
                <a:latin typeface="Palatino Linotype" panose="02040502050505030304" pitchFamily="18" charset="0"/>
              </a:rPr>
              <a:t>конкретные указания к действиям, тем самым, направляя обучаемого на нужный путь освоения материала. При необходимости можно возвращаться к </a:t>
            </a:r>
            <a:r>
              <a:rPr lang="ru-RU" sz="1600" b="0" dirty="0" smtClean="0">
                <a:latin typeface="Palatino Linotype" panose="02040502050505030304" pitchFamily="18" charset="0"/>
              </a:rPr>
              <a:t>пройденным </a:t>
            </a:r>
            <a:r>
              <a:rPr lang="ru-RU" sz="1600" b="0" dirty="0">
                <a:latin typeface="Palatino Linotype" panose="02040502050505030304" pitchFamily="18" charset="0"/>
              </a:rPr>
              <a:t>шагам для повторения материала</a:t>
            </a:r>
            <a:r>
              <a:rPr lang="ru-RU" sz="1600" b="0" dirty="0" smtClean="0">
                <a:latin typeface="Palatino Linotype" panose="02040502050505030304" pitchFamily="18" charset="0"/>
              </a:rPr>
              <a:t>.</a:t>
            </a:r>
            <a:endParaRPr lang="ru-RU" sz="1600" b="0" dirty="0" smtClean="0">
              <a:solidFill>
                <a:srgbClr val="FF0000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7" name="Прямоугольник 6">
            <a:hlinkClick r:id="rId4" action="ppaction://hlinksldjump"/>
          </p:cNvPr>
          <p:cNvSpPr/>
          <p:nvPr/>
        </p:nvSpPr>
        <p:spPr>
          <a:xfrm>
            <a:off x="4830270" y="5936558"/>
            <a:ext cx="1276357" cy="396061"/>
          </a:xfrm>
          <a:prstGeom prst="rect">
            <a:avLst/>
          </a:prstGeom>
          <a:solidFill>
            <a:srgbClr val="F6AC41"/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Назад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00117" y="5681346"/>
            <a:ext cx="3024336" cy="646331"/>
          </a:xfrm>
          <a:prstGeom prst="rect">
            <a:avLst/>
          </a:prstGeom>
          <a:solidFill>
            <a:srgbClr val="00A39C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i="1" dirty="0">
                <a:solidFill>
                  <a:schemeClr val="bg1"/>
                </a:solidFill>
                <a:latin typeface="Palatino Linotype" panose="02040502050505030304" pitchFamily="18" charset="0"/>
                <a:ea typeface="Tahoma" pitchFamily="34" charset="0"/>
                <a:cs typeface="Tahoma" pitchFamily="34" charset="0"/>
              </a:rPr>
              <a:t>Желаем удачи </a:t>
            </a:r>
            <a:r>
              <a:rPr lang="ru-RU" b="1" i="1" dirty="0" smtClean="0">
                <a:solidFill>
                  <a:schemeClr val="bg1"/>
                </a:solidFill>
                <a:latin typeface="Palatino Linotype" panose="02040502050505030304" pitchFamily="18" charset="0"/>
                <a:ea typeface="Tahoma" pitchFamily="34" charset="0"/>
                <a:cs typeface="Tahoma" pitchFamily="34" charset="0"/>
              </a:rPr>
              <a:t/>
            </a:r>
            <a:br>
              <a:rPr lang="ru-RU" b="1" i="1" dirty="0" smtClean="0">
                <a:solidFill>
                  <a:schemeClr val="bg1"/>
                </a:solidFill>
                <a:latin typeface="Palatino Linotype" panose="02040502050505030304" pitchFamily="18" charset="0"/>
                <a:ea typeface="Tahoma" pitchFamily="34" charset="0"/>
                <a:cs typeface="Tahoma" pitchFamily="34" charset="0"/>
              </a:rPr>
            </a:br>
            <a:r>
              <a:rPr lang="ru-RU" b="1" i="1" dirty="0" smtClean="0">
                <a:solidFill>
                  <a:schemeClr val="bg1"/>
                </a:solidFill>
                <a:latin typeface="Palatino Linotype" panose="02040502050505030304" pitchFamily="18" charset="0"/>
                <a:ea typeface="Tahoma" pitchFamily="34" charset="0"/>
                <a:cs typeface="Tahoma" pitchFamily="34" charset="0"/>
              </a:rPr>
              <a:t>в </a:t>
            </a:r>
            <a:r>
              <a:rPr lang="ru-RU" b="1" i="1" dirty="0">
                <a:solidFill>
                  <a:schemeClr val="bg1"/>
                </a:solidFill>
                <a:latin typeface="Palatino Linotype" panose="02040502050505030304" pitchFamily="18" charset="0"/>
                <a:ea typeface="Tahoma" pitchFamily="34" charset="0"/>
                <a:cs typeface="Tahoma" pitchFamily="34" charset="0"/>
              </a:rPr>
              <a:t>освоении </a:t>
            </a:r>
            <a:r>
              <a:rPr lang="ru-RU" b="1" i="1" dirty="0" smtClean="0">
                <a:solidFill>
                  <a:schemeClr val="bg1"/>
                </a:solidFill>
                <a:latin typeface="Palatino Linotype" panose="02040502050505030304" pitchFamily="18" charset="0"/>
                <a:ea typeface="Tahoma" pitchFamily="34" charset="0"/>
                <a:cs typeface="Tahoma" pitchFamily="34" charset="0"/>
              </a:rPr>
              <a:t>программы!</a:t>
            </a:r>
            <a:endParaRPr lang="ru-RU" b="1" i="1" dirty="0">
              <a:solidFill>
                <a:schemeClr val="bg1"/>
              </a:solidFill>
              <a:latin typeface="Palatino Linotype" panose="02040502050505030304" pitchFamily="18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26" name="Picture 2" descr="https://st.depositphotos.com/1345122/3678/i/950/depositphotos_36784375-stock-photo-business-woman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4688" b="100000" l="9781" r="8978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921" t="6072" r="12351" b="3476"/>
          <a:stretch/>
        </p:blipFill>
        <p:spPr bwMode="auto">
          <a:xfrm flipH="1">
            <a:off x="5921701" y="1271358"/>
            <a:ext cx="2886699" cy="55186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21278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hlinkClick r:id="rId2" action="ppaction://hlinksldjump"/>
          </p:cNvPr>
          <p:cNvSpPr/>
          <p:nvPr/>
        </p:nvSpPr>
        <p:spPr>
          <a:xfrm>
            <a:off x="6402985" y="503693"/>
            <a:ext cx="2160000" cy="504000"/>
          </a:xfrm>
          <a:prstGeom prst="rect">
            <a:avLst/>
          </a:prstGeom>
          <a:solidFill>
            <a:srgbClr val="F6AC41"/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О программе</a:t>
            </a:r>
            <a:endParaRPr lang="ru-RU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26008" y="1340768"/>
            <a:ext cx="5892792" cy="830997"/>
          </a:xfrm>
          <a:prstGeom prst="rect">
            <a:avLst/>
          </a:prstGeom>
          <a:solidFill>
            <a:srgbClr val="00A39C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ОБУЧАЮЩАЯ КОМПЬЮТЕРНАЯ ПРОГРАММА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-395535" y="2222438"/>
            <a:ext cx="763183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i="1" dirty="0" smtClean="0">
                <a:ln w="0"/>
                <a:solidFill>
                  <a:srgbClr val="00A39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alatino Linotype" panose="02040502050505030304" pitchFamily="18" charset="0"/>
                <a:ea typeface="Tahoma" pitchFamily="34" charset="0"/>
                <a:cs typeface="Tahoma" pitchFamily="34" charset="0"/>
              </a:rPr>
              <a:t>«Поиск  решения</a:t>
            </a:r>
            <a:r>
              <a:rPr lang="ru-RU" sz="3600" b="1" i="1" dirty="0">
                <a:ln w="0"/>
                <a:solidFill>
                  <a:srgbClr val="00A39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alatino Linotype" panose="02040502050505030304" pitchFamily="18" charset="0"/>
                <a:ea typeface="Tahoma" pitchFamily="34" charset="0"/>
                <a:cs typeface="Tahoma" pitchFamily="34" charset="0"/>
              </a:rPr>
              <a:t>» </a:t>
            </a:r>
          </a:p>
        </p:txBody>
      </p:sp>
      <p:sp>
        <p:nvSpPr>
          <p:cNvPr id="7" name="Прямоугольник 6">
            <a:hlinkClick r:id="rId3" action="ppaction://hlinksldjump"/>
          </p:cNvPr>
          <p:cNvSpPr/>
          <p:nvPr/>
        </p:nvSpPr>
        <p:spPr>
          <a:xfrm>
            <a:off x="971600" y="6090485"/>
            <a:ext cx="1340109" cy="396061"/>
          </a:xfrm>
          <a:prstGeom prst="rect">
            <a:avLst/>
          </a:prstGeom>
          <a:solidFill>
            <a:srgbClr val="F6AC41"/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Назад</a:t>
            </a:r>
            <a:endParaRPr lang="ru-RU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71604" y="3199616"/>
            <a:ext cx="5448668" cy="2062103"/>
          </a:xfrm>
          <a:prstGeom prst="rect">
            <a:avLst/>
          </a:prstGeom>
          <a:solidFill>
            <a:schemeClr val="bg1"/>
          </a:solidFill>
          <a:ln>
            <a:solidFill>
              <a:srgbClr val="00A39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000000"/>
                </a:solidFill>
                <a:latin typeface="Palatino Linotype" panose="02040502050505030304" pitchFamily="18" charset="0"/>
                <a:cs typeface="Times New Roman" pitchFamily="18" charset="0"/>
              </a:rPr>
              <a:t>Разработчики: </a:t>
            </a:r>
            <a:r>
              <a:rPr lang="ru-RU" sz="1600" dirty="0" smtClean="0">
                <a:solidFill>
                  <a:srgbClr val="000000"/>
                </a:solidFill>
                <a:latin typeface="Palatino Linotype" panose="02040502050505030304" pitchFamily="18" charset="0"/>
                <a:cs typeface="Times New Roman" pitchFamily="18" charset="0"/>
              </a:rPr>
              <a:t>учащиеся МБОУ </a:t>
            </a:r>
          </a:p>
          <a:p>
            <a:r>
              <a:rPr lang="ru-RU" sz="1600" b="1" dirty="0" smtClean="0">
                <a:solidFill>
                  <a:srgbClr val="000000"/>
                </a:solidFill>
                <a:latin typeface="Palatino Linotype" panose="02040502050505030304" pitchFamily="18" charset="0"/>
                <a:cs typeface="Times New Roman" pitchFamily="18" charset="0"/>
              </a:rPr>
              <a:t>	            </a:t>
            </a:r>
            <a:r>
              <a:rPr lang="ru-RU" sz="1600" dirty="0" smtClean="0">
                <a:latin typeface="Palatino Linotype" pitchFamily="18" charset="0"/>
              </a:rPr>
              <a:t>«Школа-интернат №9»</a:t>
            </a:r>
          </a:p>
          <a:p>
            <a:r>
              <a:rPr lang="ru-RU" sz="1600" dirty="0" smtClean="0">
                <a:latin typeface="Palatino Linotype" pitchFamily="18" charset="0"/>
              </a:rPr>
              <a:t>	             Михайлова Дарья</a:t>
            </a:r>
          </a:p>
          <a:p>
            <a:r>
              <a:rPr lang="ru-RU" sz="1600" dirty="0" smtClean="0">
                <a:latin typeface="Palatino Linotype" pitchFamily="18" charset="0"/>
              </a:rPr>
              <a:t>	             Варжавитина Анастасия </a:t>
            </a:r>
            <a:endParaRPr lang="ru-RU" sz="1600" b="1" dirty="0" smtClean="0">
              <a:solidFill>
                <a:srgbClr val="000000"/>
              </a:solidFill>
              <a:latin typeface="Palatino Linotype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Руководитель:  </a:t>
            </a:r>
            <a:r>
              <a:rPr lang="ru-RU" sz="1600" dirty="0" smtClean="0">
                <a:solidFill>
                  <a:srgbClr val="000000"/>
                </a:solidFill>
                <a:latin typeface="Palatino Linotype" panose="02040502050505030304" pitchFamily="18" charset="0"/>
                <a:cs typeface="Times New Roman" pitchFamily="18" charset="0"/>
              </a:rPr>
              <a:t>учитель математики и информатики</a:t>
            </a:r>
          </a:p>
          <a:p>
            <a:r>
              <a:rPr lang="ru-RU" sz="1600" dirty="0" smtClean="0">
                <a:solidFill>
                  <a:srgbClr val="000000"/>
                </a:solidFill>
                <a:latin typeface="Palatino Linotype" panose="02040502050505030304" pitchFamily="18" charset="0"/>
                <a:cs typeface="Times New Roman" pitchFamily="18" charset="0"/>
              </a:rPr>
              <a:t>	             МБОУ </a:t>
            </a:r>
            <a:r>
              <a:rPr lang="ru-RU" sz="1600" dirty="0" smtClean="0">
                <a:latin typeface="Palatino Linotype" pitchFamily="18" charset="0"/>
              </a:rPr>
              <a:t>«Школа-интернат №9»</a:t>
            </a:r>
          </a:p>
          <a:p>
            <a:r>
              <a:rPr lang="ru-RU" sz="1600" dirty="0" smtClean="0">
                <a:latin typeface="Palatino Linotype" pitchFamily="18" charset="0"/>
              </a:rPr>
              <a:t>	             Садовенко Е.О.</a:t>
            </a:r>
            <a:r>
              <a:rPr lang="ru-RU" sz="1600" b="1" dirty="0">
                <a:solidFill>
                  <a:srgbClr val="7030A0"/>
                </a:solidFill>
                <a:latin typeface="Palatino Linotype" panose="02040502050505030304" pitchFamily="18" charset="0"/>
                <a:cs typeface="Times New Roman" pitchFamily="18" charset="0"/>
              </a:rPr>
              <a:t/>
            </a:r>
            <a:br>
              <a:rPr lang="ru-RU" sz="1600" b="1" dirty="0">
                <a:solidFill>
                  <a:srgbClr val="7030A0"/>
                </a:solidFill>
                <a:latin typeface="Palatino Linotype" panose="02040502050505030304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000000"/>
                </a:solidFill>
                <a:latin typeface="Palatino Linotype" panose="02040502050505030304" pitchFamily="18" charset="0"/>
                <a:cs typeface="Times New Roman" pitchFamily="18" charset="0"/>
              </a:rPr>
              <a:t>Год создания:    2023</a:t>
            </a:r>
          </a:p>
        </p:txBody>
      </p:sp>
      <p:pic>
        <p:nvPicPr>
          <p:cNvPr id="3" name="Picture 2" descr="https://st.depositphotos.com/1345122/3680/i/950/depositphotos_36800573-stock-photo-business-woman-blan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96481" l="7427" r="89788">
                        <a14:backgroundMark x1="20027" y1="34506" x2="26260" y2="88954"/>
                        <a14:backgroundMark x1="47215" y1="36168" x2="31698" y2="55230"/>
                        <a14:backgroundMark x1="46154" y1="48485" x2="54377" y2="447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7752" y="1428736"/>
            <a:ext cx="4007556" cy="5762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4982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693074" y="4760780"/>
            <a:ext cx="2582781" cy="540427"/>
          </a:xfrm>
          <a:prstGeom prst="rect">
            <a:avLst/>
          </a:prstGeom>
          <a:solidFill>
            <a:srgbClr val="F6AC41"/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Решу самостоятельно</a:t>
            </a:r>
            <a:endParaRPr lang="ru-RU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3696581" y="4760780"/>
            <a:ext cx="2581702" cy="540427"/>
          </a:xfrm>
          <a:prstGeom prst="rect">
            <a:avLst/>
          </a:prstGeom>
          <a:solidFill>
            <a:srgbClr val="F6AC41"/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Нужна помощь</a:t>
            </a:r>
            <a:endParaRPr lang="ru-RU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2" descr="https://previews.123rf.com/images/pixdesign123/pixdesign1231408/pixdesign123140800001/31088514-illustration-of-young-office-girl-with-dollar-sign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100000" l="7788" r="94615">
                        <a14:foregroundMark x1="40288" y1="36000" x2="48750" y2="46385"/>
                        <a14:foregroundMark x1="73846" y1="43385" x2="78077" y2="47769"/>
                        <a14:foregroundMark x1="70481" y1="41385" x2="76827" y2="45385"/>
                        <a14:foregroundMark x1="71731" y1="40385" x2="67981" y2="40000"/>
                        <a14:foregroundMark x1="73462" y1="40154" x2="80192" y2="46769"/>
                        <a14:backgroundMark x1="29038" y1="26231" x2="47404" y2="16846"/>
                        <a14:backgroundMark x1="72596" y1="11154" x2="72596" y2="11154"/>
                        <a14:backgroundMark x1="73077" y1="10462" x2="78942" y2="9462"/>
                        <a14:backgroundMark x1="78942" y1="9462" x2="82692" y2="101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356" t="18494" r="17075"/>
          <a:stretch/>
        </p:blipFill>
        <p:spPr bwMode="auto">
          <a:xfrm>
            <a:off x="5726329" y="1242398"/>
            <a:ext cx="2813334" cy="56680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Группа 10"/>
          <p:cNvGrpSpPr/>
          <p:nvPr/>
        </p:nvGrpSpPr>
        <p:grpSpPr>
          <a:xfrm>
            <a:off x="1259633" y="1896236"/>
            <a:ext cx="4466696" cy="2252844"/>
            <a:chOff x="1403648" y="2348880"/>
            <a:chExt cx="4016104" cy="1800200"/>
          </a:xfrm>
        </p:grpSpPr>
        <p:sp>
          <p:nvSpPr>
            <p:cNvPr id="7" name="Подзаголовок 2"/>
            <p:cNvSpPr txBox="1">
              <a:spLocks/>
            </p:cNvSpPr>
            <p:nvPr/>
          </p:nvSpPr>
          <p:spPr>
            <a:xfrm>
              <a:off x="1403648" y="2348880"/>
              <a:ext cx="4016104" cy="1800200"/>
            </a:xfrm>
            <a:prstGeom prst="rect">
              <a:avLst/>
            </a:prstGeom>
            <a:ln w="28575">
              <a:solidFill>
                <a:srgbClr val="00A39C"/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 marL="228600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22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48640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822960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97280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1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89888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664208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1965960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286000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587752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ts val="0"/>
                </a:spcBef>
                <a:spcAft>
                  <a:spcPts val="0"/>
                </a:spcAft>
                <a:buClrTx/>
                <a:buSzTx/>
                <a:buNone/>
              </a:pPr>
              <a:r>
                <a:rPr lang="ru-RU" sz="2400" b="1" dirty="0" smtClean="0">
                  <a:solidFill>
                    <a:srgbClr val="00A39C"/>
                  </a:solidFill>
                </a:rPr>
                <a:t>Задача</a:t>
              </a:r>
              <a:endParaRPr lang="ru-RU" sz="2800" b="1" i="1" dirty="0" smtClean="0">
                <a:solidFill>
                  <a:srgbClr val="00A39C"/>
                </a:solidFill>
                <a:latin typeface="Palatino Linotype" panose="02040502050505030304" pitchFamily="18" charset="0"/>
                <a:cs typeface="Arial" pitchFamily="34" charset="0"/>
              </a:endParaRPr>
            </a:p>
            <a:p>
              <a:pPr marL="0" lvl="0" indent="0">
                <a:spcBef>
                  <a:spcPts val="0"/>
                </a:spcBef>
                <a:spcAft>
                  <a:spcPts val="0"/>
                </a:spcAft>
                <a:buClrTx/>
                <a:buSzTx/>
                <a:buNone/>
              </a:pPr>
              <a:r>
                <a:rPr lang="ru-RU" sz="2000" b="1" i="1" dirty="0" smtClean="0">
                  <a:solidFill>
                    <a:prstClr val="black"/>
                  </a:solidFill>
                  <a:latin typeface="Palatino Linotype" panose="02040502050505030304" pitchFamily="18" charset="0"/>
                  <a:cs typeface="Arial" pitchFamily="34" charset="0"/>
                </a:rPr>
                <a:t>Найти значение выражения:</a:t>
              </a:r>
            </a:p>
            <a:p>
              <a:pPr marL="0" lvl="0" indent="0">
                <a:spcBef>
                  <a:spcPts val="0"/>
                </a:spcBef>
                <a:spcAft>
                  <a:spcPts val="0"/>
                </a:spcAft>
                <a:buClrTx/>
                <a:buSzTx/>
                <a:buNone/>
              </a:pPr>
              <a:endParaRPr lang="ru-RU" sz="1800" b="1" i="1" dirty="0" smtClean="0">
                <a:solidFill>
                  <a:prstClr val="black"/>
                </a:solidFill>
                <a:latin typeface="Palatino Linotype" panose="02040502050505030304" pitchFamily="18" charset="0"/>
                <a:cs typeface="Arial" pitchFamily="34" charset="0"/>
              </a:endParaRPr>
            </a:p>
            <a:p>
              <a:pPr marL="0" lvl="0" indent="0">
                <a:spcBef>
                  <a:spcPts val="0"/>
                </a:spcBef>
                <a:spcAft>
                  <a:spcPts val="0"/>
                </a:spcAft>
                <a:buClrTx/>
                <a:buSzTx/>
                <a:buNone/>
              </a:pPr>
              <a:endParaRPr lang="ru-RU" sz="1800" b="1" i="1" dirty="0" smtClean="0">
                <a:solidFill>
                  <a:prstClr val="black"/>
                </a:solidFill>
                <a:latin typeface="Palatino Linotype" panose="02040502050505030304" pitchFamily="18" charset="0"/>
                <a:cs typeface="Arial" pitchFamily="34" charset="0"/>
              </a:endParaRPr>
            </a:p>
            <a:p>
              <a:pPr marL="0" lvl="0" indent="0">
                <a:spcBef>
                  <a:spcPts val="0"/>
                </a:spcBef>
                <a:spcAft>
                  <a:spcPts val="0"/>
                </a:spcAft>
                <a:buClrTx/>
                <a:buSzTx/>
                <a:buNone/>
              </a:pPr>
              <a:endParaRPr lang="ru-RU" sz="1800" b="1" i="1" dirty="0" smtClean="0">
                <a:solidFill>
                  <a:prstClr val="black"/>
                </a:solidFill>
                <a:latin typeface="Palatino Linotype" panose="02040502050505030304" pitchFamily="18" charset="0"/>
                <a:cs typeface="Arial" pitchFamily="34" charset="0"/>
              </a:endParaRPr>
            </a:p>
            <a:p>
              <a:pPr marL="0" lvl="0" indent="0">
                <a:spcBef>
                  <a:spcPts val="0"/>
                </a:spcBef>
                <a:spcAft>
                  <a:spcPts val="0"/>
                </a:spcAft>
                <a:buClrTx/>
                <a:buSzTx/>
                <a:buNone/>
              </a:pPr>
              <a:endParaRPr lang="en-US" sz="1800" b="1" i="1" dirty="0" smtClean="0">
                <a:solidFill>
                  <a:prstClr val="black"/>
                </a:solidFill>
                <a:latin typeface="Palatino Linotype" panose="02040502050505030304" pitchFamily="18" charset="0"/>
                <a:cs typeface="Arial" pitchFamily="34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1537023" y="3645024"/>
              <a:ext cx="3611041" cy="2880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2846171" y="299328"/>
            <a:ext cx="6048671" cy="1068932"/>
            <a:chOff x="1619673" y="404665"/>
            <a:chExt cx="6048671" cy="1068932"/>
          </a:xfrm>
          <a:effectLst>
            <a:glow rad="101600">
              <a:schemeClr val="accent6">
                <a:lumMod val="20000"/>
                <a:lumOff val="80000"/>
                <a:alpha val="60000"/>
              </a:schemeClr>
            </a:glow>
          </a:effectLst>
        </p:grpSpPr>
        <p:grpSp>
          <p:nvGrpSpPr>
            <p:cNvPr id="12" name="Группа 11"/>
            <p:cNvGrpSpPr/>
            <p:nvPr/>
          </p:nvGrpSpPr>
          <p:grpSpPr>
            <a:xfrm>
              <a:off x="1619673" y="476672"/>
              <a:ext cx="5563146" cy="996925"/>
              <a:chOff x="1619673" y="476672"/>
              <a:chExt cx="5563146" cy="996925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6" name="Прямоугольник 5"/>
              <p:cNvSpPr/>
              <p:nvPr/>
            </p:nvSpPr>
            <p:spPr>
              <a:xfrm>
                <a:off x="1979712" y="510392"/>
                <a:ext cx="5203107" cy="830997"/>
              </a:xfrm>
              <a:prstGeom prst="rect">
                <a:avLst/>
              </a:prstGeom>
              <a:solidFill>
                <a:srgbClr val="D9F1F1"/>
              </a:solidFill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2400" dirty="0" smtClean="0">
                    <a:solidFill>
                      <a:srgbClr val="00423F"/>
                    </a:solidFill>
                    <a:latin typeface="Comic Sans MS" panose="030F0702030302020204" pitchFamily="66" charset="0"/>
                    <a:cs typeface="Arial" panose="020B0604020202020204" pitchFamily="34" charset="0"/>
                  </a:rPr>
                  <a:t>   Выберите </a:t>
                </a:r>
                <a:r>
                  <a:rPr lang="ru-RU" sz="2400" dirty="0">
                    <a:solidFill>
                      <a:srgbClr val="00423F"/>
                    </a:solidFill>
                    <a:latin typeface="Comic Sans MS" panose="030F0702030302020204" pitchFamily="66" charset="0"/>
                    <a:cs typeface="Arial" panose="020B0604020202020204" pitchFamily="34" charset="0"/>
                  </a:rPr>
                  <a:t>одно из двух действий</a:t>
                </a:r>
              </a:p>
            </p:txBody>
          </p:sp>
          <p:pic>
            <p:nvPicPr>
              <p:cNvPr id="2" name="Рисунок 1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BEBA8EAE-BF5A-486C-A8C5-ECC9F3942E4B}">
                    <a14:imgProps xmlns:a14="http://schemas.microsoft.com/office/drawing/2010/main" xmlns="">
                      <a14:imgLayer r:embed="rId7">
                        <a14:imgEffect>
                          <a14:backgroundRemoval t="52462" b="66154" l="2462" r="95077">
                            <a14:backgroundMark x1="23231" y1="57846" x2="23846" y2="61231"/>
                            <a14:backgroundMark x1="8462" y1="61692" x2="10769" y2="64462"/>
                          </a14:backgroundRemoval>
                        </a14:imgEffect>
                        <a14:imgEffect>
                          <a14:sharpenSoften amount="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6439" t="52100" r="74423" b="32150"/>
              <a:stretch/>
            </p:blipFill>
            <p:spPr>
              <a:xfrm>
                <a:off x="1619673" y="476672"/>
                <a:ext cx="1041369" cy="996925"/>
              </a:xfrm>
              <a:prstGeom prst="rect">
                <a:avLst/>
              </a:prstGeom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17" name="Рисунок 1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 xmlns="">
                    <a14:imgLayer r:embed="rId7">
                      <a14:imgEffect>
                        <a14:backgroundRemoval t="52462" b="66154" l="2462" r="95077">
                          <a14:backgroundMark x1="23231" y1="57846" x2="23846" y2="61231"/>
                          <a14:backgroundMark x1="8462" y1="61692" x2="10769" y2="64462"/>
                        </a14:backgroundRemoval>
                      </a14:imgEffect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439" t="52100" r="74423" b="32150"/>
            <a:stretch/>
          </p:blipFill>
          <p:spPr>
            <a:xfrm rot="10800000">
              <a:off x="6626975" y="404665"/>
              <a:ext cx="1041369" cy="963205"/>
            </a:xfrm>
            <a:prstGeom prst="rect">
              <a:avLst/>
            </a:prstGeom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8" cstate="print"/>
          <a:srcRect l="23060" t="26367" r="57723" b="65596"/>
          <a:stretch>
            <a:fillRect/>
          </a:stretch>
        </p:blipFill>
        <p:spPr bwMode="auto">
          <a:xfrm>
            <a:off x="1285852" y="2928934"/>
            <a:ext cx="4253087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13467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ая выноска 1"/>
          <p:cNvSpPr/>
          <p:nvPr/>
        </p:nvSpPr>
        <p:spPr>
          <a:xfrm flipH="1">
            <a:off x="4499992" y="1465517"/>
            <a:ext cx="4320482" cy="685471"/>
          </a:xfrm>
          <a:prstGeom prst="wedgeRectCallout">
            <a:avLst>
              <a:gd name="adj1" fmla="val 310"/>
              <a:gd name="adj2" fmla="val 98201"/>
            </a:avLst>
          </a:prstGeom>
          <a:solidFill>
            <a:srgbClr val="00A39C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marL="45720" algn="ctr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z="16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Если решение неправильное, переходите </a:t>
            </a:r>
            <a:br>
              <a:rPr lang="ru-RU" sz="16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</a:br>
            <a:r>
              <a:rPr lang="ru-RU" sz="16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к поиску решения задачи</a:t>
            </a:r>
          </a:p>
        </p:txBody>
      </p:sp>
      <p:sp>
        <p:nvSpPr>
          <p:cNvPr id="16" name="Поиск">
            <a:hlinkClick r:id="rId2" action="ppaction://hlinksldjump"/>
          </p:cNvPr>
          <p:cNvSpPr/>
          <p:nvPr/>
        </p:nvSpPr>
        <p:spPr>
          <a:xfrm>
            <a:off x="4283703" y="5971731"/>
            <a:ext cx="2160505" cy="625621"/>
          </a:xfrm>
          <a:prstGeom prst="rect">
            <a:avLst/>
          </a:prstGeom>
          <a:solidFill>
            <a:srgbClr val="F6AC41"/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Переход к поиску решения задачи</a:t>
            </a:r>
            <a:endParaRPr lang="ru-RU" sz="1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8" name="Решение">
            <a:hlinkClick r:id="" action="ppaction://noaction"/>
          </p:cNvPr>
          <p:cNvSpPr/>
          <p:nvPr/>
        </p:nvSpPr>
        <p:spPr>
          <a:xfrm>
            <a:off x="2123728" y="5971731"/>
            <a:ext cx="1994117" cy="625621"/>
          </a:xfrm>
          <a:prstGeom prst="rect">
            <a:avLst/>
          </a:prstGeom>
          <a:solidFill>
            <a:srgbClr val="F6AC41"/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Посмотреть </a:t>
            </a:r>
            <a:b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решение задачи</a:t>
            </a:r>
            <a:endParaRPr lang="ru-RU" sz="1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500034" y="1071546"/>
            <a:ext cx="3744985" cy="1447000"/>
            <a:chOff x="1403648" y="2331189"/>
            <a:chExt cx="4016104" cy="1817891"/>
          </a:xfrm>
        </p:grpSpPr>
        <p:sp>
          <p:nvSpPr>
            <p:cNvPr id="13" name="Подзаголовок 2"/>
            <p:cNvSpPr txBox="1">
              <a:spLocks/>
            </p:cNvSpPr>
            <p:nvPr/>
          </p:nvSpPr>
          <p:spPr>
            <a:xfrm>
              <a:off x="1403648" y="2331189"/>
              <a:ext cx="4016104" cy="1817891"/>
            </a:xfrm>
            <a:prstGeom prst="rect">
              <a:avLst/>
            </a:prstGeom>
            <a:ln w="28575">
              <a:solidFill>
                <a:srgbClr val="00A39C"/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 marL="228600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22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48640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822960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97280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1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89888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664208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1965960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286000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587752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ts val="0"/>
                </a:spcBef>
                <a:spcAft>
                  <a:spcPts val="0"/>
                </a:spcAft>
                <a:buClrTx/>
                <a:buSzTx/>
                <a:buNone/>
              </a:pPr>
              <a:endParaRPr lang="ru-RU" sz="2000" b="1" dirty="0" smtClean="0">
                <a:solidFill>
                  <a:srgbClr val="00A39C"/>
                </a:solidFill>
              </a:endParaRPr>
            </a:p>
            <a:p>
              <a:pPr marL="0" lvl="0" indent="0">
                <a:spcBef>
                  <a:spcPts val="0"/>
                </a:spcBef>
                <a:spcAft>
                  <a:spcPts val="0"/>
                </a:spcAft>
                <a:buClrTx/>
                <a:buSzTx/>
                <a:buNone/>
              </a:pPr>
              <a:r>
                <a:rPr lang="ru-RU" sz="2000" b="1" dirty="0" smtClean="0">
                  <a:solidFill>
                    <a:srgbClr val="00A39C"/>
                  </a:solidFill>
                </a:rPr>
                <a:t>Задача</a:t>
              </a:r>
              <a:endParaRPr lang="ru-RU" sz="2400" b="1" i="1" dirty="0" smtClean="0">
                <a:solidFill>
                  <a:srgbClr val="00A39C"/>
                </a:solidFill>
                <a:latin typeface="Palatino Linotype" panose="02040502050505030304" pitchFamily="18" charset="0"/>
                <a:cs typeface="Arial" pitchFamily="34" charset="0"/>
              </a:endParaRPr>
            </a:p>
            <a:p>
              <a:pPr marL="0" lvl="0" indent="0">
                <a:spcBef>
                  <a:spcPts val="0"/>
                </a:spcBef>
                <a:spcAft>
                  <a:spcPts val="0"/>
                </a:spcAft>
                <a:buClrTx/>
                <a:buSzTx/>
                <a:buNone/>
              </a:pPr>
              <a:r>
                <a:rPr lang="ru-RU" sz="1800" b="1" i="1" dirty="0" smtClean="0">
                  <a:solidFill>
                    <a:prstClr val="black"/>
                  </a:solidFill>
                  <a:latin typeface="Palatino Linotype" panose="02040502050505030304" pitchFamily="18" charset="0"/>
                  <a:cs typeface="Arial" pitchFamily="34" charset="0"/>
                </a:rPr>
                <a:t>Найти значение выражения:</a:t>
              </a:r>
            </a:p>
            <a:p>
              <a:pPr marL="0" lvl="0" indent="0">
                <a:spcBef>
                  <a:spcPts val="0"/>
                </a:spcBef>
                <a:spcAft>
                  <a:spcPts val="0"/>
                </a:spcAft>
                <a:buClrTx/>
                <a:buSzTx/>
                <a:buNone/>
              </a:pPr>
              <a:endParaRPr lang="ru-RU" sz="1800" b="1" i="1" dirty="0">
                <a:solidFill>
                  <a:prstClr val="black"/>
                </a:solidFill>
                <a:latin typeface="Palatino Linotype" panose="02040502050505030304" pitchFamily="18" charset="0"/>
                <a:cs typeface="Arial" pitchFamily="34" charset="0"/>
              </a:endParaRPr>
            </a:p>
            <a:p>
              <a:pPr marL="0" lvl="0" indent="0">
                <a:spcBef>
                  <a:spcPts val="0"/>
                </a:spcBef>
                <a:spcAft>
                  <a:spcPts val="0"/>
                </a:spcAft>
                <a:buClrTx/>
                <a:buSzTx/>
                <a:buNone/>
              </a:pPr>
              <a:endParaRPr lang="ru-RU" sz="1800" b="1" i="1" dirty="0" smtClean="0">
                <a:solidFill>
                  <a:prstClr val="black"/>
                </a:solidFill>
                <a:latin typeface="Palatino Linotype" panose="02040502050505030304" pitchFamily="18" charset="0"/>
                <a:cs typeface="Arial" pitchFamily="34" charset="0"/>
              </a:endParaRPr>
            </a:p>
            <a:p>
              <a:pPr marL="0" lvl="0" indent="0">
                <a:spcBef>
                  <a:spcPts val="0"/>
                </a:spcBef>
                <a:spcAft>
                  <a:spcPts val="0"/>
                </a:spcAft>
                <a:buClrTx/>
                <a:buSzTx/>
                <a:buNone/>
              </a:pPr>
              <a:endParaRPr lang="ru-RU" sz="1800" b="1" i="1" dirty="0" smtClean="0">
                <a:solidFill>
                  <a:prstClr val="black"/>
                </a:solidFill>
                <a:latin typeface="Palatino Linotype" panose="02040502050505030304" pitchFamily="18" charset="0"/>
                <a:cs typeface="Arial" pitchFamily="34" charset="0"/>
              </a:endParaRPr>
            </a:p>
            <a:p>
              <a:pPr marL="0" lvl="0" indent="0">
                <a:spcBef>
                  <a:spcPts val="0"/>
                </a:spcBef>
                <a:spcAft>
                  <a:spcPts val="0"/>
                </a:spcAft>
                <a:buClrTx/>
                <a:buSzTx/>
                <a:buNone/>
              </a:pPr>
              <a:endParaRPr lang="en-US" sz="1800" b="1" i="1" dirty="0" smtClean="0">
                <a:solidFill>
                  <a:prstClr val="black"/>
                </a:solidFill>
                <a:latin typeface="Palatino Linotype" panose="02040502050505030304" pitchFamily="18" charset="0"/>
                <a:cs typeface="Arial" pitchFamily="34" charset="0"/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1537023" y="3645024"/>
              <a:ext cx="3611041" cy="2880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2987824" y="116632"/>
            <a:ext cx="6048671" cy="934216"/>
            <a:chOff x="1619673" y="353024"/>
            <a:chExt cx="6048671" cy="1080184"/>
          </a:xfrm>
          <a:effectLst>
            <a:glow rad="101600">
              <a:schemeClr val="accent6">
                <a:lumMod val="20000"/>
                <a:lumOff val="80000"/>
                <a:alpha val="60000"/>
              </a:schemeClr>
            </a:glow>
          </a:effectLst>
        </p:grpSpPr>
        <p:grpSp>
          <p:nvGrpSpPr>
            <p:cNvPr id="22" name="Группа 21"/>
            <p:cNvGrpSpPr/>
            <p:nvPr/>
          </p:nvGrpSpPr>
          <p:grpSpPr>
            <a:xfrm>
              <a:off x="1619673" y="436283"/>
              <a:ext cx="5563146" cy="996925"/>
              <a:chOff x="1619673" y="436283"/>
              <a:chExt cx="5563146" cy="996925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4" name="Прямоугольник 23"/>
              <p:cNvSpPr/>
              <p:nvPr/>
            </p:nvSpPr>
            <p:spPr>
              <a:xfrm>
                <a:off x="1979712" y="544615"/>
                <a:ext cx="5203107" cy="762550"/>
              </a:xfrm>
              <a:prstGeom prst="rect">
                <a:avLst/>
              </a:prstGeom>
              <a:solidFill>
                <a:srgbClr val="D9F1F1"/>
              </a:solidFill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2400" dirty="0" smtClean="0">
                    <a:solidFill>
                      <a:srgbClr val="000000"/>
                    </a:solidFill>
                    <a:cs typeface="Arial" panose="020B0604020202020204" pitchFamily="34" charset="0"/>
                  </a:rPr>
                  <a:t>Проверьте </a:t>
                </a:r>
                <a:r>
                  <a:rPr lang="ru-RU" sz="240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свой </a:t>
                </a:r>
                <a:r>
                  <a:rPr lang="ru-RU" sz="2400" dirty="0" smtClean="0">
                    <a:solidFill>
                      <a:srgbClr val="000000"/>
                    </a:solidFill>
                    <a:cs typeface="Arial" panose="020B0604020202020204" pitchFamily="34" charset="0"/>
                  </a:rPr>
                  <a:t>ответ</a:t>
                </a:r>
                <a:endParaRPr lang="ru-RU" sz="240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pic>
            <p:nvPicPr>
              <p:cNvPr id="25" name="Рисунок 24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BEBA8EAE-BF5A-486C-A8C5-ECC9F3942E4B}">
                    <a14:imgProps xmlns:a14="http://schemas.microsoft.com/office/drawing/2010/main" xmlns="">
                      <a14:imgLayer r:embed="rId5">
                        <a14:imgEffect>
                          <a14:backgroundRemoval t="52462" b="66154" l="2462" r="95077">
                            <a14:backgroundMark x1="23231" y1="57846" x2="23846" y2="61231"/>
                            <a14:backgroundMark x1="8462" y1="61692" x2="10769" y2="64462"/>
                          </a14:backgroundRemoval>
                        </a14:imgEffect>
                        <a14:imgEffect>
                          <a14:sharpenSoften amount="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6439" t="52100" r="74423" b="32150"/>
              <a:stretch/>
            </p:blipFill>
            <p:spPr>
              <a:xfrm>
                <a:off x="1619673" y="436283"/>
                <a:ext cx="1041369" cy="996925"/>
              </a:xfrm>
              <a:prstGeom prst="rect">
                <a:avLst/>
              </a:prstGeom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23" name="Рисунок 2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 xmlns="">
                    <a14:imgLayer r:embed="rId5">
                      <a14:imgEffect>
                        <a14:backgroundRemoval t="52462" b="66154" l="2462" r="95077">
                          <a14:backgroundMark x1="23231" y1="57846" x2="23846" y2="61231"/>
                          <a14:backgroundMark x1="8462" y1="61692" x2="10769" y2="64462"/>
                        </a14:backgroundRemoval>
                      </a14:imgEffect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439" t="52100" r="74423" b="32150"/>
            <a:stretch/>
          </p:blipFill>
          <p:spPr>
            <a:xfrm rot="10800000">
              <a:off x="6626975" y="353024"/>
              <a:ext cx="1041369" cy="963205"/>
            </a:xfrm>
            <a:prstGeom prst="rect">
              <a:avLst/>
            </a:prstGeom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026" name="Picture 2" descr="https://images.freeimages.com/images/premium/previews/3389/33895968-young-business-woman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2246" b="71680" l="33386" r="694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954" t="2843" r="25933" b="20586"/>
          <a:stretch/>
        </p:blipFill>
        <p:spPr bwMode="auto">
          <a:xfrm>
            <a:off x="6643702" y="2357430"/>
            <a:ext cx="1836274" cy="50497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Прямоугольник 27">
            <a:hlinkClick r:id="rId8" action="ppaction://hlinksldjump"/>
          </p:cNvPr>
          <p:cNvSpPr/>
          <p:nvPr/>
        </p:nvSpPr>
        <p:spPr>
          <a:xfrm>
            <a:off x="631347" y="6195039"/>
            <a:ext cx="1276357" cy="396061"/>
          </a:xfrm>
          <a:prstGeom prst="rect">
            <a:avLst/>
          </a:prstGeom>
          <a:solidFill>
            <a:srgbClr val="F6AC41"/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Выход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9" cstate="print"/>
          <a:srcRect l="23060" t="26367" r="57723" b="65596"/>
          <a:stretch>
            <a:fillRect/>
          </a:stretch>
        </p:blipFill>
        <p:spPr bwMode="auto">
          <a:xfrm>
            <a:off x="587347" y="1714488"/>
            <a:ext cx="3341711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10" cstate="print"/>
          <a:srcRect l="22511" t="34180" r="31918" b="26757"/>
          <a:stretch>
            <a:fillRect/>
          </a:stretch>
        </p:blipFill>
        <p:spPr bwMode="auto">
          <a:xfrm>
            <a:off x="285720" y="2714620"/>
            <a:ext cx="6374056" cy="3071834"/>
          </a:xfrm>
          <a:prstGeom prst="rect">
            <a:avLst/>
          </a:prstGeom>
          <a:noFill/>
          <a:ln w="38100">
            <a:solidFill>
              <a:srgbClr val="00A39C"/>
            </a:solidFill>
            <a:miter lim="800000"/>
            <a:headEnd/>
            <a:tailEnd/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xmlns="" val="1788549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2">
            <a:hlinkClick r:id="rId2" action="ppaction://hlinksldjump"/>
          </p:cNvPr>
          <p:cNvSpPr txBox="1">
            <a:spLocks/>
          </p:cNvSpPr>
          <p:nvPr/>
        </p:nvSpPr>
        <p:spPr bwMode="auto">
          <a:xfrm>
            <a:off x="1302296" y="1305508"/>
            <a:ext cx="5789984" cy="576000"/>
          </a:xfrm>
          <a:prstGeom prst="rect">
            <a:avLst/>
          </a:prstGeom>
          <a:ln w="28575">
            <a:solidFill>
              <a:schemeClr val="accent2">
                <a:lumMod val="5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defPPr>
              <a:defRPr lang="ru-RU"/>
            </a:defPPr>
            <a:lvl1pPr marL="45720" indent="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b="0">
                <a:solidFill>
                  <a:schemeClr val="dk1"/>
                </a:solidFill>
                <a:latin typeface="Palatino Linotype" panose="02040502050505030304" pitchFamily="18" charset="0"/>
              </a:defRPr>
            </a:lvl1pPr>
            <a:lvl2pPr marL="54864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>
                <a:solidFill>
                  <a:schemeClr val="lt1"/>
                </a:solidFill>
              </a:defRPr>
            </a:lvl2pPr>
            <a:lvl3pPr marL="82296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>
                <a:solidFill>
                  <a:schemeClr val="lt1"/>
                </a:solidFill>
              </a:defRPr>
            </a:lvl3pPr>
            <a:lvl4pPr marL="109728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>
                <a:solidFill>
                  <a:schemeClr val="lt1"/>
                </a:solidFill>
              </a:defRPr>
            </a:lvl4pPr>
            <a:lvl5pPr marL="1389888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5pPr>
            <a:lvl6pPr marL="1664208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6pPr>
            <a:lvl7pPr marL="196596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7pPr>
            <a:lvl8pPr marL="228600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8pPr>
            <a:lvl9pPr marL="2587752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9pPr>
          </a:lstStyle>
          <a:p>
            <a:r>
              <a:rPr lang="ru-RU" sz="1600" dirty="0" smtClean="0"/>
              <a:t>    </a:t>
            </a:r>
            <a:r>
              <a:rPr lang="en-US" sz="1600" dirty="0" smtClean="0"/>
              <a:t>  </a:t>
            </a:r>
            <a:r>
              <a:rPr lang="ru-RU" sz="1600" dirty="0" smtClean="0"/>
              <a:t>Повторяем факты, необходимые </a:t>
            </a:r>
            <a:r>
              <a:rPr lang="ru-RU" sz="1600" dirty="0"/>
              <a:t>для решения задачи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812456" y="1124743"/>
            <a:ext cx="936000" cy="828000"/>
            <a:chOff x="725382" y="1178775"/>
            <a:chExt cx="812528" cy="722248"/>
          </a:xfrm>
        </p:grpSpPr>
        <p:pic>
          <p:nvPicPr>
            <p:cNvPr id="2054" name="Picture 6" descr="Красочные абстрактного фона Бесплатные векторы |  #Freepik #freevector #background #abstract #card #template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backgroundRemoval t="7447" b="38121" l="53369" r="85461">
                          <a14:foregroundMark x1="75709" y1="7979" x2="83865" y2="21099"/>
                          <a14:backgroundMark x1="77128" y1="9752" x2="77837" y2="10638"/>
                          <a14:backgroundMark x1="78191" y1="10993" x2="78901" y2="12411"/>
                          <a14:backgroundMark x1="76596" y1="10284" x2="79433" y2="13652"/>
                          <a14:backgroundMark x1="77482" y1="9397" x2="76950" y2="10816"/>
                          <a14:backgroundMark x1="78191" y1="10816" x2="77482" y2="11170"/>
                          <a14:backgroundMark x1="76950" y1="9929" x2="79787" y2="12766"/>
                          <a14:backgroundMark x1="78191" y1="9043" x2="77128" y2="1099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1745" t="6598" r="12064" b="61233"/>
            <a:stretch/>
          </p:blipFill>
          <p:spPr bwMode="auto">
            <a:xfrm rot="21318281">
              <a:off x="725382" y="1178775"/>
              <a:ext cx="812528" cy="72224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Прямоугольник 18"/>
            <p:cNvSpPr/>
            <p:nvPr/>
          </p:nvSpPr>
          <p:spPr>
            <a:xfrm>
              <a:off x="912465" y="1341582"/>
              <a:ext cx="438361" cy="396634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latin typeface="Palatino Linotype" panose="02040502050505030304" pitchFamily="18" charset="0"/>
                  <a:cs typeface="Arial" panose="020B0604020202020204" pitchFamily="34" charset="0"/>
                </a:rPr>
                <a:t>1</a:t>
              </a:r>
              <a:endParaRPr lang="ru-RU" b="1" dirty="0">
                <a:latin typeface="Palatino Linotype" panose="02040502050505030304" pitchFamily="18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2843808" y="188640"/>
            <a:ext cx="6048672" cy="936103"/>
            <a:chOff x="1646122" y="510250"/>
            <a:chExt cx="5876490" cy="770264"/>
          </a:xfrm>
          <a:effectLst>
            <a:glow rad="101600">
              <a:schemeClr val="accent6">
                <a:lumMod val="20000"/>
                <a:lumOff val="80000"/>
                <a:alpha val="60000"/>
              </a:schemeClr>
            </a:glow>
          </a:effectLst>
        </p:grpSpPr>
        <p:grpSp>
          <p:nvGrpSpPr>
            <p:cNvPr id="13" name="Группа 12"/>
            <p:cNvGrpSpPr/>
            <p:nvPr/>
          </p:nvGrpSpPr>
          <p:grpSpPr>
            <a:xfrm>
              <a:off x="1646122" y="579174"/>
              <a:ext cx="5536697" cy="701340"/>
              <a:chOff x="1646122" y="579174"/>
              <a:chExt cx="5536697" cy="701340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5" name="Прямоугольник 14"/>
              <p:cNvSpPr/>
              <p:nvPr/>
            </p:nvSpPr>
            <p:spPr>
              <a:xfrm>
                <a:off x="1979712" y="658991"/>
                <a:ext cx="5203107" cy="533799"/>
              </a:xfrm>
              <a:prstGeom prst="rect">
                <a:avLst/>
              </a:prstGeom>
              <a:solidFill>
                <a:srgbClr val="D9F1F1"/>
              </a:solidFill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2400" dirty="0" smtClean="0">
                    <a:solidFill>
                      <a:srgbClr val="000000"/>
                    </a:solidFill>
                    <a:cs typeface="Arial" panose="020B0604020202020204" pitchFamily="34" charset="0"/>
                  </a:rPr>
                  <a:t>Поиск решения задачи</a:t>
                </a:r>
                <a:endParaRPr lang="ru-RU" sz="240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pic>
            <p:nvPicPr>
              <p:cNvPr id="16" name="Рисунок 1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BEBA8EAE-BF5A-486C-A8C5-ECC9F3942E4B}">
                    <a14:imgProps xmlns:a14="http://schemas.microsoft.com/office/drawing/2010/main" xmlns="">
                      <a14:imgLayer r:embed="rId6">
                        <a14:imgEffect>
                          <a14:backgroundRemoval t="52462" b="66154" l="2462" r="95077">
                            <a14:backgroundMark x1="23231" y1="57846" x2="23846" y2="61231"/>
                            <a14:backgroundMark x1="8462" y1="61692" x2="10769" y2="64462"/>
                          </a14:backgroundRemoval>
                        </a14:imgEffect>
                        <a14:imgEffect>
                          <a14:sharpenSoften amount="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6439" t="52100" r="74423" b="32150"/>
              <a:stretch/>
            </p:blipFill>
            <p:spPr>
              <a:xfrm>
                <a:off x="1646122" y="579174"/>
                <a:ext cx="808731" cy="701340"/>
              </a:xfrm>
              <a:prstGeom prst="rect">
                <a:avLst/>
              </a:prstGeom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14" name="Рисунок 1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52462" b="66154" l="2462" r="95077">
                          <a14:backgroundMark x1="23231" y1="57846" x2="23846" y2="61231"/>
                          <a14:backgroundMark x1="8462" y1="61692" x2="10769" y2="64462"/>
                        </a14:backgroundRemoval>
                      </a14:imgEffect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439" t="52100" r="74423" b="32150"/>
            <a:stretch/>
          </p:blipFill>
          <p:spPr>
            <a:xfrm rot="10800000">
              <a:off x="6683207" y="510250"/>
              <a:ext cx="839405" cy="728093"/>
            </a:xfrm>
            <a:prstGeom prst="rect">
              <a:avLst/>
            </a:prstGeom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2052" name="Picture 4" descr="https://st.depositphotos.com/1345122/3680/i/950/depositphotos_36800329-stock-photo-business-woman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3223" b="92090" l="22157" r="84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702" t="3079" r="15967" b="6110"/>
          <a:stretch/>
        </p:blipFill>
        <p:spPr bwMode="auto">
          <a:xfrm flipH="1">
            <a:off x="5940151" y="1305508"/>
            <a:ext cx="2605427" cy="54900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49521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ая выноска 26"/>
          <p:cNvSpPr/>
          <p:nvPr/>
        </p:nvSpPr>
        <p:spPr>
          <a:xfrm flipH="1">
            <a:off x="3084230" y="1293855"/>
            <a:ext cx="4464496" cy="720080"/>
          </a:xfrm>
          <a:prstGeom prst="wedgeRectCallout">
            <a:avLst>
              <a:gd name="adj1" fmla="val -42363"/>
              <a:gd name="adj2" fmla="val 140321"/>
            </a:avLst>
          </a:prstGeom>
          <a:solidFill>
            <a:srgbClr val="00A39C"/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marL="45720" algn="ctr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dirty="0">
                <a:solidFill>
                  <a:schemeClr val="bg1"/>
                </a:solidFill>
                <a:latin typeface="Palatino Linotype" panose="02040502050505030304" pitchFamily="18" charset="0"/>
              </a:rPr>
              <a:t>Повторите материал, необходимый </a:t>
            </a:r>
          </a:p>
          <a:p>
            <a:pPr marL="45720" algn="ctr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dirty="0">
                <a:solidFill>
                  <a:schemeClr val="bg1"/>
                </a:solidFill>
                <a:latin typeface="Palatino Linotype" panose="02040502050505030304" pitchFamily="18" charset="0"/>
              </a:rPr>
              <a:t>для решения задачи</a:t>
            </a:r>
          </a:p>
        </p:txBody>
      </p:sp>
      <p:sp>
        <p:nvSpPr>
          <p:cNvPr id="15" name="Прямоугольная выноска 14"/>
          <p:cNvSpPr/>
          <p:nvPr/>
        </p:nvSpPr>
        <p:spPr>
          <a:xfrm flipH="1">
            <a:off x="4860031" y="3789040"/>
            <a:ext cx="2427952" cy="788950"/>
          </a:xfrm>
          <a:prstGeom prst="wedgeRectCallout">
            <a:avLst>
              <a:gd name="adj1" fmla="val -55054"/>
              <a:gd name="adj2" fmla="val -139607"/>
            </a:avLst>
          </a:prstGeom>
          <a:solidFill>
            <a:srgbClr val="00A39C"/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marL="45720" algn="ctr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z="1600" dirty="0" smtClean="0">
                <a:solidFill>
                  <a:schemeClr val="bg1"/>
                </a:solidFill>
                <a:latin typeface="Palatino Linotype" panose="02040502050505030304" pitchFamily="18" charset="0"/>
              </a:rPr>
              <a:t>Для </a:t>
            </a:r>
            <a:r>
              <a:rPr lang="ru-RU" sz="1600" dirty="0">
                <a:solidFill>
                  <a:schemeClr val="bg1"/>
                </a:solidFill>
                <a:latin typeface="Palatino Linotype" panose="02040502050505030304" pitchFamily="18" charset="0"/>
              </a:rPr>
              <a:t>продолжения </a:t>
            </a:r>
            <a:r>
              <a:rPr lang="ru-RU" sz="1600" dirty="0" smtClean="0">
                <a:solidFill>
                  <a:schemeClr val="bg1"/>
                </a:solidFill>
                <a:latin typeface="Palatino Linotype" panose="02040502050505030304" pitchFamily="18" charset="0"/>
              </a:rPr>
              <a:t>нажмите </a:t>
            </a:r>
            <a:r>
              <a:rPr lang="ru-RU" sz="1600" dirty="0">
                <a:solidFill>
                  <a:schemeClr val="bg1"/>
                </a:solidFill>
                <a:latin typeface="Palatino Linotype" panose="02040502050505030304" pitchFamily="18" charset="0"/>
              </a:rPr>
              <a:t>кнопку </a:t>
            </a:r>
            <a:r>
              <a:rPr lang="ru-RU" sz="1600" dirty="0" smtClean="0">
                <a:solidFill>
                  <a:schemeClr val="bg1"/>
                </a:solidFill>
                <a:latin typeface="Palatino Linotype" panose="02040502050505030304" pitchFamily="18" charset="0"/>
              </a:rPr>
              <a:t>«Назад»</a:t>
            </a:r>
            <a:endParaRPr lang="ru-RU" sz="1600" dirty="0">
              <a:solidFill>
                <a:schemeClr val="bg1"/>
              </a:solidFill>
              <a:latin typeface="Palatino Linotype" panose="02040502050505030304" pitchFamily="18" charset="0"/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1748017" y="203406"/>
            <a:ext cx="7144463" cy="1065354"/>
            <a:chOff x="1646122" y="510249"/>
            <a:chExt cx="5876490" cy="876617"/>
          </a:xfrm>
          <a:effectLst>
            <a:glow rad="101600">
              <a:schemeClr val="accent6">
                <a:lumMod val="20000"/>
                <a:lumOff val="80000"/>
                <a:alpha val="60000"/>
              </a:schemeClr>
            </a:glow>
          </a:effectLst>
        </p:grpSpPr>
        <p:grpSp>
          <p:nvGrpSpPr>
            <p:cNvPr id="24" name="Группа 23"/>
            <p:cNvGrpSpPr/>
            <p:nvPr/>
          </p:nvGrpSpPr>
          <p:grpSpPr>
            <a:xfrm>
              <a:off x="1646122" y="579174"/>
              <a:ext cx="5536697" cy="807692"/>
              <a:chOff x="1646122" y="579174"/>
              <a:chExt cx="5536697" cy="807692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6" name="Прямоугольник 25"/>
              <p:cNvSpPr/>
              <p:nvPr/>
            </p:nvSpPr>
            <p:spPr>
              <a:xfrm>
                <a:off x="1979712" y="584001"/>
                <a:ext cx="5203107" cy="683779"/>
              </a:xfrm>
              <a:prstGeom prst="rect">
                <a:avLst/>
              </a:prstGeom>
              <a:solidFill>
                <a:srgbClr val="D9F1F1"/>
              </a:solidFill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240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1</a:t>
                </a:r>
                <a:r>
                  <a:rPr lang="ru-RU" sz="2400" dirty="0" smtClean="0">
                    <a:solidFill>
                      <a:srgbClr val="000000"/>
                    </a:solidFill>
                    <a:cs typeface="Arial" panose="020B0604020202020204" pitchFamily="34" charset="0"/>
                  </a:rPr>
                  <a:t>. </a:t>
                </a:r>
                <a:r>
                  <a:rPr lang="ru-RU" sz="240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Повторяем факты, необходимые для решения задачи</a:t>
                </a:r>
              </a:p>
            </p:txBody>
          </p:sp>
          <p:pic>
            <p:nvPicPr>
              <p:cNvPr id="29" name="Рисунок 28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BEBA8EAE-BF5A-486C-A8C5-ECC9F3942E4B}">
                    <a14:imgProps xmlns:a14="http://schemas.microsoft.com/office/drawing/2010/main" xmlns="">
                      <a14:imgLayer r:embed="rId3">
                        <a14:imgEffect>
                          <a14:backgroundRemoval t="52462" b="66154" l="2462" r="95077">
                            <a14:backgroundMark x1="23231" y1="57846" x2="23846" y2="61231"/>
                            <a14:backgroundMark x1="8462" y1="61692" x2="10769" y2="64462"/>
                          </a14:backgroundRemoval>
                        </a14:imgEffect>
                        <a14:imgEffect>
                          <a14:sharpenSoften amount="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6439" t="52100" r="74423" b="32150"/>
              <a:stretch/>
            </p:blipFill>
            <p:spPr>
              <a:xfrm>
                <a:off x="1646122" y="579174"/>
                <a:ext cx="808731" cy="807692"/>
              </a:xfrm>
              <a:prstGeom prst="rect">
                <a:avLst/>
              </a:prstGeom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25" name="Рисунок 2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backgroundRemoval t="52462" b="66154" l="2462" r="95077">
                          <a14:backgroundMark x1="23231" y1="57846" x2="23846" y2="61231"/>
                          <a14:backgroundMark x1="8462" y1="61692" x2="10769" y2="64462"/>
                        </a14:backgroundRemoval>
                      </a14:imgEffect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439" t="52100" r="74423" b="32150"/>
            <a:stretch/>
          </p:blipFill>
          <p:spPr>
            <a:xfrm rot="10800000">
              <a:off x="6683207" y="510249"/>
              <a:ext cx="839405" cy="757530"/>
            </a:xfrm>
            <a:prstGeom prst="rect">
              <a:avLst/>
            </a:prstGeom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4098" name="Picture 2" descr="https://media.istockphoto.com/photos/young-business-woman-picture-id467243005?k=6&amp;m=467243005&amp;s=612x612&amp;w=0&amp;h=fBYpXIK-iX6KVOcP463w72nJrfwF1UPeIy_qvhZ3JpM=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961" b="96732" l="9574" r="898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888" r="29611" b="29228"/>
          <a:stretch/>
        </p:blipFill>
        <p:spPr bwMode="auto">
          <a:xfrm>
            <a:off x="7137853" y="1768669"/>
            <a:ext cx="1754627" cy="51167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 ">
            <a:hlinkClick r:id="rId6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9957" b="48915" l="52305" r="95922">
                        <a14:foregroundMark x1="58688" y1="32851" x2="83156" y2="41823"/>
                        <a14:foregroundMark x1="68085" y1="31983" x2="77305" y2="43849"/>
                        <a14:foregroundMark x1="57801" y1="37916" x2="79965" y2="43126"/>
                        <a14:foregroundMark x1="56206" y1="34153" x2="56738" y2="46454"/>
                        <a14:backgroundMark x1="54610" y1="31114" x2="54787" y2="48480"/>
                        <a14:backgroundMark x1="61170" y1="31114" x2="62234" y2="31693"/>
                        <a14:backgroundMark x1="55496" y1="31259" x2="55496" y2="497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977" t="29691" r="6810" b="50616"/>
          <a:stretch/>
        </p:blipFill>
        <p:spPr bwMode="auto">
          <a:xfrm flipH="1">
            <a:off x="8514858" y="6469276"/>
            <a:ext cx="647873" cy="38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hlinkClick r:id="rId11" action="ppaction://hlinksldjump"/>
          </p:cNvPr>
          <p:cNvSpPr/>
          <p:nvPr/>
        </p:nvSpPr>
        <p:spPr>
          <a:xfrm>
            <a:off x="3491880" y="2605605"/>
            <a:ext cx="1008112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>
            <a:hlinkClick r:id="rId12" action="ppaction://hlinksldjump"/>
          </p:cNvPr>
          <p:cNvSpPr/>
          <p:nvPr/>
        </p:nvSpPr>
        <p:spPr>
          <a:xfrm>
            <a:off x="3491880" y="3632171"/>
            <a:ext cx="1008112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>
            <a:hlinkClick r:id="rId13" action="ppaction://hlinksldjump"/>
          </p:cNvPr>
          <p:cNvSpPr/>
          <p:nvPr/>
        </p:nvSpPr>
        <p:spPr>
          <a:xfrm>
            <a:off x="3583635" y="4738096"/>
            <a:ext cx="1008112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>
            <a:hlinkClick r:id="rId14" action="ppaction://hlinksldjump"/>
          </p:cNvPr>
          <p:cNvSpPr/>
          <p:nvPr/>
        </p:nvSpPr>
        <p:spPr>
          <a:xfrm>
            <a:off x="3565015" y="5688559"/>
            <a:ext cx="1008112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62" name="AutoShape 2" descr="Цветной Силуэт Карандаша — стоковый векто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4" name="AutoShape 4" descr="Цветной Силуэт Карандаша — стоковый векто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6" name="AutoShape 6" descr="https://st4.depositphotos.com/11564276/23900/v/450/depositphotos_239003304-stock-illustration-vector-illustration-number-bullet-poin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68" name="Picture 8" descr="современная кнопка векторной нумерации PNG , номера клипарт, точка, точки  PNG картинки и пнг рисунок для бесплатной загрузки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</a:blip>
          <a:srcRect l="5859" t="5859" r="66016" b="67187"/>
          <a:stretch>
            <a:fillRect/>
          </a:stretch>
        </p:blipFill>
        <p:spPr bwMode="auto">
          <a:xfrm>
            <a:off x="1071538" y="2428868"/>
            <a:ext cx="1714512" cy="16430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Picture 8" descr="современная кнопка векторной нумерации PNG , номера клипарт, точка, точки  PNG картинки и пнг рисунок для бесплатной загрузки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</a:blip>
          <a:srcRect l="35156" t="5859" r="37890" b="68359"/>
          <a:stretch>
            <a:fillRect/>
          </a:stretch>
        </p:blipFill>
        <p:spPr bwMode="auto">
          <a:xfrm>
            <a:off x="3000364" y="2428868"/>
            <a:ext cx="1643074" cy="15716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Picture 8" descr="современная кнопка векторной нумерации PNG , номера клипарт, точка, точки  PNG картинки и пнг рисунок для бесплатной загрузки">
            <a:hlinkClick r:id="rId13" action="ppaction://hlinksldjump"/>
          </p:cNvPr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</a:blip>
          <a:srcRect l="66797" t="5859" r="7421" b="68359"/>
          <a:stretch>
            <a:fillRect/>
          </a:stretch>
        </p:blipFill>
        <p:spPr bwMode="auto">
          <a:xfrm>
            <a:off x="1142976" y="4286256"/>
            <a:ext cx="1571636" cy="15716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" name="Picture 8" descr="современная кнопка векторной нумерации PNG , номера клипарт, точка, точки  PNG картинки и пнг рисунок для бесплатной загрузки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</a:blip>
          <a:srcRect l="5859" t="37500" r="67187" b="36718"/>
          <a:stretch>
            <a:fillRect/>
          </a:stretch>
        </p:blipFill>
        <p:spPr bwMode="auto">
          <a:xfrm>
            <a:off x="3071802" y="4286256"/>
            <a:ext cx="1643074" cy="15716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416132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Цифровой планшетный ПК с пустой экран — стоковое фото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4762" b="95652" l="8167" r="95167">
                        <a14:foregroundMark x1="21167" y1="19048" x2="83167" y2="72050"/>
                        <a14:foregroundMark x1="78167" y1="21739" x2="27833" y2="72878"/>
                        <a14:foregroundMark x1="51500" y1="22153" x2="46667" y2="86749"/>
                        <a14:foregroundMark x1="22167" y1="51553" x2="85167" y2="42236"/>
                        <a14:foregroundMark x1="55000" y1="54658" x2="67667" y2="817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98" t="9345" r="4704" b="6135"/>
          <a:stretch/>
        </p:blipFill>
        <p:spPr bwMode="auto">
          <a:xfrm>
            <a:off x="928662" y="1285860"/>
            <a:ext cx="7602068" cy="53104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835696" y="3141016"/>
            <a:ext cx="504000" cy="4320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39999">
                <a:schemeClr val="accent1">
                  <a:lumMod val="20000"/>
                  <a:lumOff val="80000"/>
                </a:schemeClr>
              </a:gs>
              <a:gs pos="70000">
                <a:schemeClr val="accent5">
                  <a:lumMod val="20000"/>
                  <a:lumOff val="80000"/>
                </a:schemeClr>
              </a:gs>
              <a:gs pos="100000">
                <a:srgbClr val="FFEBFA"/>
              </a:gs>
            </a:gsLst>
            <a:lin ang="5400000" scaled="0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835696" y="3803351"/>
            <a:ext cx="504000" cy="432000"/>
          </a:xfrm>
          <a:prstGeom prst="round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9999">
                <a:schemeClr val="accent1">
                  <a:lumMod val="20000"/>
                  <a:lumOff val="80000"/>
                </a:schemeClr>
              </a:gs>
              <a:gs pos="70000">
                <a:schemeClr val="accent5">
                  <a:lumMod val="20000"/>
                  <a:lumOff val="80000"/>
                </a:schemeClr>
              </a:gs>
              <a:gs pos="100000">
                <a:srgbClr val="FFEBFA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</a:t>
            </a:r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835696" y="4509120"/>
            <a:ext cx="504000" cy="432000"/>
          </a:xfrm>
          <a:prstGeom prst="round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9999">
                <a:schemeClr val="accent1">
                  <a:lumMod val="20000"/>
                  <a:lumOff val="80000"/>
                </a:schemeClr>
              </a:gs>
              <a:gs pos="70000">
                <a:schemeClr val="accent5">
                  <a:lumMod val="20000"/>
                  <a:lumOff val="80000"/>
                </a:schemeClr>
              </a:gs>
              <a:gs pos="100000">
                <a:srgbClr val="FFEBFA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</a:t>
            </a:r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835696" y="5229200"/>
            <a:ext cx="504000" cy="432000"/>
          </a:xfrm>
          <a:prstGeom prst="round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9999">
                <a:schemeClr val="accent1">
                  <a:lumMod val="20000"/>
                  <a:lumOff val="80000"/>
                </a:schemeClr>
              </a:gs>
              <a:gs pos="70000">
                <a:schemeClr val="accent5">
                  <a:lumMod val="20000"/>
                  <a:lumOff val="80000"/>
                </a:schemeClr>
              </a:gs>
              <a:gs pos="100000">
                <a:srgbClr val="FFEBFA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</a:t>
            </a:r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100000" l="0" r="100000">
                        <a14:foregroundMark x1="19141" y1="11523" x2="6055" y2="230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51728" y="3143248"/>
            <a:ext cx="389305" cy="389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83176" y="4589870"/>
            <a:ext cx="387139" cy="391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13423" y="5320870"/>
            <a:ext cx="387139" cy="391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4048" b="99937" l="2050" r="100000">
                        <a14:foregroundMark x1="21550" y1="38457" x2="47300" y2="67995"/>
                        <a14:foregroundMark x1="85800" y1="34472" x2="44900" y2="86275"/>
                        <a14:foregroundMark x1="11950" y1="49146" x2="41050" y2="856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43178" y="3846629"/>
            <a:ext cx="457384" cy="361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555776" y="3789040"/>
            <a:ext cx="941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dirty="0"/>
          </a:p>
        </p:txBody>
      </p:sp>
      <p:grpSp>
        <p:nvGrpSpPr>
          <p:cNvPr id="27" name="Группа 26"/>
          <p:cNvGrpSpPr/>
          <p:nvPr/>
        </p:nvGrpSpPr>
        <p:grpSpPr>
          <a:xfrm>
            <a:off x="1676009" y="188640"/>
            <a:ext cx="7144463" cy="1065354"/>
            <a:chOff x="1646122" y="510249"/>
            <a:chExt cx="5876490" cy="876617"/>
          </a:xfrm>
          <a:effectLst>
            <a:glow rad="101600">
              <a:schemeClr val="accent6">
                <a:lumMod val="20000"/>
                <a:lumOff val="80000"/>
                <a:alpha val="60000"/>
              </a:schemeClr>
            </a:glow>
          </a:effectLst>
        </p:grpSpPr>
        <p:grpSp>
          <p:nvGrpSpPr>
            <p:cNvPr id="28" name="Группа 27"/>
            <p:cNvGrpSpPr/>
            <p:nvPr/>
          </p:nvGrpSpPr>
          <p:grpSpPr>
            <a:xfrm>
              <a:off x="1646122" y="579174"/>
              <a:ext cx="5536697" cy="807692"/>
              <a:chOff x="1646122" y="579174"/>
              <a:chExt cx="5536697" cy="807692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30" name="Прямоугольник 29"/>
              <p:cNvSpPr/>
              <p:nvPr/>
            </p:nvSpPr>
            <p:spPr>
              <a:xfrm>
                <a:off x="1979712" y="584001"/>
                <a:ext cx="5203107" cy="683779"/>
              </a:xfrm>
              <a:prstGeom prst="rect">
                <a:avLst/>
              </a:prstGeom>
              <a:solidFill>
                <a:srgbClr val="D9F1F1"/>
              </a:solidFill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240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1</a:t>
                </a:r>
                <a:r>
                  <a:rPr lang="ru-RU" sz="2400" dirty="0" smtClean="0">
                    <a:solidFill>
                      <a:srgbClr val="000000"/>
                    </a:solidFill>
                    <a:cs typeface="Arial" panose="020B0604020202020204" pitchFamily="34" charset="0"/>
                  </a:rPr>
                  <a:t>. </a:t>
                </a:r>
                <a:r>
                  <a:rPr lang="ru-RU" sz="240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Повторяем факты, необходимые для решения задачи</a:t>
                </a:r>
              </a:p>
            </p:txBody>
          </p:sp>
          <p:pic>
            <p:nvPicPr>
              <p:cNvPr id="31" name="Рисунок 30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BEBA8EAE-BF5A-486C-A8C5-ECC9F3942E4B}">
                    <a14:imgProps xmlns:a14="http://schemas.microsoft.com/office/drawing/2010/main" xmlns="">
                      <a14:imgLayer r:embed="rId12">
                        <a14:imgEffect>
                          <a14:backgroundRemoval t="52462" b="66154" l="2462" r="95077">
                            <a14:backgroundMark x1="23231" y1="57846" x2="23846" y2="61231"/>
                            <a14:backgroundMark x1="8462" y1="61692" x2="10769" y2="64462"/>
                          </a14:backgroundRemoval>
                        </a14:imgEffect>
                        <a14:imgEffect>
                          <a14:sharpenSoften amount="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6439" t="52100" r="74423" b="32150"/>
              <a:stretch/>
            </p:blipFill>
            <p:spPr>
              <a:xfrm>
                <a:off x="1646122" y="579174"/>
                <a:ext cx="808731" cy="807692"/>
              </a:xfrm>
              <a:prstGeom prst="rect">
                <a:avLst/>
              </a:prstGeom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29" name="Рисунок 28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BEBA8EAE-BF5A-486C-A8C5-ECC9F3942E4B}">
                  <a14:imgProps xmlns:a14="http://schemas.microsoft.com/office/drawing/2010/main" xmlns="">
                    <a14:imgLayer r:embed="rId12">
                      <a14:imgEffect>
                        <a14:backgroundRemoval t="52462" b="66154" l="2462" r="95077">
                          <a14:backgroundMark x1="23231" y1="57846" x2="23846" y2="61231"/>
                          <a14:backgroundMark x1="8462" y1="61692" x2="10769" y2="64462"/>
                        </a14:backgroundRemoval>
                      </a14:imgEffect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439" t="52100" r="74423" b="32150"/>
            <a:stretch/>
          </p:blipFill>
          <p:spPr>
            <a:xfrm rot="10800000">
              <a:off x="6683207" y="510249"/>
              <a:ext cx="839405" cy="757530"/>
            </a:xfrm>
            <a:prstGeom prst="rect">
              <a:avLst/>
            </a:prstGeom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2" name="TextBox 31"/>
          <p:cNvSpPr txBox="1"/>
          <p:nvPr/>
        </p:nvSpPr>
        <p:spPr>
          <a:xfrm>
            <a:off x="3286116" y="1947438"/>
            <a:ext cx="48288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i="1" dirty="0" smtClean="0">
                <a:latin typeface="Palatino Linotype" panose="02040502050505030304" pitchFamily="18" charset="0"/>
                <a:cs typeface="Arial" pitchFamily="34" charset="0"/>
              </a:rPr>
              <a:t>Выберите правильный вариант овтета</a:t>
            </a:r>
            <a:endParaRPr lang="ru-RU" sz="1600" i="1" dirty="0">
              <a:latin typeface="Palatino Linotype" panose="02040502050505030304" pitchFamily="18" charset="0"/>
              <a:cs typeface="Arial" pitchFamily="34" charset="0"/>
            </a:endParaRPr>
          </a:p>
        </p:txBody>
      </p:sp>
      <p:pic>
        <p:nvPicPr>
          <p:cNvPr id="33" name="Picture 8" descr=" ">
            <a:hlinkClick r:id="rId13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29957" b="48915" l="52305" r="95922">
                        <a14:foregroundMark x1="58688" y1="32851" x2="83156" y2="41823"/>
                        <a14:foregroundMark x1="68085" y1="31983" x2="77305" y2="43849"/>
                        <a14:foregroundMark x1="57801" y1="37916" x2="79965" y2="43126"/>
                        <a14:foregroundMark x1="56206" y1="34153" x2="56738" y2="46454"/>
                        <a14:backgroundMark x1="54610" y1="31114" x2="54787" y2="48480"/>
                        <a14:backgroundMark x1="61170" y1="31114" x2="62234" y2="31693"/>
                        <a14:backgroundMark x1="55496" y1="31259" x2="55496" y2="497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977" t="29691" r="6810" b="50616"/>
          <a:stretch/>
        </p:blipFill>
        <p:spPr bwMode="auto">
          <a:xfrm flipH="1">
            <a:off x="2000232" y="5929330"/>
            <a:ext cx="647873" cy="38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1643042" y="2428868"/>
            <a:ext cx="5072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Сложить дроби: </a:t>
            </a:r>
            <a:endParaRPr lang="ru-RU" dirty="0"/>
          </a:p>
        </p:txBody>
      </p:sp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00430" y="2214554"/>
            <a:ext cx="866775" cy="600075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1057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71736" y="3794594"/>
            <a:ext cx="1000132" cy="563100"/>
          </a:xfrm>
          <a:prstGeom prst="rect">
            <a:avLst/>
          </a:prstGeom>
          <a:noFill/>
        </p:spPr>
      </p:pic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1095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0" y="1095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9466" name="Picture 10"/>
          <p:cNvPicPr>
            <a:picLocks noChangeAspect="1" noChangeArrowheads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0298" y="3071810"/>
            <a:ext cx="1071570" cy="603321"/>
          </a:xfrm>
          <a:prstGeom prst="rect">
            <a:avLst/>
          </a:prstGeom>
          <a:noFill/>
        </p:spPr>
      </p:pic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0" y="1095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70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9469" name="Picture 13"/>
          <p:cNvPicPr>
            <a:picLocks noChangeAspect="1" noChangeArrowheads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71737" y="5106928"/>
            <a:ext cx="1071570" cy="603321"/>
          </a:xfrm>
          <a:prstGeom prst="rect">
            <a:avLst/>
          </a:prstGeom>
          <a:noFill/>
        </p:spPr>
      </p:pic>
      <p:sp>
        <p:nvSpPr>
          <p:cNvPr id="19471" name="Rectangle 15"/>
          <p:cNvSpPr>
            <a:spLocks noChangeArrowheads="1"/>
          </p:cNvSpPr>
          <p:nvPr/>
        </p:nvSpPr>
        <p:spPr bwMode="auto">
          <a:xfrm>
            <a:off x="0" y="1095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73" name="Rectangle 1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9472" name="Picture 16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71736" y="4395148"/>
            <a:ext cx="1071570" cy="648345"/>
          </a:xfrm>
          <a:prstGeom prst="rect">
            <a:avLst/>
          </a:prstGeom>
          <a:noFill/>
        </p:spPr>
      </p:pic>
      <p:sp>
        <p:nvSpPr>
          <p:cNvPr id="19474" name="Rectangle 18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373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6" descr="Цифровой планшетный ПК с пустой экран — стоковое фото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762" b="95652" l="8167" r="95167">
                        <a14:foregroundMark x1="21167" y1="19048" x2="83167" y2="72050"/>
                        <a14:foregroundMark x1="78167" y1="21739" x2="27833" y2="72878"/>
                        <a14:foregroundMark x1="51500" y1="22153" x2="46667" y2="86749"/>
                        <a14:foregroundMark x1="22167" y1="51553" x2="85167" y2="42236"/>
                        <a14:foregroundMark x1="55000" y1="54658" x2="67667" y2="817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98" t="9345" r="4704" b="6135"/>
          <a:stretch/>
        </p:blipFill>
        <p:spPr bwMode="auto">
          <a:xfrm>
            <a:off x="827584" y="1495468"/>
            <a:ext cx="7128792" cy="49798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1691680" y="3429048"/>
            <a:ext cx="504000" cy="4320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39999">
                <a:schemeClr val="accent1">
                  <a:lumMod val="20000"/>
                  <a:lumOff val="80000"/>
                </a:schemeClr>
              </a:gs>
              <a:gs pos="70000">
                <a:schemeClr val="accent5">
                  <a:lumMod val="20000"/>
                  <a:lumOff val="80000"/>
                </a:schemeClr>
              </a:gs>
              <a:gs pos="100000">
                <a:srgbClr val="FFEBFA"/>
              </a:gs>
            </a:gsLst>
            <a:lin ang="5400000" scaled="0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691680" y="4005064"/>
            <a:ext cx="504000" cy="432000"/>
          </a:xfrm>
          <a:prstGeom prst="round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9999">
                <a:schemeClr val="accent1">
                  <a:lumMod val="20000"/>
                  <a:lumOff val="80000"/>
                </a:schemeClr>
              </a:gs>
              <a:gs pos="70000">
                <a:schemeClr val="accent5">
                  <a:lumMod val="20000"/>
                  <a:lumOff val="80000"/>
                </a:schemeClr>
              </a:gs>
              <a:gs pos="100000">
                <a:srgbClr val="FFEBFA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</a:t>
            </a:r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99619" y="4619669"/>
            <a:ext cx="504000" cy="432000"/>
          </a:xfrm>
          <a:prstGeom prst="round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9999">
                <a:schemeClr val="accent1">
                  <a:lumMod val="20000"/>
                  <a:lumOff val="80000"/>
                </a:schemeClr>
              </a:gs>
              <a:gs pos="70000">
                <a:schemeClr val="accent5">
                  <a:lumMod val="20000"/>
                  <a:lumOff val="80000"/>
                </a:schemeClr>
              </a:gs>
              <a:gs pos="100000">
                <a:srgbClr val="FFEBFA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</a:t>
            </a:r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699619" y="5229200"/>
            <a:ext cx="504000" cy="432000"/>
          </a:xfrm>
          <a:prstGeom prst="round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9999">
                <a:schemeClr val="accent1">
                  <a:lumMod val="20000"/>
                  <a:lumOff val="80000"/>
                </a:schemeClr>
              </a:gs>
              <a:gs pos="70000">
                <a:schemeClr val="accent5">
                  <a:lumMod val="20000"/>
                  <a:lumOff val="80000"/>
                </a:schemeClr>
              </a:gs>
              <a:gs pos="100000">
                <a:srgbClr val="FFEBFA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</a:t>
            </a:r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foregroundMark x1="19141" y1="11523" x2="6055" y2="230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400240"/>
            <a:ext cx="388800" cy="38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03973" y="4536146"/>
            <a:ext cx="388800" cy="39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90634" y="5243668"/>
            <a:ext cx="388800" cy="39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4048" b="99937" l="2050" r="100000">
                        <a14:foregroundMark x1="21550" y1="38457" x2="47300" y2="67995"/>
                        <a14:foregroundMark x1="85800" y1="34472" x2="44900" y2="86275"/>
                        <a14:foregroundMark x1="11950" y1="49146" x2="41050" y2="856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91939" y="3985749"/>
            <a:ext cx="388800" cy="307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9" name="Группа 28"/>
          <p:cNvGrpSpPr/>
          <p:nvPr/>
        </p:nvGrpSpPr>
        <p:grpSpPr>
          <a:xfrm>
            <a:off x="1676009" y="188640"/>
            <a:ext cx="7144463" cy="1065354"/>
            <a:chOff x="1646122" y="510249"/>
            <a:chExt cx="5876490" cy="876617"/>
          </a:xfrm>
          <a:effectLst>
            <a:glow rad="101600">
              <a:schemeClr val="accent6">
                <a:lumMod val="20000"/>
                <a:lumOff val="80000"/>
                <a:alpha val="60000"/>
              </a:schemeClr>
            </a:glow>
          </a:effectLst>
        </p:grpSpPr>
        <p:grpSp>
          <p:nvGrpSpPr>
            <p:cNvPr id="30" name="Группа 29"/>
            <p:cNvGrpSpPr/>
            <p:nvPr/>
          </p:nvGrpSpPr>
          <p:grpSpPr>
            <a:xfrm>
              <a:off x="1646122" y="579174"/>
              <a:ext cx="5536697" cy="807692"/>
              <a:chOff x="1646122" y="579174"/>
              <a:chExt cx="5536697" cy="807692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32" name="Прямоугольник 31"/>
              <p:cNvSpPr/>
              <p:nvPr/>
            </p:nvSpPr>
            <p:spPr>
              <a:xfrm>
                <a:off x="1979712" y="584001"/>
                <a:ext cx="5203107" cy="683779"/>
              </a:xfrm>
              <a:prstGeom prst="rect">
                <a:avLst/>
              </a:prstGeom>
              <a:solidFill>
                <a:srgbClr val="D9F1F1"/>
              </a:solidFill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240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1</a:t>
                </a:r>
                <a:r>
                  <a:rPr lang="ru-RU" sz="2400" dirty="0" smtClean="0">
                    <a:solidFill>
                      <a:srgbClr val="000000"/>
                    </a:solidFill>
                    <a:cs typeface="Arial" panose="020B0604020202020204" pitchFamily="34" charset="0"/>
                  </a:rPr>
                  <a:t>. </a:t>
                </a:r>
                <a:r>
                  <a:rPr lang="ru-RU" sz="240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Повторяем факты, необходимые для решения задачи</a:t>
                </a:r>
              </a:p>
            </p:txBody>
          </p:sp>
          <p:pic>
            <p:nvPicPr>
              <p:cNvPr id="33" name="Рисунок 32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BEBA8EAE-BF5A-486C-A8C5-ECC9F3942E4B}">
                    <a14:imgProps xmlns:a14="http://schemas.microsoft.com/office/drawing/2010/main" xmlns="">
                      <a14:imgLayer r:embed="rId12">
                        <a14:imgEffect>
                          <a14:backgroundRemoval t="52462" b="66154" l="2462" r="95077">
                            <a14:backgroundMark x1="23231" y1="57846" x2="23846" y2="61231"/>
                            <a14:backgroundMark x1="8462" y1="61692" x2="10769" y2="64462"/>
                          </a14:backgroundRemoval>
                        </a14:imgEffect>
                        <a14:imgEffect>
                          <a14:sharpenSoften amount="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6439" t="52100" r="74423" b="32150"/>
              <a:stretch/>
            </p:blipFill>
            <p:spPr>
              <a:xfrm>
                <a:off x="1646122" y="579174"/>
                <a:ext cx="808731" cy="807692"/>
              </a:xfrm>
              <a:prstGeom prst="rect">
                <a:avLst/>
              </a:prstGeom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31" name="Рисунок 30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BEBA8EAE-BF5A-486C-A8C5-ECC9F3942E4B}">
                  <a14:imgProps xmlns:a14="http://schemas.microsoft.com/office/drawing/2010/main" xmlns="">
                    <a14:imgLayer r:embed="rId12">
                      <a14:imgEffect>
                        <a14:backgroundRemoval t="52462" b="66154" l="2462" r="95077">
                          <a14:backgroundMark x1="23231" y1="57846" x2="23846" y2="61231"/>
                          <a14:backgroundMark x1="8462" y1="61692" x2="10769" y2="64462"/>
                        </a14:backgroundRemoval>
                      </a14:imgEffect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439" t="52100" r="74423" b="32150"/>
            <a:stretch/>
          </p:blipFill>
          <p:spPr>
            <a:xfrm rot="10800000">
              <a:off x="6683207" y="510249"/>
              <a:ext cx="839405" cy="757530"/>
            </a:xfrm>
            <a:prstGeom prst="rect">
              <a:avLst/>
            </a:prstGeom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4" name="TextBox 33"/>
          <p:cNvSpPr txBox="1"/>
          <p:nvPr/>
        </p:nvSpPr>
        <p:spPr>
          <a:xfrm>
            <a:off x="2915816" y="2136547"/>
            <a:ext cx="48288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i="1" dirty="0" smtClean="0">
                <a:latin typeface="Palatino Linotype" panose="02040502050505030304" pitchFamily="18" charset="0"/>
                <a:cs typeface="Arial" pitchFamily="34" charset="0"/>
              </a:rPr>
              <a:t>Выберите правильный вариант овтета</a:t>
            </a:r>
            <a:endParaRPr lang="ru-RU" sz="1600" i="1" dirty="0">
              <a:latin typeface="Palatino Linotype" panose="02040502050505030304" pitchFamily="18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75656" y="2453638"/>
            <a:ext cx="58481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 smtClean="0">
                <a:solidFill>
                  <a:srgbClr val="000000"/>
                </a:solidFill>
                <a:latin typeface="Palatino Linotype" panose="02040502050505030304" pitchFamily="18" charset="0"/>
              </a:rPr>
              <a:t>2. </a:t>
            </a:r>
            <a:r>
              <a:rPr lang="ru-RU" b="1" i="1" dirty="0" smtClean="0">
                <a:solidFill>
                  <a:srgbClr val="000000"/>
                </a:solidFill>
                <a:latin typeface="Palatino Linotype" panose="02040502050505030304" pitchFamily="18" charset="0"/>
              </a:rPr>
              <a:t>Раскрыть скобки: </a:t>
            </a:r>
            <a:r>
              <a:rPr lang="en-US" b="1" i="1" dirty="0" smtClean="0">
                <a:solidFill>
                  <a:srgbClr val="000000"/>
                </a:solidFill>
                <a:latin typeface="Palatino Linotype" panose="02040502050505030304" pitchFamily="18" charset="0"/>
              </a:rPr>
              <a:t>6(a-2b)</a:t>
            </a:r>
            <a:endParaRPr lang="ru-RU" b="1" i="1" dirty="0">
              <a:latin typeface="Palatino Linotype" panose="02040502050505030304" pitchFamily="18" charset="0"/>
            </a:endParaRPr>
          </a:p>
        </p:txBody>
      </p:sp>
      <p:pic>
        <p:nvPicPr>
          <p:cNvPr id="35" name="Picture 8" descr=" ">
            <a:hlinkClick r:id="rId13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29957" b="48915" l="52305" r="95922">
                        <a14:foregroundMark x1="58688" y1="32851" x2="83156" y2="41823"/>
                        <a14:foregroundMark x1="68085" y1="31983" x2="77305" y2="43849"/>
                        <a14:foregroundMark x1="57801" y1="37916" x2="79965" y2="43126"/>
                        <a14:foregroundMark x1="56206" y1="34153" x2="56738" y2="46454"/>
                        <a14:backgroundMark x1="54610" y1="31114" x2="54787" y2="48480"/>
                        <a14:backgroundMark x1="61170" y1="31114" x2="62234" y2="31693"/>
                        <a14:backgroundMark x1="55496" y1="31259" x2="55496" y2="497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977" t="29691" r="6810" b="50616"/>
          <a:stretch/>
        </p:blipFill>
        <p:spPr bwMode="auto">
          <a:xfrm flipH="1">
            <a:off x="1944316" y="5839700"/>
            <a:ext cx="647873" cy="38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2357422" y="4000504"/>
            <a:ext cx="2000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/>
              <a:t>6a-12b</a:t>
            </a:r>
            <a:endParaRPr lang="ru-RU" sz="2400" i="1" dirty="0"/>
          </a:p>
        </p:txBody>
      </p:sp>
      <p:sp>
        <p:nvSpPr>
          <p:cNvPr id="25" name="TextBox 24"/>
          <p:cNvSpPr txBox="1"/>
          <p:nvPr/>
        </p:nvSpPr>
        <p:spPr>
          <a:xfrm>
            <a:off x="2357422" y="3429000"/>
            <a:ext cx="2009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/>
              <a:t>6a+12b</a:t>
            </a:r>
            <a:endParaRPr lang="ru-RU" sz="2400" i="1" dirty="0"/>
          </a:p>
        </p:txBody>
      </p:sp>
      <p:sp>
        <p:nvSpPr>
          <p:cNvPr id="26" name="TextBox 25"/>
          <p:cNvSpPr txBox="1"/>
          <p:nvPr/>
        </p:nvSpPr>
        <p:spPr>
          <a:xfrm>
            <a:off x="2357422" y="4610409"/>
            <a:ext cx="2000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/>
              <a:t>12a-12b</a:t>
            </a:r>
            <a:endParaRPr lang="ru-RU" sz="2400" i="1" dirty="0"/>
          </a:p>
        </p:txBody>
      </p:sp>
      <p:sp>
        <p:nvSpPr>
          <p:cNvPr id="27" name="TextBox 26"/>
          <p:cNvSpPr txBox="1"/>
          <p:nvPr/>
        </p:nvSpPr>
        <p:spPr>
          <a:xfrm>
            <a:off x="2357422" y="5181913"/>
            <a:ext cx="2000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/>
              <a:t>6a-8b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xmlns="" val="730512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6" descr="Цифровой планшетный ПК с пустой экран — стоковое фото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762" b="95652" l="8167" r="95167">
                        <a14:foregroundMark x1="21167" y1="19048" x2="83167" y2="72050"/>
                        <a14:foregroundMark x1="78167" y1="21739" x2="27833" y2="72878"/>
                        <a14:foregroundMark x1="51500" y1="22153" x2="46667" y2="86749"/>
                        <a14:foregroundMark x1="22167" y1="51553" x2="85167" y2="42236"/>
                        <a14:foregroundMark x1="55000" y1="54658" x2="67667" y2="817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98" t="9345" r="4704" b="6135"/>
          <a:stretch/>
        </p:blipFill>
        <p:spPr bwMode="auto">
          <a:xfrm>
            <a:off x="928662" y="1500174"/>
            <a:ext cx="7128792" cy="49798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Скругленный прямоугольник 31"/>
          <p:cNvSpPr/>
          <p:nvPr/>
        </p:nvSpPr>
        <p:spPr>
          <a:xfrm>
            <a:off x="1691680" y="3429048"/>
            <a:ext cx="504000" cy="4320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39999">
                <a:schemeClr val="accent1">
                  <a:lumMod val="20000"/>
                  <a:lumOff val="80000"/>
                </a:schemeClr>
              </a:gs>
              <a:gs pos="70000">
                <a:schemeClr val="accent5">
                  <a:lumMod val="20000"/>
                  <a:lumOff val="80000"/>
                </a:schemeClr>
              </a:gs>
              <a:gs pos="100000">
                <a:srgbClr val="FFEBFA"/>
              </a:gs>
            </a:gsLst>
            <a:lin ang="5400000" scaled="0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</a:t>
            </a: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1691680" y="4005064"/>
            <a:ext cx="504000" cy="432000"/>
          </a:xfrm>
          <a:prstGeom prst="round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9999">
                <a:schemeClr val="accent1">
                  <a:lumMod val="20000"/>
                  <a:lumOff val="80000"/>
                </a:schemeClr>
              </a:gs>
              <a:gs pos="70000">
                <a:schemeClr val="accent5">
                  <a:lumMod val="20000"/>
                  <a:lumOff val="80000"/>
                </a:schemeClr>
              </a:gs>
              <a:gs pos="100000">
                <a:srgbClr val="FFEBFA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</a:t>
            </a:r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1699619" y="4619669"/>
            <a:ext cx="504000" cy="432000"/>
          </a:xfrm>
          <a:prstGeom prst="round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9999">
                <a:schemeClr val="accent1">
                  <a:lumMod val="20000"/>
                  <a:lumOff val="80000"/>
                </a:schemeClr>
              </a:gs>
              <a:gs pos="70000">
                <a:schemeClr val="accent5">
                  <a:lumMod val="20000"/>
                  <a:lumOff val="80000"/>
                </a:schemeClr>
              </a:gs>
              <a:gs pos="100000">
                <a:srgbClr val="FFEBFA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</a:t>
            </a:r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1699619" y="5229200"/>
            <a:ext cx="504000" cy="432000"/>
          </a:xfrm>
          <a:prstGeom prst="round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9999">
                <a:schemeClr val="accent1">
                  <a:lumMod val="20000"/>
                  <a:lumOff val="80000"/>
                </a:schemeClr>
              </a:gs>
              <a:gs pos="70000">
                <a:schemeClr val="accent5">
                  <a:lumMod val="20000"/>
                  <a:lumOff val="80000"/>
                </a:schemeClr>
              </a:gs>
              <a:gs pos="100000">
                <a:srgbClr val="FFEBFA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</a:t>
            </a:r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foregroundMark x1="19141" y1="11523" x2="6055" y2="230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7752" y="4000504"/>
            <a:ext cx="388800" cy="38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7752" y="4607786"/>
            <a:ext cx="388800" cy="39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90634" y="5243668"/>
            <a:ext cx="388800" cy="39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4048" b="99937" l="2050" r="100000">
                        <a14:foregroundMark x1="21550" y1="38457" x2="47300" y2="67995"/>
                        <a14:foregroundMark x1="85800" y1="34472" x2="44900" y2="86275"/>
                        <a14:foregroundMark x1="11950" y1="49146" x2="41050" y2="856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7752" y="3500438"/>
            <a:ext cx="388800" cy="307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0" name="Группа 39"/>
          <p:cNvGrpSpPr/>
          <p:nvPr/>
        </p:nvGrpSpPr>
        <p:grpSpPr>
          <a:xfrm>
            <a:off x="1643042" y="214290"/>
            <a:ext cx="7144463" cy="1065354"/>
            <a:chOff x="1646122" y="510249"/>
            <a:chExt cx="5876490" cy="876617"/>
          </a:xfrm>
          <a:effectLst>
            <a:glow rad="101600">
              <a:schemeClr val="accent6">
                <a:lumMod val="20000"/>
                <a:lumOff val="80000"/>
                <a:alpha val="60000"/>
              </a:schemeClr>
            </a:glow>
          </a:effectLst>
        </p:grpSpPr>
        <p:grpSp>
          <p:nvGrpSpPr>
            <p:cNvPr id="41" name="Группа 40"/>
            <p:cNvGrpSpPr/>
            <p:nvPr/>
          </p:nvGrpSpPr>
          <p:grpSpPr>
            <a:xfrm>
              <a:off x="1646122" y="579174"/>
              <a:ext cx="5536697" cy="807692"/>
              <a:chOff x="1646122" y="579174"/>
              <a:chExt cx="5536697" cy="807692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3" name="Прямоугольник 42"/>
              <p:cNvSpPr/>
              <p:nvPr/>
            </p:nvSpPr>
            <p:spPr>
              <a:xfrm>
                <a:off x="1979712" y="584001"/>
                <a:ext cx="5203107" cy="683779"/>
              </a:xfrm>
              <a:prstGeom prst="rect">
                <a:avLst/>
              </a:prstGeom>
              <a:solidFill>
                <a:srgbClr val="D9F1F1"/>
              </a:solidFill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240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1</a:t>
                </a:r>
                <a:r>
                  <a:rPr lang="ru-RU" sz="2400" dirty="0" smtClean="0">
                    <a:solidFill>
                      <a:srgbClr val="000000"/>
                    </a:solidFill>
                    <a:cs typeface="Arial" panose="020B0604020202020204" pitchFamily="34" charset="0"/>
                  </a:rPr>
                  <a:t>. </a:t>
                </a:r>
                <a:r>
                  <a:rPr lang="ru-RU" sz="240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Повторяем факты, необходимые для решения задачи</a:t>
                </a:r>
              </a:p>
            </p:txBody>
          </p:sp>
          <p:pic>
            <p:nvPicPr>
              <p:cNvPr id="44" name="Рисунок 43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BEBA8EAE-BF5A-486C-A8C5-ECC9F3942E4B}">
                    <a14:imgProps xmlns:a14="http://schemas.microsoft.com/office/drawing/2010/main" xmlns="">
                      <a14:imgLayer r:embed="rId10">
                        <a14:imgEffect>
                          <a14:backgroundRemoval t="52462" b="66154" l="2462" r="95077">
                            <a14:backgroundMark x1="23231" y1="57846" x2="23846" y2="61231"/>
                            <a14:backgroundMark x1="8462" y1="61692" x2="10769" y2="64462"/>
                          </a14:backgroundRemoval>
                        </a14:imgEffect>
                        <a14:imgEffect>
                          <a14:sharpenSoften amount="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6439" t="52100" r="74423" b="32150"/>
              <a:stretch/>
            </p:blipFill>
            <p:spPr>
              <a:xfrm>
                <a:off x="1646122" y="579174"/>
                <a:ext cx="808731" cy="807692"/>
              </a:xfrm>
              <a:prstGeom prst="rect">
                <a:avLst/>
              </a:prstGeom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42" name="Рисунок 41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BEBA8EAE-BF5A-486C-A8C5-ECC9F3942E4B}">
                  <a14:imgProps xmlns:a14="http://schemas.microsoft.com/office/drawing/2010/main" xmlns="">
                    <a14:imgLayer r:embed="rId10">
                      <a14:imgEffect>
                        <a14:backgroundRemoval t="52462" b="66154" l="2462" r="95077">
                          <a14:backgroundMark x1="23231" y1="57846" x2="23846" y2="61231"/>
                          <a14:backgroundMark x1="8462" y1="61692" x2="10769" y2="64462"/>
                        </a14:backgroundRemoval>
                      </a14:imgEffect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439" t="52100" r="74423" b="32150"/>
            <a:stretch/>
          </p:blipFill>
          <p:spPr>
            <a:xfrm rot="10800000">
              <a:off x="6683207" y="510249"/>
              <a:ext cx="839405" cy="757530"/>
            </a:xfrm>
            <a:prstGeom prst="rect">
              <a:avLst/>
            </a:prstGeom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45" name="TextBox 44"/>
          <p:cNvSpPr txBox="1"/>
          <p:nvPr/>
        </p:nvSpPr>
        <p:spPr>
          <a:xfrm>
            <a:off x="2915816" y="2136547"/>
            <a:ext cx="48288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i="1" dirty="0" smtClean="0">
                <a:latin typeface="Palatino Linotype" panose="02040502050505030304" pitchFamily="18" charset="0"/>
                <a:cs typeface="Arial" pitchFamily="34" charset="0"/>
              </a:rPr>
              <a:t>Выберите правильный вариант овтета</a:t>
            </a:r>
            <a:endParaRPr lang="ru-RU" sz="1600" i="1" dirty="0">
              <a:latin typeface="Palatino Linotype" panose="02040502050505030304" pitchFamily="18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14480" y="2643182"/>
            <a:ext cx="556028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i="1" dirty="0" smtClean="0">
                <a:latin typeface="Palatino Linotype" panose="02040502050505030304" pitchFamily="18" charset="0"/>
              </a:rPr>
              <a:t>3.</a:t>
            </a:r>
            <a:r>
              <a:rPr lang="ru-RU" sz="1600" b="1" i="1" dirty="0" smtClean="0">
                <a:latin typeface="Palatino Linotype" panose="02040502050505030304" pitchFamily="18" charset="0"/>
              </a:rPr>
              <a:t> Раскрыть скобки: </a:t>
            </a:r>
          </a:p>
        </p:txBody>
      </p:sp>
      <p:pic>
        <p:nvPicPr>
          <p:cNvPr id="54" name="Picture 8" descr=" ">
            <a:hlinkClick r:id="rId11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29957" b="48915" l="52305" r="95922">
                        <a14:foregroundMark x1="58688" y1="32851" x2="83156" y2="41823"/>
                        <a14:foregroundMark x1="68085" y1="31983" x2="77305" y2="43849"/>
                        <a14:foregroundMark x1="57801" y1="37916" x2="79965" y2="43126"/>
                        <a14:foregroundMark x1="56206" y1="34153" x2="56738" y2="46454"/>
                        <a14:backgroundMark x1="54610" y1="31114" x2="54787" y2="48480"/>
                        <a14:backgroundMark x1="61170" y1="31114" x2="62234" y2="31693"/>
                        <a14:backgroundMark x1="55496" y1="31259" x2="55496" y2="497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977" t="29691" r="6810" b="50616"/>
          <a:stretch/>
        </p:blipFill>
        <p:spPr bwMode="auto">
          <a:xfrm flipH="1">
            <a:off x="2284846" y="5837168"/>
            <a:ext cx="647873" cy="38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5" cstate="print"/>
          <a:srcRect l="23060" t="52734" r="66508" b="36524"/>
          <a:stretch>
            <a:fillRect/>
          </a:stretch>
        </p:blipFill>
        <p:spPr bwMode="auto">
          <a:xfrm>
            <a:off x="3857620" y="2428868"/>
            <a:ext cx="1357322" cy="7858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7810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31" name="Rectangle 11"/>
          <p:cNvSpPr>
            <a:spLocks noChangeArrowheads="1"/>
          </p:cNvSpPr>
          <p:nvPr/>
        </p:nvSpPr>
        <p:spPr bwMode="auto">
          <a:xfrm>
            <a:off x="0" y="7810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33" name="Rectangle 13"/>
          <p:cNvSpPr>
            <a:spLocks noChangeArrowheads="1"/>
          </p:cNvSpPr>
          <p:nvPr/>
        </p:nvSpPr>
        <p:spPr bwMode="auto">
          <a:xfrm>
            <a:off x="2214546" y="3457518"/>
            <a:ext cx="257176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16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71736" y="3533778"/>
            <a:ext cx="2009775" cy="323850"/>
          </a:xfrm>
          <a:prstGeom prst="rect">
            <a:avLst/>
          </a:prstGeom>
          <a:noFill/>
        </p:spPr>
      </p:pic>
      <p:sp>
        <p:nvSpPr>
          <p:cNvPr id="5134" name="Rectangle 14"/>
          <p:cNvSpPr>
            <a:spLocks noChangeArrowheads="1"/>
          </p:cNvSpPr>
          <p:nvPr/>
        </p:nvSpPr>
        <p:spPr bwMode="auto">
          <a:xfrm>
            <a:off x="0" y="7810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2285984" y="404337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16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35" name="Picture 15"/>
          <p:cNvPicPr>
            <a:picLocks noChangeAspect="1" noChangeArrowheads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43174" y="4105282"/>
            <a:ext cx="1943100" cy="323850"/>
          </a:xfrm>
          <a:prstGeom prst="rect">
            <a:avLst/>
          </a:prstGeom>
          <a:noFill/>
        </p:spPr>
      </p:pic>
      <p:sp>
        <p:nvSpPr>
          <p:cNvPr id="5137" name="Rectangle 17"/>
          <p:cNvSpPr>
            <a:spLocks noChangeArrowheads="1"/>
          </p:cNvSpPr>
          <p:nvPr/>
        </p:nvSpPr>
        <p:spPr bwMode="auto">
          <a:xfrm>
            <a:off x="0" y="7810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39" name="Rectangle 19"/>
          <p:cNvSpPr>
            <a:spLocks noChangeArrowheads="1"/>
          </p:cNvSpPr>
          <p:nvPr/>
        </p:nvSpPr>
        <p:spPr bwMode="auto">
          <a:xfrm>
            <a:off x="2214546" y="4614874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16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38" name="Picture 18"/>
          <p:cNvPicPr>
            <a:picLocks noChangeAspect="1" noChangeArrowheads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71736" y="4676786"/>
            <a:ext cx="2009775" cy="323850"/>
          </a:xfrm>
          <a:prstGeom prst="rect">
            <a:avLst/>
          </a:prstGeom>
          <a:noFill/>
        </p:spPr>
      </p:pic>
      <p:sp>
        <p:nvSpPr>
          <p:cNvPr id="5140" name="Rectangle 20"/>
          <p:cNvSpPr>
            <a:spLocks noChangeArrowheads="1"/>
          </p:cNvSpPr>
          <p:nvPr/>
        </p:nvSpPr>
        <p:spPr bwMode="auto">
          <a:xfrm>
            <a:off x="0" y="7810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42" name="Rectangle 22"/>
          <p:cNvSpPr>
            <a:spLocks noChangeArrowheads="1"/>
          </p:cNvSpPr>
          <p:nvPr/>
        </p:nvSpPr>
        <p:spPr bwMode="auto">
          <a:xfrm>
            <a:off x="2143172" y="518637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16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41" name="Picture 21"/>
          <p:cNvPicPr>
            <a:picLocks noChangeAspect="1" noChangeArrowheads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0298" y="5248290"/>
            <a:ext cx="2009775" cy="323850"/>
          </a:xfrm>
          <a:prstGeom prst="rect">
            <a:avLst/>
          </a:prstGeom>
          <a:noFill/>
        </p:spPr>
      </p:pic>
      <p:sp>
        <p:nvSpPr>
          <p:cNvPr id="5143" name="Rectangle 23"/>
          <p:cNvSpPr>
            <a:spLocks noChangeArrowheads="1"/>
          </p:cNvSpPr>
          <p:nvPr/>
        </p:nvSpPr>
        <p:spPr bwMode="auto">
          <a:xfrm>
            <a:off x="0" y="7810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59562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6" descr="Цифровой планшетный ПК с пустой экран — стоковое фото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762" b="95652" l="8167" r="95167">
                        <a14:foregroundMark x1="21167" y1="19048" x2="83167" y2="72050"/>
                        <a14:foregroundMark x1="78167" y1="21739" x2="27833" y2="72878"/>
                        <a14:foregroundMark x1="51500" y1="22153" x2="46667" y2="86749"/>
                        <a14:foregroundMark x1="22167" y1="51553" x2="85167" y2="42236"/>
                        <a14:foregroundMark x1="55000" y1="54658" x2="67667" y2="817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98" t="9345" r="4704" b="6135"/>
          <a:stretch/>
        </p:blipFill>
        <p:spPr bwMode="auto">
          <a:xfrm>
            <a:off x="872232" y="1500174"/>
            <a:ext cx="7128792" cy="49798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Скругленный прямоугольник 31"/>
          <p:cNvSpPr/>
          <p:nvPr/>
        </p:nvSpPr>
        <p:spPr>
          <a:xfrm>
            <a:off x="1691680" y="3429048"/>
            <a:ext cx="504000" cy="4320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39999">
                <a:schemeClr val="accent1">
                  <a:lumMod val="20000"/>
                  <a:lumOff val="80000"/>
                </a:schemeClr>
              </a:gs>
              <a:gs pos="70000">
                <a:schemeClr val="accent5">
                  <a:lumMod val="20000"/>
                  <a:lumOff val="80000"/>
                </a:schemeClr>
              </a:gs>
              <a:gs pos="100000">
                <a:srgbClr val="FFEBFA"/>
              </a:gs>
            </a:gsLst>
            <a:lin ang="5400000" scaled="0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</a:t>
            </a: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1691680" y="4005064"/>
            <a:ext cx="504000" cy="432000"/>
          </a:xfrm>
          <a:prstGeom prst="round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9999">
                <a:schemeClr val="accent1">
                  <a:lumMod val="20000"/>
                  <a:lumOff val="80000"/>
                </a:schemeClr>
              </a:gs>
              <a:gs pos="70000">
                <a:schemeClr val="accent5">
                  <a:lumMod val="20000"/>
                  <a:lumOff val="80000"/>
                </a:schemeClr>
              </a:gs>
              <a:gs pos="100000">
                <a:srgbClr val="FFEBFA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</a:t>
            </a:r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1699619" y="4619669"/>
            <a:ext cx="504000" cy="432000"/>
          </a:xfrm>
          <a:prstGeom prst="round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9999">
                <a:schemeClr val="accent1">
                  <a:lumMod val="20000"/>
                  <a:lumOff val="80000"/>
                </a:schemeClr>
              </a:gs>
              <a:gs pos="70000">
                <a:schemeClr val="accent5">
                  <a:lumMod val="20000"/>
                  <a:lumOff val="80000"/>
                </a:schemeClr>
              </a:gs>
              <a:gs pos="100000">
                <a:srgbClr val="FFEBFA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</a:t>
            </a:r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1699619" y="5229200"/>
            <a:ext cx="504000" cy="432000"/>
          </a:xfrm>
          <a:prstGeom prst="round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9999">
                <a:schemeClr val="accent1">
                  <a:lumMod val="20000"/>
                  <a:lumOff val="80000"/>
                </a:schemeClr>
              </a:gs>
              <a:gs pos="70000">
                <a:schemeClr val="accent5">
                  <a:lumMod val="20000"/>
                  <a:lumOff val="80000"/>
                </a:schemeClr>
              </a:gs>
              <a:gs pos="100000">
                <a:srgbClr val="FFEBFA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</a:t>
            </a:r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foregroundMark x1="19141" y1="11523" x2="6055" y2="230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9058" y="3857628"/>
            <a:ext cx="388800" cy="38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9058" y="4607786"/>
            <a:ext cx="388800" cy="39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1940" y="5243668"/>
            <a:ext cx="388800" cy="39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4048" b="99937" l="2050" r="100000">
                        <a14:foregroundMark x1="21550" y1="38457" x2="47300" y2="67995"/>
                        <a14:foregroundMark x1="85800" y1="34472" x2="44900" y2="86275"/>
                        <a14:foregroundMark x1="11950" y1="49146" x2="41050" y2="856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9058" y="3500438"/>
            <a:ext cx="388800" cy="307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Группа 39"/>
          <p:cNvGrpSpPr/>
          <p:nvPr/>
        </p:nvGrpSpPr>
        <p:grpSpPr>
          <a:xfrm>
            <a:off x="1643042" y="214290"/>
            <a:ext cx="7144463" cy="1065354"/>
            <a:chOff x="1646122" y="510249"/>
            <a:chExt cx="5876490" cy="876617"/>
          </a:xfrm>
          <a:effectLst>
            <a:glow rad="101600">
              <a:schemeClr val="accent6">
                <a:lumMod val="20000"/>
                <a:lumOff val="80000"/>
                <a:alpha val="60000"/>
              </a:schemeClr>
            </a:glow>
          </a:effectLst>
        </p:grpSpPr>
        <p:grpSp>
          <p:nvGrpSpPr>
            <p:cNvPr id="4" name="Группа 40"/>
            <p:cNvGrpSpPr/>
            <p:nvPr/>
          </p:nvGrpSpPr>
          <p:grpSpPr>
            <a:xfrm>
              <a:off x="1646122" y="579174"/>
              <a:ext cx="5536697" cy="807692"/>
              <a:chOff x="1646122" y="579174"/>
              <a:chExt cx="5536697" cy="807692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3" name="Прямоугольник 42"/>
              <p:cNvSpPr/>
              <p:nvPr/>
            </p:nvSpPr>
            <p:spPr>
              <a:xfrm>
                <a:off x="1979712" y="584001"/>
                <a:ext cx="5203107" cy="683779"/>
              </a:xfrm>
              <a:prstGeom prst="rect">
                <a:avLst/>
              </a:prstGeom>
              <a:solidFill>
                <a:srgbClr val="D9F1F1"/>
              </a:solidFill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240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1</a:t>
                </a:r>
                <a:r>
                  <a:rPr lang="ru-RU" sz="2400" dirty="0" smtClean="0">
                    <a:solidFill>
                      <a:srgbClr val="000000"/>
                    </a:solidFill>
                    <a:cs typeface="Arial" panose="020B0604020202020204" pitchFamily="34" charset="0"/>
                  </a:rPr>
                  <a:t>. </a:t>
                </a:r>
                <a:r>
                  <a:rPr lang="ru-RU" sz="240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Повторяем факты, необходимые для решения задачи</a:t>
                </a:r>
              </a:p>
            </p:txBody>
          </p:sp>
          <p:pic>
            <p:nvPicPr>
              <p:cNvPr id="44" name="Рисунок 43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BEBA8EAE-BF5A-486C-A8C5-ECC9F3942E4B}">
                    <a14:imgProps xmlns:a14="http://schemas.microsoft.com/office/drawing/2010/main" xmlns="">
                      <a14:imgLayer r:embed="rId10">
                        <a14:imgEffect>
                          <a14:backgroundRemoval t="52462" b="66154" l="2462" r="95077">
                            <a14:backgroundMark x1="23231" y1="57846" x2="23846" y2="61231"/>
                            <a14:backgroundMark x1="8462" y1="61692" x2="10769" y2="64462"/>
                          </a14:backgroundRemoval>
                        </a14:imgEffect>
                        <a14:imgEffect>
                          <a14:sharpenSoften amount="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6439" t="52100" r="74423" b="32150"/>
              <a:stretch/>
            </p:blipFill>
            <p:spPr>
              <a:xfrm>
                <a:off x="1646122" y="579174"/>
                <a:ext cx="808731" cy="807692"/>
              </a:xfrm>
              <a:prstGeom prst="rect">
                <a:avLst/>
              </a:prstGeom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42" name="Рисунок 41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BEBA8EAE-BF5A-486C-A8C5-ECC9F3942E4B}">
                  <a14:imgProps xmlns:a14="http://schemas.microsoft.com/office/drawing/2010/main" xmlns="">
                    <a14:imgLayer r:embed="rId10">
                      <a14:imgEffect>
                        <a14:backgroundRemoval t="52462" b="66154" l="2462" r="95077">
                          <a14:backgroundMark x1="23231" y1="57846" x2="23846" y2="61231"/>
                          <a14:backgroundMark x1="8462" y1="61692" x2="10769" y2="64462"/>
                        </a14:backgroundRemoval>
                      </a14:imgEffect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439" t="52100" r="74423" b="32150"/>
            <a:stretch/>
          </p:blipFill>
          <p:spPr>
            <a:xfrm rot="10800000">
              <a:off x="6683207" y="510249"/>
              <a:ext cx="839405" cy="757530"/>
            </a:xfrm>
            <a:prstGeom prst="rect">
              <a:avLst/>
            </a:prstGeom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45" name="TextBox 44"/>
          <p:cNvSpPr txBox="1"/>
          <p:nvPr/>
        </p:nvSpPr>
        <p:spPr>
          <a:xfrm>
            <a:off x="2915816" y="2136547"/>
            <a:ext cx="48288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i="1" dirty="0" smtClean="0">
                <a:latin typeface="Palatino Linotype" panose="02040502050505030304" pitchFamily="18" charset="0"/>
                <a:cs typeface="Arial" pitchFamily="34" charset="0"/>
              </a:rPr>
              <a:t>Выберите правильный вариант овтета</a:t>
            </a:r>
            <a:endParaRPr lang="ru-RU" sz="1600" i="1" dirty="0">
              <a:latin typeface="Palatino Linotype" panose="02040502050505030304" pitchFamily="18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14480" y="2643182"/>
            <a:ext cx="556028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latin typeface="Palatino Linotype" panose="02040502050505030304" pitchFamily="18" charset="0"/>
              </a:rPr>
              <a:t>4. Умножить дроби:  </a:t>
            </a:r>
          </a:p>
        </p:txBody>
      </p:sp>
      <p:pic>
        <p:nvPicPr>
          <p:cNvPr id="54" name="Picture 8" descr=" ">
            <a:hlinkClick r:id="rId11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29957" b="48915" l="52305" r="95922">
                        <a14:foregroundMark x1="58688" y1="32851" x2="83156" y2="41823"/>
                        <a14:foregroundMark x1="68085" y1="31983" x2="77305" y2="43849"/>
                        <a14:foregroundMark x1="57801" y1="37916" x2="79965" y2="43126"/>
                        <a14:foregroundMark x1="56206" y1="34153" x2="56738" y2="46454"/>
                        <a14:backgroundMark x1="54610" y1="31114" x2="54787" y2="48480"/>
                        <a14:backgroundMark x1="61170" y1="31114" x2="62234" y2="31693"/>
                        <a14:backgroundMark x1="55496" y1="31259" x2="55496" y2="497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977" t="29691" r="6810" b="50616"/>
          <a:stretch/>
        </p:blipFill>
        <p:spPr bwMode="auto">
          <a:xfrm flipH="1">
            <a:off x="2284846" y="5837168"/>
            <a:ext cx="647873" cy="38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7810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31" name="Rectangle 11"/>
          <p:cNvSpPr>
            <a:spLocks noChangeArrowheads="1"/>
          </p:cNvSpPr>
          <p:nvPr/>
        </p:nvSpPr>
        <p:spPr bwMode="auto">
          <a:xfrm>
            <a:off x="0" y="7810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34" name="Rectangle 14"/>
          <p:cNvSpPr>
            <a:spLocks noChangeArrowheads="1"/>
          </p:cNvSpPr>
          <p:nvPr/>
        </p:nvSpPr>
        <p:spPr bwMode="auto">
          <a:xfrm>
            <a:off x="0" y="7810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>
            <a:off x="0" y="7810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40" name="Rectangle 20"/>
          <p:cNvSpPr>
            <a:spLocks noChangeArrowheads="1"/>
          </p:cNvSpPr>
          <p:nvPr/>
        </p:nvSpPr>
        <p:spPr bwMode="auto">
          <a:xfrm>
            <a:off x="0" y="7810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43" name="Rectangle 23"/>
          <p:cNvSpPr>
            <a:spLocks noChangeArrowheads="1"/>
          </p:cNvSpPr>
          <p:nvPr/>
        </p:nvSpPr>
        <p:spPr bwMode="auto">
          <a:xfrm>
            <a:off x="0" y="7810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9058" y="2500306"/>
            <a:ext cx="1409700" cy="638175"/>
          </a:xfrm>
          <a:prstGeom prst="rect">
            <a:avLst/>
          </a:prstGeom>
          <a:noFill/>
        </p:spPr>
      </p:pic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0" y="10953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71736" y="3357562"/>
            <a:ext cx="666750" cy="542925"/>
          </a:xfrm>
          <a:prstGeom prst="rect">
            <a:avLst/>
          </a:prstGeom>
          <a:noFill/>
        </p:spPr>
      </p:pic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0" y="10001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67" name="Picture 7"/>
          <p:cNvPicPr>
            <a:picLocks noChangeAspect="1" noChangeArrowheads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71736" y="3929066"/>
            <a:ext cx="666750" cy="542925"/>
          </a:xfrm>
          <a:prstGeom prst="rect">
            <a:avLst/>
          </a:prstGeom>
          <a:noFill/>
        </p:spPr>
      </p:pic>
      <p:sp>
        <p:nvSpPr>
          <p:cNvPr id="40969" name="Rectangle 9"/>
          <p:cNvSpPr>
            <a:spLocks noChangeArrowheads="1"/>
          </p:cNvSpPr>
          <p:nvPr/>
        </p:nvSpPr>
        <p:spPr bwMode="auto">
          <a:xfrm>
            <a:off x="0" y="10001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1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70" name="Picture 10"/>
          <p:cNvPicPr>
            <a:picLocks noChangeAspect="1" noChangeArrowheads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47928" y="4471999"/>
            <a:ext cx="666750" cy="600075"/>
          </a:xfrm>
          <a:prstGeom prst="rect">
            <a:avLst/>
          </a:prstGeom>
          <a:noFill/>
        </p:spPr>
      </p:pic>
      <p:sp>
        <p:nvSpPr>
          <p:cNvPr id="40972" name="Rectangle 12"/>
          <p:cNvSpPr>
            <a:spLocks noChangeArrowheads="1"/>
          </p:cNvSpPr>
          <p:nvPr/>
        </p:nvSpPr>
        <p:spPr bwMode="auto">
          <a:xfrm>
            <a:off x="0" y="10572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4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73" name="Picture 13"/>
          <p:cNvPicPr>
            <a:picLocks noChangeAspect="1" noChangeArrowheads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71736" y="5072074"/>
            <a:ext cx="666750" cy="542925"/>
          </a:xfrm>
          <a:prstGeom prst="rect">
            <a:avLst/>
          </a:prstGeom>
          <a:noFill/>
        </p:spPr>
      </p:pic>
      <p:sp>
        <p:nvSpPr>
          <p:cNvPr id="40975" name="Rectangle 15"/>
          <p:cNvSpPr>
            <a:spLocks noChangeArrowheads="1"/>
          </p:cNvSpPr>
          <p:nvPr/>
        </p:nvSpPr>
        <p:spPr bwMode="auto">
          <a:xfrm>
            <a:off x="0" y="10001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59562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6" descr="Цифровой планшетный ПК с пустой экран — стоковое фото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762" b="95652" l="8167" r="95167">
                        <a14:foregroundMark x1="21167" y1="19048" x2="83167" y2="72050"/>
                        <a14:foregroundMark x1="78167" y1="21739" x2="27833" y2="72878"/>
                        <a14:foregroundMark x1="51500" y1="22153" x2="46667" y2="86749"/>
                        <a14:foregroundMark x1="22167" y1="51553" x2="85167" y2="42236"/>
                        <a14:foregroundMark x1="55000" y1="54658" x2="67667" y2="817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98" t="9345" r="4704" b="6135"/>
          <a:stretch/>
        </p:blipFill>
        <p:spPr bwMode="auto">
          <a:xfrm>
            <a:off x="1943708" y="1822164"/>
            <a:ext cx="6732748" cy="47031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Скругленный прямоугольник 31"/>
          <p:cNvSpPr/>
          <p:nvPr/>
        </p:nvSpPr>
        <p:spPr>
          <a:xfrm>
            <a:off x="2904365" y="3356992"/>
            <a:ext cx="504000" cy="4320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39999">
                <a:schemeClr val="accent1">
                  <a:lumMod val="20000"/>
                  <a:lumOff val="80000"/>
                </a:schemeClr>
              </a:gs>
              <a:gs pos="70000">
                <a:schemeClr val="accent5">
                  <a:lumMod val="20000"/>
                  <a:lumOff val="80000"/>
                </a:schemeClr>
              </a:gs>
              <a:gs pos="100000">
                <a:srgbClr val="FFEBFA"/>
              </a:gs>
            </a:gsLst>
            <a:lin ang="5400000" scaled="0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</a:t>
            </a: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2904365" y="4005064"/>
            <a:ext cx="504000" cy="432000"/>
          </a:xfrm>
          <a:prstGeom prst="round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9999">
                <a:schemeClr val="accent1">
                  <a:lumMod val="20000"/>
                  <a:lumOff val="80000"/>
                </a:schemeClr>
              </a:gs>
              <a:gs pos="70000">
                <a:schemeClr val="accent5">
                  <a:lumMod val="20000"/>
                  <a:lumOff val="80000"/>
                </a:schemeClr>
              </a:gs>
              <a:gs pos="100000">
                <a:srgbClr val="FFEBFA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</a:t>
            </a:r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2912304" y="4653136"/>
            <a:ext cx="504000" cy="432000"/>
          </a:xfrm>
          <a:prstGeom prst="round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9999">
                <a:schemeClr val="accent1">
                  <a:lumMod val="20000"/>
                  <a:lumOff val="80000"/>
                </a:schemeClr>
              </a:gs>
              <a:gs pos="70000">
                <a:schemeClr val="accent5">
                  <a:lumMod val="20000"/>
                  <a:lumOff val="80000"/>
                </a:schemeClr>
              </a:gs>
              <a:gs pos="100000">
                <a:srgbClr val="FFEBFA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</a:t>
            </a:r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2912304" y="5301208"/>
            <a:ext cx="504000" cy="432000"/>
          </a:xfrm>
          <a:prstGeom prst="round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9999">
                <a:schemeClr val="accent1">
                  <a:lumMod val="20000"/>
                  <a:lumOff val="80000"/>
                </a:schemeClr>
              </a:gs>
              <a:gs pos="70000">
                <a:schemeClr val="accent5">
                  <a:lumMod val="20000"/>
                  <a:lumOff val="80000"/>
                </a:schemeClr>
              </a:gs>
              <a:gs pos="100000">
                <a:srgbClr val="FFEBFA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</a:t>
            </a:r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foregroundMark x1="19141" y1="11523" x2="6055" y2="230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4876" y="3356992"/>
            <a:ext cx="388800" cy="38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58817" y="4564906"/>
            <a:ext cx="388800" cy="39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45478" y="5272428"/>
            <a:ext cx="388800" cy="39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4048" b="99937" l="2050" r="100000">
                        <a14:foregroundMark x1="21550" y1="38457" x2="47300" y2="67995"/>
                        <a14:foregroundMark x1="85800" y1="34472" x2="44900" y2="86275"/>
                        <a14:foregroundMark x1="11950" y1="49146" x2="41050" y2="856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46783" y="4014509"/>
            <a:ext cx="388800" cy="307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0" name="Группа 39"/>
          <p:cNvGrpSpPr/>
          <p:nvPr/>
        </p:nvGrpSpPr>
        <p:grpSpPr>
          <a:xfrm>
            <a:off x="1835696" y="-12618"/>
            <a:ext cx="7144463" cy="1065354"/>
            <a:chOff x="1646122" y="510249"/>
            <a:chExt cx="5876490" cy="876617"/>
          </a:xfrm>
          <a:effectLst>
            <a:glow rad="101600">
              <a:schemeClr val="accent6">
                <a:lumMod val="20000"/>
                <a:lumOff val="80000"/>
                <a:alpha val="60000"/>
              </a:schemeClr>
            </a:glow>
          </a:effectLst>
        </p:grpSpPr>
        <p:grpSp>
          <p:nvGrpSpPr>
            <p:cNvPr id="41" name="Группа 40"/>
            <p:cNvGrpSpPr/>
            <p:nvPr/>
          </p:nvGrpSpPr>
          <p:grpSpPr>
            <a:xfrm>
              <a:off x="1646122" y="579174"/>
              <a:ext cx="5536697" cy="807692"/>
              <a:chOff x="1646122" y="579174"/>
              <a:chExt cx="5536697" cy="807692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3" name="Прямоугольник 42"/>
              <p:cNvSpPr/>
              <p:nvPr/>
            </p:nvSpPr>
            <p:spPr>
              <a:xfrm>
                <a:off x="1979712" y="584001"/>
                <a:ext cx="5203107" cy="683779"/>
              </a:xfrm>
              <a:prstGeom prst="rect">
                <a:avLst/>
              </a:prstGeom>
              <a:solidFill>
                <a:srgbClr val="D9F1F1"/>
              </a:solidFill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240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1</a:t>
                </a:r>
                <a:r>
                  <a:rPr lang="ru-RU" sz="2400" dirty="0" smtClean="0">
                    <a:solidFill>
                      <a:srgbClr val="000000"/>
                    </a:solidFill>
                    <a:cs typeface="Arial" panose="020B0604020202020204" pitchFamily="34" charset="0"/>
                  </a:rPr>
                  <a:t>. </a:t>
                </a:r>
                <a:r>
                  <a:rPr lang="ru-RU" sz="240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Повторяем факты, необходимые для решения задачи</a:t>
                </a:r>
              </a:p>
            </p:txBody>
          </p:sp>
          <p:pic>
            <p:nvPicPr>
              <p:cNvPr id="44" name="Рисунок 43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BEBA8EAE-BF5A-486C-A8C5-ECC9F3942E4B}">
                    <a14:imgProps xmlns:a14="http://schemas.microsoft.com/office/drawing/2010/main" xmlns="">
                      <a14:imgLayer r:embed="rId10">
                        <a14:imgEffect>
                          <a14:backgroundRemoval t="52462" b="66154" l="2462" r="95077">
                            <a14:backgroundMark x1="23231" y1="57846" x2="23846" y2="61231"/>
                            <a14:backgroundMark x1="8462" y1="61692" x2="10769" y2="64462"/>
                          </a14:backgroundRemoval>
                        </a14:imgEffect>
                        <a14:imgEffect>
                          <a14:sharpenSoften amount="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6439" t="52100" r="74423" b="32150"/>
              <a:stretch/>
            </p:blipFill>
            <p:spPr>
              <a:xfrm>
                <a:off x="1646122" y="579174"/>
                <a:ext cx="808731" cy="807692"/>
              </a:xfrm>
              <a:prstGeom prst="rect">
                <a:avLst/>
              </a:prstGeom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42" name="Рисунок 41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BEBA8EAE-BF5A-486C-A8C5-ECC9F3942E4B}">
                  <a14:imgProps xmlns:a14="http://schemas.microsoft.com/office/drawing/2010/main" xmlns="">
                    <a14:imgLayer r:embed="rId10">
                      <a14:imgEffect>
                        <a14:backgroundRemoval t="52462" b="66154" l="2462" r="95077">
                          <a14:backgroundMark x1="23231" y1="57846" x2="23846" y2="61231"/>
                          <a14:backgroundMark x1="8462" y1="61692" x2="10769" y2="64462"/>
                        </a14:backgroundRemoval>
                      </a14:imgEffect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439" t="52100" r="74423" b="32150"/>
            <a:stretch/>
          </p:blipFill>
          <p:spPr>
            <a:xfrm rot="10800000">
              <a:off x="6683207" y="510249"/>
              <a:ext cx="839405" cy="757530"/>
            </a:xfrm>
            <a:prstGeom prst="rect">
              <a:avLst/>
            </a:prstGeom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45" name="TextBox 44"/>
          <p:cNvSpPr txBox="1"/>
          <p:nvPr/>
        </p:nvSpPr>
        <p:spPr>
          <a:xfrm>
            <a:off x="3697146" y="2437827"/>
            <a:ext cx="48288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i="1" dirty="0" smtClean="0">
                <a:latin typeface="Palatino Linotype" panose="02040502050505030304" pitchFamily="18" charset="0"/>
                <a:cs typeface="Arial" pitchFamily="34" charset="0"/>
              </a:rPr>
              <a:t>Выберите правильный вариант овтета</a:t>
            </a:r>
            <a:endParaRPr lang="ru-RU" sz="1600" i="1" dirty="0">
              <a:latin typeface="Palatino Linotype" panose="02040502050505030304" pitchFamily="18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314879" y="2786058"/>
            <a:ext cx="4828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i="1" dirty="0" smtClean="0">
                <a:latin typeface="Palatino Linotype" panose="02040502050505030304" pitchFamily="18" charset="0"/>
                <a:cs typeface="Arial" pitchFamily="34" charset="0"/>
              </a:rPr>
              <a:t>5</a:t>
            </a:r>
            <a:r>
              <a:rPr lang="ru-RU" b="1" i="1" dirty="0" smtClean="0">
                <a:latin typeface="Palatino Linotype" panose="02040502050505030304" pitchFamily="18" charset="0"/>
                <a:cs typeface="Arial" pitchFamily="34" charset="0"/>
              </a:rPr>
              <a:t>. Вычислить:  </a:t>
            </a:r>
            <a:endParaRPr lang="ru-RU" b="1" i="1" dirty="0">
              <a:latin typeface="Palatino Linotype" panose="02040502050505030304" pitchFamily="18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480429" y="3356992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5</a:t>
            </a:r>
            <a:endParaRPr lang="ru-RU" sz="2800" b="1" dirty="0"/>
          </a:p>
        </p:txBody>
      </p:sp>
      <p:sp>
        <p:nvSpPr>
          <p:cNvPr id="47" name="TextBox 46"/>
          <p:cNvSpPr txBox="1"/>
          <p:nvPr/>
        </p:nvSpPr>
        <p:spPr>
          <a:xfrm>
            <a:off x="3480429" y="4005064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2</a:t>
            </a:r>
            <a:endParaRPr lang="ru-RU" sz="2800" b="1" dirty="0"/>
          </a:p>
        </p:txBody>
      </p:sp>
      <p:sp>
        <p:nvSpPr>
          <p:cNvPr id="48" name="TextBox 47"/>
          <p:cNvSpPr txBox="1"/>
          <p:nvPr/>
        </p:nvSpPr>
        <p:spPr>
          <a:xfrm>
            <a:off x="3522114" y="4710600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-48</a:t>
            </a:r>
            <a:endParaRPr lang="ru-RU" sz="2800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3522114" y="5300291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-2</a:t>
            </a:r>
            <a:endParaRPr lang="ru-RU" sz="2800" b="1" dirty="0"/>
          </a:p>
        </p:txBody>
      </p:sp>
      <p:pic>
        <p:nvPicPr>
          <p:cNvPr id="6146" name="Picture 2" descr="https://st.depositphotos.com/1345122/3677/i/950/depositphotos_36774817-stock-photo-business-woman-thumbs-up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3715" b="94917" l="31921" r="7246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085" t="3762" r="28032" b="4558"/>
          <a:stretch/>
        </p:blipFill>
        <p:spPr bwMode="auto">
          <a:xfrm>
            <a:off x="295780" y="1342276"/>
            <a:ext cx="1617466" cy="56135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ая выноска 12"/>
          <p:cNvSpPr/>
          <p:nvPr/>
        </p:nvSpPr>
        <p:spPr>
          <a:xfrm flipH="1">
            <a:off x="1619961" y="1044623"/>
            <a:ext cx="5976375" cy="656185"/>
          </a:xfrm>
          <a:prstGeom prst="wedgeRectCallout">
            <a:avLst>
              <a:gd name="adj1" fmla="val 45972"/>
              <a:gd name="adj2" fmla="val 137113"/>
            </a:avLst>
          </a:prstGeom>
          <a:solidFill>
            <a:srgbClr val="00A39C"/>
          </a:solidFill>
          <a:ln>
            <a:solidFill>
              <a:schemeClr val="accent1">
                <a:lumMod val="5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Вы отлично усвоили ранее изученный материал! Теперь перейдем к поиску способа решению нашей задачи</a:t>
            </a:r>
            <a:endParaRPr lang="ru-RU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Скругленный прямоугольник 13">
            <a:hlinkClick r:id="rId13" action="ppaction://hlinksldjump"/>
          </p:cNvPr>
          <p:cNvSpPr/>
          <p:nvPr/>
        </p:nvSpPr>
        <p:spPr>
          <a:xfrm>
            <a:off x="3768549" y="6328847"/>
            <a:ext cx="2675659" cy="340513"/>
          </a:xfrm>
          <a:prstGeom prst="roundRect">
            <a:avLst/>
          </a:prstGeom>
          <a:solidFill>
            <a:srgbClr val="F6AC41"/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Перейти к поиску решения</a:t>
            </a:r>
            <a:endParaRPr lang="ru-RU" sz="1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43570" y="2714620"/>
            <a:ext cx="971550" cy="638175"/>
          </a:xfrm>
          <a:prstGeom prst="rect">
            <a:avLst/>
          </a:prstGeom>
          <a:noFill/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0" y="10953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067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2">
            <a:hlinkClick r:id="rId2" action="ppaction://hlinksldjump"/>
          </p:cNvPr>
          <p:cNvSpPr txBox="1">
            <a:spLocks/>
          </p:cNvSpPr>
          <p:nvPr/>
        </p:nvSpPr>
        <p:spPr bwMode="auto">
          <a:xfrm>
            <a:off x="1302296" y="1305508"/>
            <a:ext cx="5789984" cy="576000"/>
          </a:xfrm>
          <a:prstGeom prst="rect">
            <a:avLst/>
          </a:prstGeom>
          <a:ln w="28575">
            <a:solidFill>
              <a:schemeClr val="accent2">
                <a:lumMod val="5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defPPr>
              <a:defRPr lang="ru-RU"/>
            </a:defPPr>
            <a:lvl1pPr marL="45720" indent="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b="0">
                <a:solidFill>
                  <a:schemeClr val="dk1"/>
                </a:solidFill>
                <a:latin typeface="Palatino Linotype" panose="02040502050505030304" pitchFamily="18" charset="0"/>
              </a:defRPr>
            </a:lvl1pPr>
            <a:lvl2pPr marL="54864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>
                <a:solidFill>
                  <a:schemeClr val="lt1"/>
                </a:solidFill>
              </a:defRPr>
            </a:lvl2pPr>
            <a:lvl3pPr marL="82296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>
                <a:solidFill>
                  <a:schemeClr val="lt1"/>
                </a:solidFill>
              </a:defRPr>
            </a:lvl3pPr>
            <a:lvl4pPr marL="109728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>
                <a:solidFill>
                  <a:schemeClr val="lt1"/>
                </a:solidFill>
              </a:defRPr>
            </a:lvl4pPr>
            <a:lvl5pPr marL="1389888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5pPr>
            <a:lvl6pPr marL="1664208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6pPr>
            <a:lvl7pPr marL="196596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7pPr>
            <a:lvl8pPr marL="228600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8pPr>
            <a:lvl9pPr marL="2587752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9pPr>
          </a:lstStyle>
          <a:p>
            <a:r>
              <a:rPr lang="ru-RU" sz="1600" dirty="0" smtClean="0"/>
              <a:t>    </a:t>
            </a:r>
            <a:r>
              <a:rPr lang="en-US" sz="1600" dirty="0" smtClean="0"/>
              <a:t>  </a:t>
            </a:r>
            <a:r>
              <a:rPr lang="ru-RU" sz="1600" dirty="0" smtClean="0"/>
              <a:t>Повторяем факты, необходимые </a:t>
            </a:r>
            <a:r>
              <a:rPr lang="ru-RU" sz="1600" dirty="0"/>
              <a:t>для решения задачи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812456" y="1124743"/>
            <a:ext cx="936000" cy="828000"/>
            <a:chOff x="725382" y="1178775"/>
            <a:chExt cx="812528" cy="722248"/>
          </a:xfrm>
        </p:grpSpPr>
        <p:pic>
          <p:nvPicPr>
            <p:cNvPr id="2054" name="Picture 6" descr="Красочные абстрактного фона Бесплатные векторы |  #Freepik #freevector #background #abstract #card #template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backgroundRemoval t="7447" b="38121" l="53369" r="85461">
                          <a14:foregroundMark x1="75709" y1="7979" x2="83865" y2="21099"/>
                          <a14:backgroundMark x1="77128" y1="9752" x2="77837" y2="10638"/>
                          <a14:backgroundMark x1="78191" y1="10993" x2="78901" y2="12411"/>
                          <a14:backgroundMark x1="76596" y1="10284" x2="79433" y2="13652"/>
                          <a14:backgroundMark x1="77482" y1="9397" x2="76950" y2="10816"/>
                          <a14:backgroundMark x1="78191" y1="10816" x2="77482" y2="11170"/>
                          <a14:backgroundMark x1="76950" y1="9929" x2="79787" y2="12766"/>
                          <a14:backgroundMark x1="78191" y1="9043" x2="77128" y2="1099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1745" t="6598" r="12064" b="61233"/>
            <a:stretch/>
          </p:blipFill>
          <p:spPr bwMode="auto">
            <a:xfrm rot="21318281">
              <a:off x="725382" y="1178775"/>
              <a:ext cx="812528" cy="72224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Прямоугольник 18"/>
            <p:cNvSpPr/>
            <p:nvPr/>
          </p:nvSpPr>
          <p:spPr>
            <a:xfrm>
              <a:off x="912465" y="1341582"/>
              <a:ext cx="438361" cy="396634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latin typeface="Palatino Linotype" panose="02040502050505030304" pitchFamily="18" charset="0"/>
                  <a:cs typeface="Arial" panose="020B0604020202020204" pitchFamily="34" charset="0"/>
                </a:rPr>
                <a:t>1</a:t>
              </a:r>
              <a:endParaRPr lang="ru-RU" b="1" dirty="0">
                <a:latin typeface="Palatino Linotype" panose="02040502050505030304" pitchFamily="18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2843808" y="188640"/>
            <a:ext cx="6048672" cy="936103"/>
            <a:chOff x="1646122" y="510250"/>
            <a:chExt cx="5876490" cy="770264"/>
          </a:xfrm>
          <a:effectLst>
            <a:glow rad="101600">
              <a:schemeClr val="accent6">
                <a:lumMod val="20000"/>
                <a:lumOff val="80000"/>
                <a:alpha val="60000"/>
              </a:schemeClr>
            </a:glow>
          </a:effectLst>
        </p:grpSpPr>
        <p:grpSp>
          <p:nvGrpSpPr>
            <p:cNvPr id="13" name="Группа 12"/>
            <p:cNvGrpSpPr/>
            <p:nvPr/>
          </p:nvGrpSpPr>
          <p:grpSpPr>
            <a:xfrm>
              <a:off x="1646122" y="579174"/>
              <a:ext cx="5536697" cy="701340"/>
              <a:chOff x="1646122" y="579174"/>
              <a:chExt cx="5536697" cy="701340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5" name="Прямоугольник 14"/>
              <p:cNvSpPr/>
              <p:nvPr/>
            </p:nvSpPr>
            <p:spPr>
              <a:xfrm>
                <a:off x="1979712" y="658991"/>
                <a:ext cx="5203107" cy="533799"/>
              </a:xfrm>
              <a:prstGeom prst="rect">
                <a:avLst/>
              </a:prstGeom>
              <a:solidFill>
                <a:srgbClr val="D9F1F1"/>
              </a:solidFill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2400" dirty="0" smtClean="0">
                    <a:solidFill>
                      <a:srgbClr val="000000"/>
                    </a:solidFill>
                    <a:cs typeface="Arial" panose="020B0604020202020204" pitchFamily="34" charset="0"/>
                  </a:rPr>
                  <a:t>Поиск решения задачи</a:t>
                </a:r>
                <a:endParaRPr lang="ru-RU" sz="240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pic>
            <p:nvPicPr>
              <p:cNvPr id="16" name="Рисунок 1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BEBA8EAE-BF5A-486C-A8C5-ECC9F3942E4B}">
                    <a14:imgProps xmlns:a14="http://schemas.microsoft.com/office/drawing/2010/main" xmlns="">
                      <a14:imgLayer r:embed="rId6">
                        <a14:imgEffect>
                          <a14:backgroundRemoval t="52462" b="66154" l="2462" r="95077">
                            <a14:backgroundMark x1="23231" y1="57846" x2="23846" y2="61231"/>
                            <a14:backgroundMark x1="8462" y1="61692" x2="10769" y2="64462"/>
                          </a14:backgroundRemoval>
                        </a14:imgEffect>
                        <a14:imgEffect>
                          <a14:sharpenSoften amount="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6439" t="52100" r="74423" b="32150"/>
              <a:stretch/>
            </p:blipFill>
            <p:spPr>
              <a:xfrm>
                <a:off x="1646122" y="579174"/>
                <a:ext cx="808731" cy="701340"/>
              </a:xfrm>
              <a:prstGeom prst="rect">
                <a:avLst/>
              </a:prstGeom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14" name="Рисунок 1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52462" b="66154" l="2462" r="95077">
                          <a14:backgroundMark x1="23231" y1="57846" x2="23846" y2="61231"/>
                          <a14:backgroundMark x1="8462" y1="61692" x2="10769" y2="64462"/>
                        </a14:backgroundRemoval>
                      </a14:imgEffect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439" t="52100" r="74423" b="32150"/>
            <a:stretch/>
          </p:blipFill>
          <p:spPr>
            <a:xfrm rot="10800000">
              <a:off x="6683207" y="510250"/>
              <a:ext cx="839405" cy="728093"/>
            </a:xfrm>
            <a:prstGeom prst="rect">
              <a:avLst/>
            </a:prstGeom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8" name="2">
            <a:hlinkClick r:id="rId7" action="ppaction://hlinksldjump"/>
          </p:cNvPr>
          <p:cNvSpPr txBox="1">
            <a:spLocks/>
          </p:cNvSpPr>
          <p:nvPr/>
        </p:nvSpPr>
        <p:spPr bwMode="auto">
          <a:xfrm>
            <a:off x="1302296" y="2420952"/>
            <a:ext cx="5789984" cy="576000"/>
          </a:xfrm>
          <a:prstGeom prst="rect">
            <a:avLst/>
          </a:prstGeom>
          <a:ln w="28575">
            <a:solidFill>
              <a:schemeClr val="accent2">
                <a:lumMod val="5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defPPr>
              <a:defRPr lang="ru-RU"/>
            </a:defPPr>
            <a:lvl1pPr marL="45720" indent="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b="0">
                <a:solidFill>
                  <a:schemeClr val="dk1"/>
                </a:solidFill>
                <a:latin typeface="Palatino Linotype" panose="02040502050505030304" pitchFamily="18" charset="0"/>
              </a:defRPr>
            </a:lvl1pPr>
            <a:lvl2pPr marL="54864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>
                <a:solidFill>
                  <a:schemeClr val="lt1"/>
                </a:solidFill>
              </a:defRPr>
            </a:lvl2pPr>
            <a:lvl3pPr marL="82296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>
                <a:solidFill>
                  <a:schemeClr val="lt1"/>
                </a:solidFill>
              </a:defRPr>
            </a:lvl3pPr>
            <a:lvl4pPr marL="109728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>
                <a:solidFill>
                  <a:schemeClr val="lt1"/>
                </a:solidFill>
              </a:defRPr>
            </a:lvl4pPr>
            <a:lvl5pPr marL="1389888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5pPr>
            <a:lvl6pPr marL="1664208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6pPr>
            <a:lvl7pPr marL="196596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7pPr>
            <a:lvl8pPr marL="228600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8pPr>
            <a:lvl9pPr marL="2587752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9pPr>
          </a:lstStyle>
          <a:p>
            <a:r>
              <a:rPr lang="ru-RU" sz="1600" dirty="0" smtClean="0"/>
              <a:t>   </a:t>
            </a:r>
            <a:r>
              <a:rPr lang="en-US" sz="1600" dirty="0" smtClean="0"/>
              <a:t>  </a:t>
            </a:r>
            <a:r>
              <a:rPr lang="ru-RU" sz="1600" dirty="0" smtClean="0"/>
              <a:t>Решаем задачу пошагово</a:t>
            </a:r>
            <a:endParaRPr lang="ru-RU" sz="1600" dirty="0"/>
          </a:p>
        </p:txBody>
      </p:sp>
      <p:grpSp>
        <p:nvGrpSpPr>
          <p:cNvPr id="20" name="Группа 19"/>
          <p:cNvGrpSpPr/>
          <p:nvPr/>
        </p:nvGrpSpPr>
        <p:grpSpPr>
          <a:xfrm>
            <a:off x="730644" y="2275352"/>
            <a:ext cx="936000" cy="864000"/>
            <a:chOff x="725382" y="1178775"/>
            <a:chExt cx="812528" cy="722248"/>
          </a:xfrm>
        </p:grpSpPr>
        <p:pic>
          <p:nvPicPr>
            <p:cNvPr id="21" name="Picture 6" descr="Красочные абстрактного фона Бесплатные векторы |  #Freepik #freevector #background #abstract #card #template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backgroundRemoval t="7447" b="38121" l="53369" r="85461">
                          <a14:foregroundMark x1="75709" y1="7979" x2="83865" y2="21099"/>
                          <a14:backgroundMark x1="77128" y1="9752" x2="77837" y2="10638"/>
                          <a14:backgroundMark x1="78191" y1="10993" x2="78901" y2="12411"/>
                          <a14:backgroundMark x1="76596" y1="10284" x2="79433" y2="13652"/>
                          <a14:backgroundMark x1="77482" y1="9397" x2="76950" y2="10816"/>
                          <a14:backgroundMark x1="78191" y1="10816" x2="77482" y2="11170"/>
                          <a14:backgroundMark x1="76950" y1="9929" x2="79787" y2="12766"/>
                          <a14:backgroundMark x1="78191" y1="9043" x2="77128" y2="1099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1745" t="6598" r="12064" b="61233"/>
            <a:stretch/>
          </p:blipFill>
          <p:spPr bwMode="auto">
            <a:xfrm rot="21318281">
              <a:off x="725382" y="1178775"/>
              <a:ext cx="812528" cy="72224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Прямоугольник 21"/>
            <p:cNvSpPr/>
            <p:nvPr/>
          </p:nvSpPr>
          <p:spPr>
            <a:xfrm>
              <a:off x="912465" y="1341582"/>
              <a:ext cx="438361" cy="396634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latin typeface="Palatino Linotype" panose="02040502050505030304" pitchFamily="18" charset="0"/>
                  <a:cs typeface="Arial" panose="020B0604020202020204" pitchFamily="34" charset="0"/>
                </a:rPr>
                <a:t>2</a:t>
              </a:r>
            </a:p>
          </p:txBody>
        </p:sp>
      </p:grpSp>
      <p:pic>
        <p:nvPicPr>
          <p:cNvPr id="2052" name="Picture 4" descr="https://st.depositphotos.com/1345122/3680/i/950/depositphotos_36800329-stock-photo-business-woman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3223" b="92090" l="22157" r="84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702" t="3079" r="15967" b="6110"/>
          <a:stretch/>
        </p:blipFill>
        <p:spPr bwMode="auto">
          <a:xfrm flipH="1">
            <a:off x="5940151" y="1305508"/>
            <a:ext cx="2605427" cy="54900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82611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Ring Organizer Notebook With Pencil And Post it Vector Imag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795" b="85128" l="8100" r="100000">
                        <a14:foregroundMark x1="11300" y1="4103" x2="48000" y2="82692"/>
                        <a14:foregroundMark x1="55200" y1="11282" x2="55200" y2="11282"/>
                        <a14:foregroundMark x1="54200" y1="5641" x2="55500" y2="81026"/>
                        <a14:foregroundMark x1="53600" y1="82436" x2="96900" y2="81923"/>
                        <a14:foregroundMark x1="10000" y1="5128" x2="9900" y2="81026"/>
                        <a14:foregroundMark x1="22800" y1="9744" x2="59600" y2="23077"/>
                        <a14:foregroundMark x1="48000" y1="4487" x2="96800" y2="4872"/>
                        <a14:foregroundMark x1="12900" y1="3974" x2="46900" y2="4359"/>
                        <a14:foregroundMark x1="52000" y1="19103" x2="54100" y2="82692"/>
                        <a14:foregroundMark x1="25400" y1="10897" x2="20600" y2="39103"/>
                        <a14:foregroundMark x1="12300" y1="82821" x2="47200" y2="8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080" t="1540" b="15108"/>
          <a:stretch/>
        </p:blipFill>
        <p:spPr bwMode="auto">
          <a:xfrm>
            <a:off x="425985" y="1464674"/>
            <a:ext cx="8568952" cy="52766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2 шаг"/>
          <p:cNvSpPr txBox="1"/>
          <p:nvPr/>
        </p:nvSpPr>
        <p:spPr>
          <a:xfrm>
            <a:off x="1013845" y="3294087"/>
            <a:ext cx="2875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A39C"/>
                </a:solidFill>
                <a:latin typeface="Segoe Print" panose="02000600000000000000" pitchFamily="2" charset="0"/>
                <a:cs typeface="Arial" pitchFamily="34" charset="0"/>
              </a:rPr>
              <a:t>Решение</a:t>
            </a:r>
            <a:endParaRPr lang="en-US" b="1" dirty="0" smtClean="0">
              <a:solidFill>
                <a:srgbClr val="00A39C"/>
              </a:solidFill>
              <a:latin typeface="Segoe Print" panose="02000600000000000000" pitchFamily="2" charset="0"/>
              <a:cs typeface="Arial" pitchFamily="34" charset="0"/>
            </a:endParaRPr>
          </a:p>
        </p:txBody>
      </p:sp>
      <p:grpSp>
        <p:nvGrpSpPr>
          <p:cNvPr id="43" name="Группа 42"/>
          <p:cNvGrpSpPr/>
          <p:nvPr/>
        </p:nvGrpSpPr>
        <p:grpSpPr>
          <a:xfrm>
            <a:off x="3212735" y="142852"/>
            <a:ext cx="5931265" cy="793296"/>
            <a:chOff x="1796356" y="759405"/>
            <a:chExt cx="5578766" cy="332112"/>
          </a:xfrm>
          <a:effectLst>
            <a:glow rad="101600">
              <a:schemeClr val="accent6">
                <a:lumMod val="20000"/>
                <a:lumOff val="80000"/>
                <a:alpha val="60000"/>
              </a:schemeClr>
            </a:glow>
          </a:effectLst>
        </p:grpSpPr>
        <p:grpSp>
          <p:nvGrpSpPr>
            <p:cNvPr id="44" name="Группа 43"/>
            <p:cNvGrpSpPr/>
            <p:nvPr/>
          </p:nvGrpSpPr>
          <p:grpSpPr>
            <a:xfrm>
              <a:off x="1796356" y="800058"/>
              <a:ext cx="5386463" cy="291459"/>
              <a:chOff x="1796356" y="800058"/>
              <a:chExt cx="5386463" cy="291459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6" name="Прямоугольник 45"/>
              <p:cNvSpPr/>
              <p:nvPr/>
            </p:nvSpPr>
            <p:spPr>
              <a:xfrm>
                <a:off x="1979712" y="801973"/>
                <a:ext cx="5203107" cy="247834"/>
              </a:xfrm>
              <a:prstGeom prst="rect">
                <a:avLst/>
              </a:prstGeom>
              <a:solidFill>
                <a:srgbClr val="D9F1F1"/>
              </a:solidFill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2400" dirty="0" smtClean="0">
                    <a:solidFill>
                      <a:srgbClr val="000000"/>
                    </a:solidFill>
                    <a:cs typeface="Arial" panose="020B0604020202020204" pitchFamily="34" charset="0"/>
                  </a:rPr>
                  <a:t>2.Решаем задачу пошагово</a:t>
                </a:r>
              </a:p>
            </p:txBody>
          </p:sp>
          <p:pic>
            <p:nvPicPr>
              <p:cNvPr id="47" name="Рисунок 46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BEBA8EAE-BF5A-486C-A8C5-ECC9F3942E4B}">
                    <a14:imgProps xmlns:a14="http://schemas.microsoft.com/office/drawing/2010/main" xmlns="">
                      <a14:imgLayer r:embed="rId5">
                        <a14:imgEffect>
                          <a14:backgroundRemoval t="52462" b="66154" l="2462" r="95077">
                            <a14:backgroundMark x1="23231" y1="57846" x2="23846" y2="61231"/>
                            <a14:backgroundMark x1="8462" y1="61692" x2="10769" y2="64462"/>
                          </a14:backgroundRemoval>
                        </a14:imgEffect>
                        <a14:imgEffect>
                          <a14:sharpenSoften amount="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6439" t="52100" r="74423" b="32150"/>
              <a:stretch/>
            </p:blipFill>
            <p:spPr>
              <a:xfrm>
                <a:off x="1796356" y="800058"/>
                <a:ext cx="539113" cy="291459"/>
              </a:xfrm>
              <a:prstGeom prst="rect">
                <a:avLst/>
              </a:prstGeom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45" name="Рисунок 4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 xmlns="">
                    <a14:imgLayer r:embed="rId5">
                      <a14:imgEffect>
                        <a14:backgroundRemoval t="52462" b="66154" l="2462" r="95077">
                          <a14:backgroundMark x1="23231" y1="57846" x2="23846" y2="61231"/>
                          <a14:backgroundMark x1="8462" y1="61692" x2="10769" y2="64462"/>
                        </a14:backgroundRemoval>
                      </a14:imgEffect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439" t="52100" r="74423" b="32150"/>
            <a:stretch/>
          </p:blipFill>
          <p:spPr>
            <a:xfrm rot="10800000">
              <a:off x="6856207" y="759405"/>
              <a:ext cx="518915" cy="309246"/>
            </a:xfrm>
            <a:prstGeom prst="rect">
              <a:avLst/>
            </a:prstGeom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0" name="Группа 9"/>
          <p:cNvGrpSpPr/>
          <p:nvPr/>
        </p:nvGrpSpPr>
        <p:grpSpPr>
          <a:xfrm>
            <a:off x="683568" y="3585143"/>
            <a:ext cx="1421474" cy="563720"/>
            <a:chOff x="880113" y="4262468"/>
            <a:chExt cx="1421474" cy="563720"/>
          </a:xfrm>
        </p:grpSpPr>
        <p:pic>
          <p:nvPicPr>
            <p:cNvPr id="9224" name="Picture 8" descr=" 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 xmlns="">
                    <a14:imgLayer r:embed="rId9">
                      <a14:imgEffect>
                        <a14:backgroundRemoval t="70622" b="91896" l="532" r="9414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70483" r="4178" b="7636"/>
            <a:stretch/>
          </p:blipFill>
          <p:spPr bwMode="auto">
            <a:xfrm flipV="1">
              <a:off x="880113" y="4262468"/>
              <a:ext cx="1421474" cy="563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1043608" y="4365104"/>
              <a:ext cx="11859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1 шаг</a:t>
              </a:r>
              <a:endPara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endParaRPr>
            </a:p>
          </p:txBody>
        </p:sp>
      </p:grpSp>
      <p:sp>
        <p:nvSpPr>
          <p:cNvPr id="49" name="Проверка 1">
            <a:hlinkClick r:id="rId10" action="ppaction://hlinksldjump"/>
          </p:cNvPr>
          <p:cNvSpPr txBox="1"/>
          <p:nvPr/>
        </p:nvSpPr>
        <p:spPr>
          <a:xfrm>
            <a:off x="722660" y="4286256"/>
            <a:ext cx="1060507" cy="276999"/>
          </a:xfrm>
          <a:prstGeom prst="rect">
            <a:avLst/>
          </a:prstGeom>
          <a:solidFill>
            <a:srgbClr val="3AB3B6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pitchFamily="34" charset="0"/>
              </a:rPr>
              <a:t>Проверить</a:t>
            </a:r>
            <a:endParaRPr lang="ru-RU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Arial" pitchFamily="34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2123728" y="3648440"/>
            <a:ext cx="23369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4453255" algn="l"/>
              </a:tabLst>
            </a:pPr>
            <a:r>
              <a:rPr lang="ru-RU" sz="1600" dirty="0" smtClean="0">
                <a:latin typeface="Comic Sans MS" panose="030F0702030302020204" pitchFamily="66" charset="0"/>
              </a:rPr>
              <a:t>Определить</a:t>
            </a:r>
          </a:p>
          <a:p>
            <a:pPr>
              <a:spcAft>
                <a:spcPts val="0"/>
              </a:spcAft>
              <a:tabLst>
                <a:tab pos="4453255" algn="l"/>
              </a:tabLst>
            </a:pPr>
            <a:r>
              <a:rPr lang="ru-RU" sz="1600" dirty="0" smtClean="0">
                <a:latin typeface="Comic Sans MS" panose="030F0702030302020204" pitchFamily="66" charset="0"/>
              </a:rPr>
              <a:t> порядок действий</a:t>
            </a:r>
            <a:endParaRPr lang="ru-RU" sz="1600" dirty="0">
              <a:latin typeface="Comic Sans MS" panose="030F0702030302020204" pitchFamily="66" charset="0"/>
            </a:endParaRPr>
          </a:p>
        </p:txBody>
      </p:sp>
      <p:grpSp>
        <p:nvGrpSpPr>
          <p:cNvPr id="51" name="Группа 50"/>
          <p:cNvGrpSpPr/>
          <p:nvPr/>
        </p:nvGrpSpPr>
        <p:grpSpPr>
          <a:xfrm>
            <a:off x="5083780" y="1670707"/>
            <a:ext cx="1504444" cy="608917"/>
            <a:chOff x="880113" y="4262468"/>
            <a:chExt cx="1421474" cy="563720"/>
          </a:xfrm>
        </p:grpSpPr>
        <p:pic>
          <p:nvPicPr>
            <p:cNvPr id="52" name="Picture 8" descr=" 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BEBA8EAE-BF5A-486C-A8C5-ECC9F3942E4B}">
                  <a14:imgProps xmlns:a14="http://schemas.microsoft.com/office/drawing/2010/main" xmlns="">
                    <a14:imgLayer r:embed="rId13">
                      <a14:imgEffect>
                        <a14:backgroundRemoval t="70622" b="91896" l="532" r="9414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70483" r="4178" b="7636"/>
            <a:stretch/>
          </p:blipFill>
          <p:spPr bwMode="auto">
            <a:xfrm flipV="1">
              <a:off x="880113" y="4262468"/>
              <a:ext cx="1421474" cy="563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3" name="TextBox 52"/>
            <p:cNvSpPr txBox="1"/>
            <p:nvPr/>
          </p:nvSpPr>
          <p:spPr>
            <a:xfrm>
              <a:off x="1043608" y="4365104"/>
              <a:ext cx="11859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2</a:t>
              </a:r>
              <a:r>
                <a:rPr lang="ru-RU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 шаг</a:t>
              </a:r>
              <a:endPara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endParaRPr>
            </a:p>
          </p:txBody>
        </p:sp>
      </p:grpSp>
      <p:sp>
        <p:nvSpPr>
          <p:cNvPr id="55" name="Прямоугольник 54"/>
          <p:cNvSpPr/>
          <p:nvPr/>
        </p:nvSpPr>
        <p:spPr>
          <a:xfrm>
            <a:off x="6588224" y="1747175"/>
            <a:ext cx="20313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4453255" algn="l"/>
              </a:tabLst>
            </a:pPr>
            <a:r>
              <a:rPr lang="ru-RU" sz="1400" dirty="0" smtClean="0">
                <a:latin typeface="Comic Sans MS" panose="030F0702030302020204" pitchFamily="66" charset="0"/>
              </a:rPr>
              <a:t>Выполнить сложение дробей</a:t>
            </a:r>
          </a:p>
        </p:txBody>
      </p:sp>
      <p:pic>
        <p:nvPicPr>
          <p:cNvPr id="62" name="Picture 8" descr=" ">
            <a:hlinkClick r:id="rId14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29957" b="48915" l="52305" r="95922">
                        <a14:foregroundMark x1="58688" y1="32851" x2="83156" y2="41823"/>
                        <a14:foregroundMark x1="68085" y1="31983" x2="77305" y2="43849"/>
                        <a14:foregroundMark x1="57801" y1="37916" x2="79965" y2="43126"/>
                        <a14:foregroundMark x1="56206" y1="34153" x2="56738" y2="46454"/>
                        <a14:backgroundMark x1="54610" y1="31114" x2="54787" y2="48480"/>
                        <a14:backgroundMark x1="61170" y1="31114" x2="62234" y2="31693"/>
                        <a14:backgroundMark x1="55496" y1="31259" x2="55496" y2="497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977" t="29691" r="6810" b="50616"/>
          <a:stretch/>
        </p:blipFill>
        <p:spPr bwMode="auto">
          <a:xfrm rot="10800000" flipH="1">
            <a:off x="7956316" y="6432652"/>
            <a:ext cx="647873" cy="38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29" name="Группа 28"/>
          <p:cNvGrpSpPr/>
          <p:nvPr/>
        </p:nvGrpSpPr>
        <p:grpSpPr>
          <a:xfrm>
            <a:off x="334692" y="928671"/>
            <a:ext cx="3740558" cy="1492218"/>
            <a:chOff x="334692" y="928671"/>
            <a:chExt cx="3740558" cy="1492218"/>
          </a:xfrm>
        </p:grpSpPr>
        <p:pic>
          <p:nvPicPr>
            <p:cNvPr id="9" name="Доска"/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BEBA8EAE-BF5A-486C-A8C5-ECC9F3942E4B}">
                  <a14:imgProps xmlns:a14="http://schemas.microsoft.com/office/drawing/2010/main" xmlns="">
                    <a14:imgLayer r:embed="rId7">
                      <a14:imgEffect>
                        <a14:backgroundRemoval t="687" b="99313" l="773" r="99890">
                          <a14:foregroundMark x1="4194" y1="9966" x2="4525" y2="58591"/>
                          <a14:foregroundMark x1="4194" y1="62715" x2="4857" y2="87285"/>
                          <a14:foregroundMark x1="5629" y1="4811" x2="93267" y2="4811"/>
                          <a14:foregroundMark x1="95806" y1="8247" x2="95475" y2="85567"/>
                          <a14:foregroundMark x1="8168" y1="94845" x2="86645" y2="96564"/>
                          <a14:foregroundMark x1="4194" y1="96564" x2="28477" y2="96564"/>
                          <a14:foregroundMark x1="87417" y1="97079" x2="96909" y2="9759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692" y="928671"/>
              <a:ext cx="3740558" cy="149221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3"/>
            <p:cNvPicPr>
              <a:picLocks noChangeAspect="1" noChangeArrowheads="1"/>
            </p:cNvPicPr>
            <p:nvPr/>
          </p:nvPicPr>
          <p:blipFill>
            <a:blip r:embed="rId21" cstate="print"/>
            <a:srcRect l="22511" t="31250" r="56625" b="58984"/>
            <a:stretch>
              <a:fillRect/>
            </a:stretch>
          </p:blipFill>
          <p:spPr bwMode="auto">
            <a:xfrm>
              <a:off x="571472" y="1428736"/>
              <a:ext cx="3257573" cy="85725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28" name="TextBox 27"/>
            <p:cNvSpPr txBox="1"/>
            <p:nvPr/>
          </p:nvSpPr>
          <p:spPr>
            <a:xfrm>
              <a:off x="500034" y="1142984"/>
              <a:ext cx="32861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>
                  <a:solidFill>
                    <a:schemeClr val="bg1"/>
                  </a:solidFill>
                </a:rPr>
                <a:t>Найти значение выражения</a:t>
              </a:r>
              <a:endParaRPr lang="ru-RU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57" name="Группа 56"/>
          <p:cNvGrpSpPr/>
          <p:nvPr/>
        </p:nvGrpSpPr>
        <p:grpSpPr>
          <a:xfrm>
            <a:off x="785786" y="4643446"/>
            <a:ext cx="5214974" cy="1373606"/>
            <a:chOff x="785786" y="4643446"/>
            <a:chExt cx="5214974" cy="1373606"/>
          </a:xfrm>
        </p:grpSpPr>
        <p:pic>
          <p:nvPicPr>
            <p:cNvPr id="14337" name="Picture 1"/>
            <p:cNvPicPr>
              <a:picLocks noChangeAspect="1" noChangeArrowheads="1"/>
            </p:cNvPicPr>
            <p:nvPr/>
          </p:nvPicPr>
          <p:blipFill>
            <a:blip r:embed="rId2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85786" y="5000636"/>
              <a:ext cx="3214710" cy="1016416"/>
            </a:xfrm>
            <a:prstGeom prst="rect">
              <a:avLst/>
            </a:prstGeom>
            <a:noFill/>
          </p:spPr>
        </p:pic>
        <p:sp>
          <p:nvSpPr>
            <p:cNvPr id="33" name="TextBox 32"/>
            <p:cNvSpPr txBox="1"/>
            <p:nvPr/>
          </p:nvSpPr>
          <p:spPr>
            <a:xfrm>
              <a:off x="3000364" y="4643446"/>
              <a:ext cx="300039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FF0000"/>
                  </a:solidFill>
                </a:rPr>
                <a:t>1</a:t>
              </a:r>
              <a:endParaRPr lang="ru-RU" sz="2400" b="1" dirty="0">
                <a:solidFill>
                  <a:srgbClr val="FF0000"/>
                </a:solidFill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428728" y="4643446"/>
              <a:ext cx="57150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rgbClr val="FF0000"/>
                  </a:solidFill>
                </a:rPr>
                <a:t>2</a:t>
              </a:r>
              <a:endParaRPr lang="ru-RU" sz="2400" b="1" dirty="0">
                <a:solidFill>
                  <a:srgbClr val="FF0000"/>
                </a:solidFill>
              </a:endParaRPr>
            </a:p>
          </p:txBody>
        </p:sp>
      </p:grpSp>
      <p:pic>
        <p:nvPicPr>
          <p:cNvPr id="56" name="Picture 2"/>
          <p:cNvPicPr>
            <a:picLocks noChangeAspect="1" noChangeArrowheads="1"/>
          </p:cNvPicPr>
          <p:nvPr/>
        </p:nvPicPr>
        <p:blipFill>
          <a:blip r:embed="rId23" cstate="print"/>
          <a:srcRect l="24707" t="33203" r="51135" b="14062"/>
          <a:stretch>
            <a:fillRect/>
          </a:stretch>
        </p:blipFill>
        <p:spPr bwMode="auto">
          <a:xfrm>
            <a:off x="5143504" y="2643182"/>
            <a:ext cx="3143272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" name="Проверка 1">
            <a:hlinkClick r:id="rId10" action="ppaction://hlinksldjump"/>
          </p:cNvPr>
          <p:cNvSpPr txBox="1"/>
          <p:nvPr/>
        </p:nvSpPr>
        <p:spPr>
          <a:xfrm>
            <a:off x="5214942" y="2357430"/>
            <a:ext cx="1060507" cy="276999"/>
          </a:xfrm>
          <a:prstGeom prst="rect">
            <a:avLst/>
          </a:prstGeom>
          <a:solidFill>
            <a:srgbClr val="3AB3B6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pitchFamily="34" charset="0"/>
              </a:rPr>
              <a:t>Проверить</a:t>
            </a:r>
            <a:endParaRPr lang="ru-RU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14310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50" tmFilter="0,0; .5, 1; 1, 1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9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 tmFilter="0,0; .5, 1; 1, 1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</p:childTnLst>
        </p:cTn>
      </p:par>
    </p:tnLst>
    <p:bldLst>
      <p:bldP spid="55" grpId="0"/>
      <p:bldP spid="58" grpId="0" uiExpand="1" build="allAtOnce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Ring Organizer Notebook With Pencil And Post it Vector Imag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795" b="85128" l="8100" r="100000">
                        <a14:foregroundMark x1="11300" y1="4103" x2="48000" y2="82692"/>
                        <a14:foregroundMark x1="55200" y1="11282" x2="55200" y2="11282"/>
                        <a14:foregroundMark x1="54200" y1="5641" x2="55500" y2="81026"/>
                        <a14:foregroundMark x1="53600" y1="82436" x2="96900" y2="81923"/>
                        <a14:foregroundMark x1="10000" y1="5128" x2="9900" y2="81026"/>
                        <a14:foregroundMark x1="22800" y1="9744" x2="59600" y2="23077"/>
                        <a14:foregroundMark x1="48000" y1="4487" x2="96800" y2="4872"/>
                        <a14:foregroundMark x1="12900" y1="3974" x2="46900" y2="4359"/>
                        <a14:foregroundMark x1="52000" y1="19103" x2="54100" y2="82692"/>
                        <a14:foregroundMark x1="25400" y1="10897" x2="20600" y2="39103"/>
                        <a14:foregroundMark x1="12300" y1="82821" x2="47200" y2="8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080" t="1540" b="15108"/>
          <a:stretch/>
        </p:blipFill>
        <p:spPr bwMode="auto">
          <a:xfrm>
            <a:off x="357158" y="1372882"/>
            <a:ext cx="8718015" cy="53684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2 шаг"/>
          <p:cNvSpPr txBox="1"/>
          <p:nvPr/>
        </p:nvSpPr>
        <p:spPr>
          <a:xfrm>
            <a:off x="1013845" y="3294087"/>
            <a:ext cx="2875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A39C"/>
                </a:solidFill>
                <a:latin typeface="Segoe Print" panose="02000600000000000000" pitchFamily="2" charset="0"/>
                <a:cs typeface="Arial" pitchFamily="34" charset="0"/>
              </a:rPr>
              <a:t>Решение</a:t>
            </a:r>
            <a:endParaRPr lang="en-US" b="1" dirty="0" smtClean="0">
              <a:solidFill>
                <a:srgbClr val="00A39C"/>
              </a:solidFill>
              <a:latin typeface="Segoe Print" panose="02000600000000000000" pitchFamily="2" charset="0"/>
              <a:cs typeface="Arial" pitchFamily="34" charset="0"/>
            </a:endParaRPr>
          </a:p>
        </p:txBody>
      </p:sp>
      <p:grpSp>
        <p:nvGrpSpPr>
          <p:cNvPr id="3" name="Группа 42"/>
          <p:cNvGrpSpPr/>
          <p:nvPr/>
        </p:nvGrpSpPr>
        <p:grpSpPr>
          <a:xfrm>
            <a:off x="3091574" y="213584"/>
            <a:ext cx="5931265" cy="793296"/>
            <a:chOff x="1796356" y="759405"/>
            <a:chExt cx="5578766" cy="332112"/>
          </a:xfrm>
          <a:effectLst>
            <a:glow rad="101600">
              <a:schemeClr val="accent6">
                <a:lumMod val="20000"/>
                <a:lumOff val="80000"/>
                <a:alpha val="60000"/>
              </a:schemeClr>
            </a:glow>
          </a:effectLst>
        </p:grpSpPr>
        <p:grpSp>
          <p:nvGrpSpPr>
            <p:cNvPr id="4" name="Группа 43"/>
            <p:cNvGrpSpPr/>
            <p:nvPr/>
          </p:nvGrpSpPr>
          <p:grpSpPr>
            <a:xfrm>
              <a:off x="1796356" y="800058"/>
              <a:ext cx="5386463" cy="291459"/>
              <a:chOff x="1796356" y="800058"/>
              <a:chExt cx="5386463" cy="291459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6" name="Прямоугольник 45"/>
              <p:cNvSpPr/>
              <p:nvPr/>
            </p:nvSpPr>
            <p:spPr>
              <a:xfrm>
                <a:off x="1979712" y="801973"/>
                <a:ext cx="5203107" cy="247834"/>
              </a:xfrm>
              <a:prstGeom prst="rect">
                <a:avLst/>
              </a:prstGeom>
              <a:solidFill>
                <a:srgbClr val="D9F1F1"/>
              </a:solidFill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2400" dirty="0" smtClean="0">
                    <a:solidFill>
                      <a:srgbClr val="000000"/>
                    </a:solidFill>
                    <a:cs typeface="Arial" panose="020B0604020202020204" pitchFamily="34" charset="0"/>
                  </a:rPr>
                  <a:t>2.Решаем задачу пошагово</a:t>
                </a:r>
              </a:p>
            </p:txBody>
          </p:sp>
          <p:pic>
            <p:nvPicPr>
              <p:cNvPr id="47" name="Рисунок 46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BEBA8EAE-BF5A-486C-A8C5-ECC9F3942E4B}">
                    <a14:imgProps xmlns:a14="http://schemas.microsoft.com/office/drawing/2010/main" xmlns="">
                      <a14:imgLayer r:embed="rId5">
                        <a14:imgEffect>
                          <a14:backgroundRemoval t="52462" b="66154" l="2462" r="95077">
                            <a14:backgroundMark x1="23231" y1="57846" x2="23846" y2="61231"/>
                            <a14:backgroundMark x1="8462" y1="61692" x2="10769" y2="64462"/>
                          </a14:backgroundRemoval>
                        </a14:imgEffect>
                        <a14:imgEffect>
                          <a14:sharpenSoften amount="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6439" t="52100" r="74423" b="32150"/>
              <a:stretch/>
            </p:blipFill>
            <p:spPr>
              <a:xfrm>
                <a:off x="1796356" y="800058"/>
                <a:ext cx="539113" cy="291459"/>
              </a:xfrm>
              <a:prstGeom prst="rect">
                <a:avLst/>
              </a:prstGeom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45" name="Рисунок 4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 xmlns="">
                    <a14:imgLayer r:embed="rId5">
                      <a14:imgEffect>
                        <a14:backgroundRemoval t="52462" b="66154" l="2462" r="95077">
                          <a14:backgroundMark x1="23231" y1="57846" x2="23846" y2="61231"/>
                          <a14:backgroundMark x1="8462" y1="61692" x2="10769" y2="64462"/>
                        </a14:backgroundRemoval>
                      </a14:imgEffect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439" t="52100" r="74423" b="32150"/>
            <a:stretch/>
          </p:blipFill>
          <p:spPr>
            <a:xfrm rot="10800000">
              <a:off x="6856207" y="759405"/>
              <a:ext cx="518915" cy="309246"/>
            </a:xfrm>
            <a:prstGeom prst="rect">
              <a:avLst/>
            </a:prstGeom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" name="Прямоугольник 1"/>
          <p:cNvSpPr/>
          <p:nvPr/>
        </p:nvSpPr>
        <p:spPr>
          <a:xfrm>
            <a:off x="1263412" y="1311732"/>
            <a:ext cx="222846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b="1" i="1" dirty="0">
                <a:solidFill>
                  <a:schemeClr val="bg1"/>
                </a:solidFill>
                <a:latin typeface="Palatino Linotype" panose="02040502050505030304" pitchFamily="18" charset="0"/>
                <a:cs typeface="Arial" pitchFamily="34" charset="0"/>
              </a:rPr>
              <a:t>Доказать равенство:</a:t>
            </a:r>
          </a:p>
          <a:p>
            <a:pPr lvl="0"/>
            <a:endParaRPr lang="ru-RU" sz="2400" b="1" i="1" dirty="0">
              <a:solidFill>
                <a:prstClr val="black"/>
              </a:solidFill>
              <a:latin typeface="Palatino Linotype" panose="02040502050505030304" pitchFamily="18" charset="0"/>
              <a:cs typeface="Arial" pitchFamily="34" charset="0"/>
            </a:endParaRPr>
          </a:p>
        </p:txBody>
      </p:sp>
      <p:grpSp>
        <p:nvGrpSpPr>
          <p:cNvPr id="6" name="Группа 9"/>
          <p:cNvGrpSpPr/>
          <p:nvPr/>
        </p:nvGrpSpPr>
        <p:grpSpPr>
          <a:xfrm>
            <a:off x="683568" y="3585143"/>
            <a:ext cx="1421474" cy="563720"/>
            <a:chOff x="880113" y="4262468"/>
            <a:chExt cx="1421474" cy="563720"/>
          </a:xfrm>
        </p:grpSpPr>
        <p:pic>
          <p:nvPicPr>
            <p:cNvPr id="9224" name="Picture 8" descr=" 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 xmlns="">
                    <a14:imgLayer r:embed="rId9">
                      <a14:imgEffect>
                        <a14:backgroundRemoval t="70622" b="91896" l="532" r="9414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70483" r="4178" b="7636"/>
            <a:stretch/>
          </p:blipFill>
          <p:spPr bwMode="auto">
            <a:xfrm flipV="1">
              <a:off x="880113" y="4262468"/>
              <a:ext cx="1421474" cy="563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1043608" y="4365104"/>
              <a:ext cx="11859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3 шаг</a:t>
              </a:r>
              <a:endPara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endParaRPr>
            </a:p>
          </p:txBody>
        </p:sp>
      </p:grpSp>
      <p:sp>
        <p:nvSpPr>
          <p:cNvPr id="49" name="Проверка 1"/>
          <p:cNvSpPr txBox="1"/>
          <p:nvPr/>
        </p:nvSpPr>
        <p:spPr>
          <a:xfrm>
            <a:off x="722660" y="4335851"/>
            <a:ext cx="1060507" cy="276999"/>
          </a:xfrm>
          <a:prstGeom prst="rect">
            <a:avLst/>
          </a:prstGeom>
          <a:solidFill>
            <a:srgbClr val="3AB3B6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pitchFamily="34" charset="0"/>
              </a:rPr>
              <a:t>Проверить</a:t>
            </a:r>
            <a:endParaRPr lang="ru-RU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Arial" pitchFamily="34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2123728" y="3648440"/>
            <a:ext cx="23369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4453255" algn="l"/>
              </a:tabLst>
            </a:pPr>
            <a:r>
              <a:rPr lang="ru-RU" sz="1600" dirty="0" smtClean="0">
                <a:latin typeface="Comic Sans MS" panose="030F0702030302020204" pitchFamily="66" charset="0"/>
              </a:rPr>
              <a:t>Выполнить умножение дробей</a:t>
            </a:r>
            <a:endParaRPr lang="ru-RU" sz="1600" dirty="0">
              <a:latin typeface="Comic Sans MS" panose="030F0702030302020204" pitchFamily="66" charset="0"/>
            </a:endParaRPr>
          </a:p>
        </p:txBody>
      </p:sp>
      <p:grpSp>
        <p:nvGrpSpPr>
          <p:cNvPr id="7" name="Группа 50"/>
          <p:cNvGrpSpPr/>
          <p:nvPr/>
        </p:nvGrpSpPr>
        <p:grpSpPr>
          <a:xfrm>
            <a:off x="5083780" y="1670707"/>
            <a:ext cx="1504444" cy="608917"/>
            <a:chOff x="880113" y="4262468"/>
            <a:chExt cx="1421474" cy="563720"/>
          </a:xfrm>
        </p:grpSpPr>
        <p:pic>
          <p:nvPicPr>
            <p:cNvPr id="52" name="Picture 8" descr=" "/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BEBA8EAE-BF5A-486C-A8C5-ECC9F3942E4B}">
                  <a14:imgProps xmlns:a14="http://schemas.microsoft.com/office/drawing/2010/main" xmlns="">
                    <a14:imgLayer r:embed="rId13">
                      <a14:imgEffect>
                        <a14:backgroundRemoval t="70622" b="91896" l="532" r="9414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70483" r="4178" b="7636"/>
            <a:stretch/>
          </p:blipFill>
          <p:spPr bwMode="auto">
            <a:xfrm flipV="1">
              <a:off x="880113" y="4262468"/>
              <a:ext cx="1421474" cy="563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3" name="TextBox 52"/>
            <p:cNvSpPr txBox="1"/>
            <p:nvPr/>
          </p:nvSpPr>
          <p:spPr>
            <a:xfrm>
              <a:off x="1043608" y="4365104"/>
              <a:ext cx="1185971" cy="3419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4</a:t>
              </a:r>
              <a:r>
                <a:rPr lang="ru-RU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 шаг</a:t>
              </a:r>
              <a:endPara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endParaRPr>
            </a:p>
          </p:txBody>
        </p:sp>
      </p:grpSp>
      <p:sp>
        <p:nvSpPr>
          <p:cNvPr id="54" name="Проверка 1">
            <a:hlinkClick r:id="rId14" action="ppaction://hlinksldjump"/>
          </p:cNvPr>
          <p:cNvSpPr txBox="1"/>
          <p:nvPr/>
        </p:nvSpPr>
        <p:spPr>
          <a:xfrm>
            <a:off x="5185508" y="2421963"/>
            <a:ext cx="1122408" cy="276999"/>
          </a:xfrm>
          <a:prstGeom prst="rect">
            <a:avLst/>
          </a:prstGeom>
          <a:solidFill>
            <a:srgbClr val="3AB3B6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pitchFamily="34" charset="0"/>
              </a:rPr>
              <a:t>Проверить</a:t>
            </a:r>
            <a:endParaRPr lang="ru-RU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Arial" pitchFamily="34" charset="0"/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6572264" y="1747175"/>
            <a:ext cx="203131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4453255" algn="l"/>
              </a:tabLst>
            </a:pPr>
            <a:r>
              <a:rPr lang="ru-RU" sz="1400" dirty="0" smtClean="0">
                <a:latin typeface="Comic Sans MS" panose="030F0702030302020204" pitchFamily="66" charset="0"/>
              </a:rPr>
              <a:t>Выполнить действия с десятичными дробями</a:t>
            </a:r>
            <a:endParaRPr lang="ru-RU" sz="14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6" name="Прямоугольник 15"/>
              <p:cNvSpPr/>
              <p:nvPr/>
            </p:nvSpPr>
            <p:spPr>
              <a:xfrm>
                <a:off x="1357254" y="1628800"/>
                <a:ext cx="1990610" cy="4963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altLang="ru-RU" dirty="0" smtClean="0">
                    <a:solidFill>
                      <a:schemeClr val="bg1"/>
                    </a:solidFill>
                    <a:latin typeface="Comic Sans MS" panose="030F0702030302020204" pitchFamily="66" charset="0"/>
                    <a:cs typeface="Times New Roman" panose="02020603050405020304" pitchFamily="18" charset="0"/>
                  </a:rPr>
                  <a:t>1+2+3+…+</a:t>
                </a:r>
                <a:r>
                  <a:rPr lang="en-US" altLang="ru-RU" dirty="0">
                    <a:solidFill>
                      <a:schemeClr val="bg1"/>
                    </a:solidFill>
                    <a:latin typeface="Comic Sans MS" panose="030F0702030302020204" pitchFamily="66" charset="0"/>
                    <a:cs typeface="Times New Roman" panose="02020603050405020304" pitchFamily="18" charset="0"/>
                  </a:rPr>
                  <a:t>n=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altLang="ru-RU" i="1">
                            <a:solidFill>
                              <a:schemeClr val="bg1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ru-RU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altLang="ru-RU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altLang="ru-RU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altLang="ru-RU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+1)</m:t>
                        </m:r>
                      </m:num>
                      <m:den>
                        <m:r>
                          <a:rPr lang="en-US" altLang="ru-RU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ru-RU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16" name="Прямоуголь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7254" y="1628800"/>
                <a:ext cx="1990610" cy="496354"/>
              </a:xfrm>
              <a:prstGeom prst="rect">
                <a:avLst/>
              </a:prstGeom>
              <a:blipFill>
                <a:blip r:embed="rId15" cstate="print"/>
                <a:stretch>
                  <a:fillRect l="-2761" b="-731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2" name="Picture 8" descr=" ">
            <a:hlinkClick r:id="rId16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29957" b="48915" l="52305" r="95922">
                        <a14:foregroundMark x1="58688" y1="32851" x2="83156" y2="41823"/>
                        <a14:foregroundMark x1="68085" y1="31983" x2="77305" y2="43849"/>
                        <a14:foregroundMark x1="57801" y1="37916" x2="79965" y2="43126"/>
                        <a14:foregroundMark x1="56206" y1="34153" x2="56738" y2="46454"/>
                        <a14:backgroundMark x1="54610" y1="31114" x2="54787" y2="48480"/>
                        <a14:backgroundMark x1="61170" y1="31114" x2="62234" y2="31693"/>
                        <a14:backgroundMark x1="55496" y1="31259" x2="55496" y2="497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977" t="29691" r="6810" b="50616"/>
          <a:stretch/>
        </p:blipFill>
        <p:spPr bwMode="auto">
          <a:xfrm flipH="1">
            <a:off x="7956316" y="6432652"/>
            <a:ext cx="647873" cy="38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25" name="Группа 24"/>
          <p:cNvGrpSpPr/>
          <p:nvPr/>
        </p:nvGrpSpPr>
        <p:grpSpPr>
          <a:xfrm>
            <a:off x="334692" y="928671"/>
            <a:ext cx="3740558" cy="1492218"/>
            <a:chOff x="334692" y="928671"/>
            <a:chExt cx="3740558" cy="1492218"/>
          </a:xfrm>
        </p:grpSpPr>
        <p:pic>
          <p:nvPicPr>
            <p:cNvPr id="26" name="Доска"/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BEBA8EAE-BF5A-486C-A8C5-ECC9F3942E4B}">
                  <a14:imgProps xmlns:a14="http://schemas.microsoft.com/office/drawing/2010/main" xmlns="">
                    <a14:imgLayer r:embed="rId7">
                      <a14:imgEffect>
                        <a14:backgroundRemoval t="687" b="99313" l="773" r="99890">
                          <a14:foregroundMark x1="4194" y1="9966" x2="4525" y2="58591"/>
                          <a14:foregroundMark x1="4194" y1="62715" x2="4857" y2="87285"/>
                          <a14:foregroundMark x1="5629" y1="4811" x2="93267" y2="4811"/>
                          <a14:foregroundMark x1="95806" y1="8247" x2="95475" y2="85567"/>
                          <a14:foregroundMark x1="8168" y1="94845" x2="86645" y2="96564"/>
                          <a14:foregroundMark x1="4194" y1="96564" x2="28477" y2="96564"/>
                          <a14:foregroundMark x1="87417" y1="97079" x2="96909" y2="9759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692" y="928671"/>
              <a:ext cx="3740558" cy="149221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3"/>
            <p:cNvPicPr>
              <a:picLocks noChangeAspect="1" noChangeArrowheads="1"/>
            </p:cNvPicPr>
            <p:nvPr/>
          </p:nvPicPr>
          <p:blipFill>
            <a:blip r:embed="rId21" cstate="print"/>
            <a:srcRect l="22511" t="31250" r="56625" b="58984"/>
            <a:stretch>
              <a:fillRect/>
            </a:stretch>
          </p:blipFill>
          <p:spPr bwMode="auto">
            <a:xfrm>
              <a:off x="571472" y="1428736"/>
              <a:ext cx="3257573" cy="85725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28" name="TextBox 27"/>
            <p:cNvSpPr txBox="1"/>
            <p:nvPr/>
          </p:nvSpPr>
          <p:spPr>
            <a:xfrm>
              <a:off x="500034" y="1142984"/>
              <a:ext cx="32861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>
                  <a:solidFill>
                    <a:schemeClr val="bg1"/>
                  </a:solidFill>
                </a:rPr>
                <a:t>Найти значение выражения</a:t>
              </a:r>
              <a:endParaRPr lang="ru-RU" sz="20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22" cstate="print"/>
          <a:srcRect l="26903" t="37109" r="51135" b="50196"/>
          <a:stretch>
            <a:fillRect/>
          </a:stretch>
        </p:blipFill>
        <p:spPr bwMode="auto">
          <a:xfrm>
            <a:off x="928662" y="5072074"/>
            <a:ext cx="2857520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3" cstate="print"/>
          <a:srcRect l="23060" t="56055" r="59919" b="32226"/>
          <a:stretch>
            <a:fillRect/>
          </a:stretch>
        </p:blipFill>
        <p:spPr bwMode="auto">
          <a:xfrm>
            <a:off x="5286380" y="2928934"/>
            <a:ext cx="258367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614310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50" tmFilter="0,0; .5, 1; 1, 1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5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 tmFilter="0,0; .5, 1; 1, 1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625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</p:childTnLst>
        </p:cTn>
      </p:par>
    </p:tnLst>
    <p:bldLst>
      <p:bldP spid="39" grpId="0"/>
      <p:bldP spid="49" grpId="0" animBg="1"/>
      <p:bldP spid="50" grpId="0"/>
      <p:bldP spid="54" grpId="0" animBg="1"/>
      <p:bldP spid="5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2">
            <a:hlinkClick r:id="rId2" action="ppaction://hlinksldjump"/>
          </p:cNvPr>
          <p:cNvSpPr txBox="1">
            <a:spLocks/>
          </p:cNvSpPr>
          <p:nvPr/>
        </p:nvSpPr>
        <p:spPr bwMode="auto">
          <a:xfrm>
            <a:off x="1302296" y="1305508"/>
            <a:ext cx="5789984" cy="576000"/>
          </a:xfrm>
          <a:prstGeom prst="rect">
            <a:avLst/>
          </a:prstGeom>
          <a:ln w="28575">
            <a:solidFill>
              <a:schemeClr val="accent2">
                <a:lumMod val="5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defPPr>
              <a:defRPr lang="ru-RU"/>
            </a:defPPr>
            <a:lvl1pPr marL="45720" indent="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b="0">
                <a:solidFill>
                  <a:schemeClr val="dk1"/>
                </a:solidFill>
                <a:latin typeface="Palatino Linotype" panose="02040502050505030304" pitchFamily="18" charset="0"/>
              </a:defRPr>
            </a:lvl1pPr>
            <a:lvl2pPr marL="54864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>
                <a:solidFill>
                  <a:schemeClr val="lt1"/>
                </a:solidFill>
              </a:defRPr>
            </a:lvl2pPr>
            <a:lvl3pPr marL="82296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>
                <a:solidFill>
                  <a:schemeClr val="lt1"/>
                </a:solidFill>
              </a:defRPr>
            </a:lvl3pPr>
            <a:lvl4pPr marL="109728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>
                <a:solidFill>
                  <a:schemeClr val="lt1"/>
                </a:solidFill>
              </a:defRPr>
            </a:lvl4pPr>
            <a:lvl5pPr marL="1389888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5pPr>
            <a:lvl6pPr marL="1664208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6pPr>
            <a:lvl7pPr marL="196596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7pPr>
            <a:lvl8pPr marL="228600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8pPr>
            <a:lvl9pPr marL="2587752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9pPr>
          </a:lstStyle>
          <a:p>
            <a:r>
              <a:rPr lang="ru-RU" sz="1600" dirty="0" smtClean="0"/>
              <a:t>    </a:t>
            </a:r>
            <a:r>
              <a:rPr lang="en-US" sz="1600" dirty="0" smtClean="0"/>
              <a:t>  </a:t>
            </a:r>
            <a:r>
              <a:rPr lang="ru-RU" sz="1600" dirty="0" smtClean="0"/>
              <a:t>Повторяем факты, необходимые </a:t>
            </a:r>
            <a:r>
              <a:rPr lang="ru-RU" sz="1600" dirty="0"/>
              <a:t>для решения задачи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812456" y="1124743"/>
            <a:ext cx="936000" cy="828000"/>
            <a:chOff x="725382" y="1178775"/>
            <a:chExt cx="812528" cy="722248"/>
          </a:xfrm>
        </p:grpSpPr>
        <p:pic>
          <p:nvPicPr>
            <p:cNvPr id="2054" name="Picture 6" descr="Красочные абстрактного фона Бесплатные векторы |  #Freepik #freevector #background #abstract #card #template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backgroundRemoval t="7447" b="38121" l="53369" r="85461">
                          <a14:foregroundMark x1="75709" y1="7979" x2="83865" y2="21099"/>
                          <a14:backgroundMark x1="77128" y1="9752" x2="77837" y2="10638"/>
                          <a14:backgroundMark x1="78191" y1="10993" x2="78901" y2="12411"/>
                          <a14:backgroundMark x1="76596" y1="10284" x2="79433" y2="13652"/>
                          <a14:backgroundMark x1="77482" y1="9397" x2="76950" y2="10816"/>
                          <a14:backgroundMark x1="78191" y1="10816" x2="77482" y2="11170"/>
                          <a14:backgroundMark x1="76950" y1="9929" x2="79787" y2="12766"/>
                          <a14:backgroundMark x1="78191" y1="9043" x2="77128" y2="1099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1745" t="6598" r="12064" b="61233"/>
            <a:stretch/>
          </p:blipFill>
          <p:spPr bwMode="auto">
            <a:xfrm rot="21318281">
              <a:off x="725382" y="1178775"/>
              <a:ext cx="812528" cy="72224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Прямоугольник 18"/>
            <p:cNvSpPr/>
            <p:nvPr/>
          </p:nvSpPr>
          <p:spPr>
            <a:xfrm>
              <a:off x="912465" y="1341582"/>
              <a:ext cx="438361" cy="396634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latin typeface="Palatino Linotype" panose="02040502050505030304" pitchFamily="18" charset="0"/>
                  <a:cs typeface="Arial" panose="020B0604020202020204" pitchFamily="34" charset="0"/>
                </a:rPr>
                <a:t>1</a:t>
              </a:r>
              <a:endParaRPr lang="ru-RU" b="1" dirty="0">
                <a:latin typeface="Palatino Linotype" panose="02040502050505030304" pitchFamily="18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2843808" y="188640"/>
            <a:ext cx="6048672" cy="936103"/>
            <a:chOff x="1646122" y="510250"/>
            <a:chExt cx="5876490" cy="770264"/>
          </a:xfrm>
          <a:effectLst>
            <a:glow rad="101600">
              <a:schemeClr val="accent6">
                <a:lumMod val="20000"/>
                <a:lumOff val="80000"/>
                <a:alpha val="60000"/>
              </a:schemeClr>
            </a:glow>
          </a:effectLst>
        </p:grpSpPr>
        <p:grpSp>
          <p:nvGrpSpPr>
            <p:cNvPr id="13" name="Группа 12"/>
            <p:cNvGrpSpPr/>
            <p:nvPr/>
          </p:nvGrpSpPr>
          <p:grpSpPr>
            <a:xfrm>
              <a:off x="1646122" y="579174"/>
              <a:ext cx="5536697" cy="701340"/>
              <a:chOff x="1646122" y="579174"/>
              <a:chExt cx="5536697" cy="701340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5" name="Прямоугольник 14"/>
              <p:cNvSpPr/>
              <p:nvPr/>
            </p:nvSpPr>
            <p:spPr>
              <a:xfrm>
                <a:off x="1979712" y="658991"/>
                <a:ext cx="5203107" cy="533799"/>
              </a:xfrm>
              <a:prstGeom prst="rect">
                <a:avLst/>
              </a:prstGeom>
              <a:solidFill>
                <a:srgbClr val="D9F1F1"/>
              </a:solidFill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2400" dirty="0" smtClean="0">
                    <a:solidFill>
                      <a:srgbClr val="000000"/>
                    </a:solidFill>
                    <a:cs typeface="Arial" panose="020B0604020202020204" pitchFamily="34" charset="0"/>
                  </a:rPr>
                  <a:t>Поиск решения задачи</a:t>
                </a:r>
                <a:endParaRPr lang="ru-RU" sz="240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pic>
            <p:nvPicPr>
              <p:cNvPr id="16" name="Рисунок 1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BEBA8EAE-BF5A-486C-A8C5-ECC9F3942E4B}">
                    <a14:imgProps xmlns:a14="http://schemas.microsoft.com/office/drawing/2010/main" xmlns="">
                      <a14:imgLayer r:embed="rId6">
                        <a14:imgEffect>
                          <a14:backgroundRemoval t="52462" b="66154" l="2462" r="95077">
                            <a14:backgroundMark x1="23231" y1="57846" x2="23846" y2="61231"/>
                            <a14:backgroundMark x1="8462" y1="61692" x2="10769" y2="64462"/>
                          </a14:backgroundRemoval>
                        </a14:imgEffect>
                        <a14:imgEffect>
                          <a14:sharpenSoften amount="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6439" t="52100" r="74423" b="32150"/>
              <a:stretch/>
            </p:blipFill>
            <p:spPr>
              <a:xfrm>
                <a:off x="1646122" y="579174"/>
                <a:ext cx="808731" cy="701340"/>
              </a:xfrm>
              <a:prstGeom prst="rect">
                <a:avLst/>
              </a:prstGeom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14" name="Рисунок 1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52462" b="66154" l="2462" r="95077">
                          <a14:backgroundMark x1="23231" y1="57846" x2="23846" y2="61231"/>
                          <a14:backgroundMark x1="8462" y1="61692" x2="10769" y2="64462"/>
                        </a14:backgroundRemoval>
                      </a14:imgEffect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439" t="52100" r="74423" b="32150"/>
            <a:stretch/>
          </p:blipFill>
          <p:spPr>
            <a:xfrm rot="10800000">
              <a:off x="6683207" y="510250"/>
              <a:ext cx="839405" cy="728093"/>
            </a:xfrm>
            <a:prstGeom prst="rect">
              <a:avLst/>
            </a:prstGeom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8" name="2">
            <a:hlinkClick r:id="rId2" action="ppaction://hlinksldjump"/>
          </p:cNvPr>
          <p:cNvSpPr txBox="1">
            <a:spLocks/>
          </p:cNvSpPr>
          <p:nvPr/>
        </p:nvSpPr>
        <p:spPr bwMode="auto">
          <a:xfrm>
            <a:off x="1302296" y="2420952"/>
            <a:ext cx="5789984" cy="576000"/>
          </a:xfrm>
          <a:prstGeom prst="rect">
            <a:avLst/>
          </a:prstGeom>
          <a:ln w="28575">
            <a:solidFill>
              <a:schemeClr val="accent2">
                <a:lumMod val="5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defPPr>
              <a:defRPr lang="ru-RU"/>
            </a:defPPr>
            <a:lvl1pPr marL="45720" indent="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b="0">
                <a:solidFill>
                  <a:schemeClr val="dk1"/>
                </a:solidFill>
                <a:latin typeface="Palatino Linotype" panose="02040502050505030304" pitchFamily="18" charset="0"/>
              </a:defRPr>
            </a:lvl1pPr>
            <a:lvl2pPr marL="54864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>
                <a:solidFill>
                  <a:schemeClr val="lt1"/>
                </a:solidFill>
              </a:defRPr>
            </a:lvl2pPr>
            <a:lvl3pPr marL="82296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>
                <a:solidFill>
                  <a:schemeClr val="lt1"/>
                </a:solidFill>
              </a:defRPr>
            </a:lvl3pPr>
            <a:lvl4pPr marL="109728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>
                <a:solidFill>
                  <a:schemeClr val="lt1"/>
                </a:solidFill>
              </a:defRPr>
            </a:lvl4pPr>
            <a:lvl5pPr marL="1389888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5pPr>
            <a:lvl6pPr marL="1664208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6pPr>
            <a:lvl7pPr marL="196596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7pPr>
            <a:lvl8pPr marL="228600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8pPr>
            <a:lvl9pPr marL="2587752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9pPr>
          </a:lstStyle>
          <a:p>
            <a:r>
              <a:rPr lang="ru-RU" sz="1600" dirty="0" smtClean="0"/>
              <a:t>   </a:t>
            </a:r>
            <a:r>
              <a:rPr lang="en-US" sz="1600" dirty="0" smtClean="0"/>
              <a:t>  </a:t>
            </a:r>
            <a:r>
              <a:rPr lang="ru-RU" sz="1600" dirty="0" smtClean="0"/>
              <a:t>Решаем задачу пошагово</a:t>
            </a:r>
            <a:endParaRPr lang="ru-RU" sz="1600" dirty="0"/>
          </a:p>
        </p:txBody>
      </p:sp>
      <p:grpSp>
        <p:nvGrpSpPr>
          <p:cNvPr id="20" name="Группа 19"/>
          <p:cNvGrpSpPr/>
          <p:nvPr/>
        </p:nvGrpSpPr>
        <p:grpSpPr>
          <a:xfrm>
            <a:off x="730644" y="2275352"/>
            <a:ext cx="936000" cy="864000"/>
            <a:chOff x="725382" y="1178775"/>
            <a:chExt cx="812528" cy="722248"/>
          </a:xfrm>
        </p:grpSpPr>
        <p:pic>
          <p:nvPicPr>
            <p:cNvPr id="21" name="Picture 6" descr="Красочные абстрактного фона Бесплатные векторы |  #Freepik #freevector #background #abstract #card #template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backgroundRemoval t="7447" b="38121" l="53369" r="85461">
                          <a14:foregroundMark x1="75709" y1="7979" x2="83865" y2="21099"/>
                          <a14:backgroundMark x1="77128" y1="9752" x2="77837" y2="10638"/>
                          <a14:backgroundMark x1="78191" y1="10993" x2="78901" y2="12411"/>
                          <a14:backgroundMark x1="76596" y1="10284" x2="79433" y2="13652"/>
                          <a14:backgroundMark x1="77482" y1="9397" x2="76950" y2="10816"/>
                          <a14:backgroundMark x1="78191" y1="10816" x2="77482" y2="11170"/>
                          <a14:backgroundMark x1="76950" y1="9929" x2="79787" y2="12766"/>
                          <a14:backgroundMark x1="78191" y1="9043" x2="77128" y2="1099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1745" t="6598" r="12064" b="61233"/>
            <a:stretch/>
          </p:blipFill>
          <p:spPr bwMode="auto">
            <a:xfrm rot="21318281">
              <a:off x="725382" y="1178775"/>
              <a:ext cx="812528" cy="72224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Прямоугольник 21"/>
            <p:cNvSpPr/>
            <p:nvPr/>
          </p:nvSpPr>
          <p:spPr>
            <a:xfrm>
              <a:off x="912465" y="1341582"/>
              <a:ext cx="438361" cy="396634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latin typeface="Palatino Linotype" panose="02040502050505030304" pitchFamily="18" charset="0"/>
                  <a:cs typeface="Arial" panose="020B0604020202020204" pitchFamily="34" charset="0"/>
                </a:rPr>
                <a:t>2</a:t>
              </a:r>
            </a:p>
          </p:txBody>
        </p:sp>
      </p:grpSp>
      <p:sp>
        <p:nvSpPr>
          <p:cNvPr id="17" name="4">
            <a:hlinkClick r:id="rId7" action="ppaction://hlinksldjump"/>
          </p:cNvPr>
          <p:cNvSpPr txBox="1">
            <a:spLocks/>
          </p:cNvSpPr>
          <p:nvPr/>
        </p:nvSpPr>
        <p:spPr bwMode="auto">
          <a:xfrm>
            <a:off x="1302295" y="3501072"/>
            <a:ext cx="5789985" cy="576000"/>
          </a:xfrm>
          <a:prstGeom prst="rect">
            <a:avLst/>
          </a:prstGeom>
          <a:ln w="28575">
            <a:solidFill>
              <a:schemeClr val="accent2">
                <a:lumMod val="5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defPPr>
              <a:defRPr lang="ru-RU"/>
            </a:defPPr>
            <a:lvl1pPr marL="45720" indent="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b="0">
                <a:solidFill>
                  <a:schemeClr val="dk1"/>
                </a:solidFill>
                <a:latin typeface="Palatino Linotype" panose="02040502050505030304" pitchFamily="18" charset="0"/>
              </a:defRPr>
            </a:lvl1pPr>
            <a:lvl2pPr marL="54864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>
                <a:solidFill>
                  <a:schemeClr val="lt1"/>
                </a:solidFill>
              </a:defRPr>
            </a:lvl2pPr>
            <a:lvl3pPr marL="82296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>
                <a:solidFill>
                  <a:schemeClr val="lt1"/>
                </a:solidFill>
              </a:defRPr>
            </a:lvl3pPr>
            <a:lvl4pPr marL="109728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>
                <a:solidFill>
                  <a:schemeClr val="lt1"/>
                </a:solidFill>
              </a:defRPr>
            </a:lvl4pPr>
            <a:lvl5pPr marL="1389888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5pPr>
            <a:lvl6pPr marL="1664208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6pPr>
            <a:lvl7pPr marL="196596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7pPr>
            <a:lvl8pPr marL="228600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8pPr>
            <a:lvl9pPr marL="2587752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9pPr>
          </a:lstStyle>
          <a:p>
            <a:r>
              <a:rPr lang="ru-RU" sz="1600" dirty="0" smtClean="0"/>
              <a:t>   </a:t>
            </a:r>
            <a:r>
              <a:rPr lang="en-US" sz="1600" dirty="0" smtClean="0"/>
              <a:t>  </a:t>
            </a:r>
            <a:r>
              <a:rPr lang="ru-RU" sz="1600" dirty="0" smtClean="0"/>
              <a:t>Запоминаем алгоритм решения задачи</a:t>
            </a:r>
            <a:endParaRPr lang="ru-RU" sz="1600" dirty="0"/>
          </a:p>
        </p:txBody>
      </p:sp>
      <p:grpSp>
        <p:nvGrpSpPr>
          <p:cNvPr id="23" name="Группа 22"/>
          <p:cNvGrpSpPr/>
          <p:nvPr/>
        </p:nvGrpSpPr>
        <p:grpSpPr>
          <a:xfrm>
            <a:off x="778283" y="3356573"/>
            <a:ext cx="936000" cy="864000"/>
            <a:chOff x="725382" y="1178775"/>
            <a:chExt cx="812528" cy="722248"/>
          </a:xfrm>
        </p:grpSpPr>
        <p:pic>
          <p:nvPicPr>
            <p:cNvPr id="24" name="Picture 6" descr="Красочные абстрактного фона Бесплатные векторы |  #Freepik #freevector #background #abstract #card #template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backgroundRemoval t="7447" b="38121" l="53369" r="85461">
                          <a14:foregroundMark x1="75709" y1="7979" x2="83865" y2="21099"/>
                          <a14:backgroundMark x1="77128" y1="9752" x2="77837" y2="10638"/>
                          <a14:backgroundMark x1="78191" y1="10993" x2="78901" y2="12411"/>
                          <a14:backgroundMark x1="76596" y1="10284" x2="79433" y2="13652"/>
                          <a14:backgroundMark x1="77482" y1="9397" x2="76950" y2="10816"/>
                          <a14:backgroundMark x1="78191" y1="10816" x2="77482" y2="11170"/>
                          <a14:backgroundMark x1="76950" y1="9929" x2="79787" y2="12766"/>
                          <a14:backgroundMark x1="78191" y1="9043" x2="77128" y2="1099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1745" t="6598" r="12064" b="61233"/>
            <a:stretch/>
          </p:blipFill>
          <p:spPr bwMode="auto">
            <a:xfrm rot="21318281">
              <a:off x="725382" y="1178775"/>
              <a:ext cx="812528" cy="72224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Прямоугольник 24"/>
            <p:cNvSpPr/>
            <p:nvPr/>
          </p:nvSpPr>
          <p:spPr>
            <a:xfrm>
              <a:off x="912465" y="1341582"/>
              <a:ext cx="438361" cy="396634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latin typeface="Palatino Linotype" panose="02040502050505030304" pitchFamily="18" charset="0"/>
                  <a:cs typeface="Arial" panose="020B0604020202020204" pitchFamily="34" charset="0"/>
                </a:rPr>
                <a:t>3</a:t>
              </a:r>
              <a:endParaRPr lang="ru-RU" b="1" dirty="0">
                <a:latin typeface="Palatino Linotype" panose="02040502050505030304" pitchFamily="18" charset="0"/>
                <a:cs typeface="Arial" panose="020B0604020202020204" pitchFamily="34" charset="0"/>
              </a:endParaRPr>
            </a:p>
          </p:txBody>
        </p:sp>
      </p:grpSp>
      <p:pic>
        <p:nvPicPr>
          <p:cNvPr id="2052" name="Picture 4" descr="https://st.depositphotos.com/1345122/3680/i/950/depositphotos_36800329-stock-photo-business-woman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3223" b="92090" l="22157" r="84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702" t="3079" r="15967" b="6110"/>
          <a:stretch/>
        </p:blipFill>
        <p:spPr bwMode="auto">
          <a:xfrm flipH="1">
            <a:off x="5940151" y="1305508"/>
            <a:ext cx="2605427" cy="54900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88236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ая выноска 2"/>
          <p:cNvSpPr/>
          <p:nvPr/>
        </p:nvSpPr>
        <p:spPr>
          <a:xfrm flipH="1">
            <a:off x="4157788" y="1266205"/>
            <a:ext cx="3816000" cy="847136"/>
          </a:xfrm>
          <a:prstGeom prst="wedgeRectCallout">
            <a:avLst>
              <a:gd name="adj1" fmla="val -35994"/>
              <a:gd name="adj2" fmla="val 87790"/>
            </a:avLst>
          </a:prstGeom>
          <a:ln w="28575">
            <a:solidFill>
              <a:srgbClr val="3AB3B6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i="1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Запишите в тетрадь алгоритм доказательства методом матемаической индукции.</a:t>
            </a: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4644008" y="6143644"/>
            <a:ext cx="1722028" cy="381834"/>
          </a:xfrm>
          <a:prstGeom prst="rect">
            <a:avLst/>
          </a:prstGeom>
          <a:solidFill>
            <a:srgbClr val="F6AC41"/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Назад</a:t>
            </a:r>
            <a:endParaRPr lang="ru-RU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48065134"/>
              </p:ext>
            </p:extLst>
          </p:nvPr>
        </p:nvGraphicFramePr>
        <p:xfrm>
          <a:off x="642910" y="2571745"/>
          <a:ext cx="6775672" cy="2861914"/>
        </p:xfrm>
        <a:graphic>
          <a:graphicData uri="http://schemas.openxmlformats.org/drawingml/2006/table">
            <a:tbl>
              <a:tblPr firstRow="1" firstCol="1" bandRow="1">
                <a:tableStyleId>{ED083AE6-46FA-4A59-8FB0-9F97EB10719F}</a:tableStyleId>
              </a:tblPr>
              <a:tblGrid>
                <a:gridCol w="59801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17766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370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453255" algn="l"/>
                        </a:tabLst>
                      </a:pPr>
                      <a:r>
                        <a:rPr lang="ru-RU" sz="1800" dirty="0">
                          <a:effectLst/>
                        </a:rPr>
                        <a:t>№ п/п</a:t>
                      </a:r>
                      <a:endParaRPr lang="ru-RU" sz="1800" b="1" dirty="0">
                        <a:effectLst/>
                        <a:latin typeface="Palatino Linotype" panose="02040502050505030304" pitchFamily="18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453255" algn="l"/>
                        </a:tabLst>
                      </a:pPr>
                      <a:r>
                        <a:rPr lang="ru-RU" sz="1800" dirty="0" smtClean="0">
                          <a:effectLst/>
                        </a:rPr>
                        <a:t>Алгоритм решения </a:t>
                      </a:r>
                      <a:r>
                        <a:rPr lang="ru-RU" sz="1800" dirty="0">
                          <a:effectLst/>
                        </a:rPr>
                        <a:t>задачи</a:t>
                      </a:r>
                      <a:endParaRPr lang="ru-RU" sz="1800" b="1" dirty="0">
                        <a:effectLst/>
                        <a:latin typeface="Palatino Linotype" panose="02040502050505030304" pitchFamily="18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45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453255" algn="l"/>
                        </a:tabLst>
                      </a:pPr>
                      <a:r>
                        <a:rPr lang="ru-RU" sz="1800" dirty="0">
                          <a:effectLst/>
                        </a:rPr>
                        <a:t>1.</a:t>
                      </a:r>
                      <a:endParaRPr lang="ru-RU" sz="1800" b="1" dirty="0">
                        <a:effectLst/>
                        <a:latin typeface="Palatino Linotype" panose="02040502050505030304" pitchFamily="18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453255" algn="l"/>
                        </a:tabLst>
                      </a:pPr>
                      <a:r>
                        <a:rPr lang="ru-RU" sz="1800" b="0" dirty="0" smtClean="0">
                          <a:effectLst/>
                          <a:latin typeface="Palatino Linotype" panose="02040502050505030304" pitchFamily="18" charset="0"/>
                          <a:ea typeface="Times New Roman"/>
                          <a:cs typeface="Arial" pitchFamily="34" charset="0"/>
                        </a:rPr>
                        <a:t>Определить порядок действий</a:t>
                      </a:r>
                      <a:endParaRPr lang="ru-RU" sz="1800" b="0" dirty="0">
                        <a:effectLst/>
                        <a:latin typeface="Palatino Linotype" panose="02040502050505030304" pitchFamily="18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42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453255" algn="l"/>
                        </a:tabLst>
                      </a:pPr>
                      <a:r>
                        <a:rPr lang="ru-RU" sz="1800" b="1" dirty="0" smtClean="0">
                          <a:effectLst/>
                          <a:latin typeface="Palatino Linotype" panose="02040502050505030304" pitchFamily="18" charset="0"/>
                          <a:ea typeface="Times New Roman"/>
                          <a:cs typeface="Arial" pitchFamily="34" charset="0"/>
                        </a:rPr>
                        <a:t>2.</a:t>
                      </a:r>
                      <a:endParaRPr lang="ru-RU" sz="1800" b="1" dirty="0">
                        <a:effectLst/>
                        <a:latin typeface="Palatino Linotype" panose="02040502050505030304" pitchFamily="18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453255" algn="l"/>
                        </a:tabLst>
                      </a:pPr>
                      <a:r>
                        <a:rPr lang="ru-RU" sz="1800" b="0" dirty="0" smtClean="0">
                          <a:effectLst/>
                          <a:latin typeface="Palatino Linotype" panose="02040502050505030304" pitchFamily="18" charset="0"/>
                          <a:ea typeface="Times New Roman"/>
                          <a:cs typeface="Arial" pitchFamily="34" charset="0"/>
                        </a:rPr>
                        <a:t>Выполнить сложение дробей</a:t>
                      </a:r>
                      <a:endParaRPr lang="ru-RU" sz="1800" b="0" dirty="0">
                        <a:effectLst/>
                        <a:latin typeface="Palatino Linotype" panose="02040502050505030304" pitchFamily="18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439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453255" algn="l"/>
                        </a:tabLst>
                      </a:pPr>
                      <a:r>
                        <a:rPr lang="ru-RU" sz="1800" b="1" dirty="0" smtClean="0">
                          <a:effectLst/>
                          <a:latin typeface="Palatino Linotype" panose="02040502050505030304" pitchFamily="18" charset="0"/>
                          <a:ea typeface="Times New Roman"/>
                          <a:cs typeface="Arial" pitchFamily="34" charset="0"/>
                        </a:rPr>
                        <a:t>3.</a:t>
                      </a:r>
                      <a:endParaRPr lang="ru-RU" sz="1800" b="1" dirty="0">
                        <a:effectLst/>
                        <a:latin typeface="Palatino Linotype" panose="02040502050505030304" pitchFamily="18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453255" algn="l"/>
                        </a:tabLst>
                      </a:pPr>
                      <a:r>
                        <a:rPr lang="ru-RU" sz="1800" b="0" baseline="0" dirty="0" smtClean="0">
                          <a:effectLst/>
                          <a:latin typeface="Palatino Linotype" panose="02040502050505030304" pitchFamily="18" charset="0"/>
                          <a:ea typeface="Times New Roman"/>
                          <a:cs typeface="Arial" pitchFamily="34" charset="0"/>
                        </a:rPr>
                        <a:t> Выполнить у</a:t>
                      </a:r>
                      <a:r>
                        <a:rPr lang="ru-RU" sz="1800" b="0" dirty="0" smtClean="0">
                          <a:effectLst/>
                          <a:latin typeface="Palatino Linotype" panose="02040502050505030304" pitchFamily="18" charset="0"/>
                          <a:ea typeface="Times New Roman"/>
                          <a:cs typeface="Arial" pitchFamily="34" charset="0"/>
                        </a:rPr>
                        <a:t>множение дробей</a:t>
                      </a:r>
                      <a:endParaRPr lang="ru-RU" sz="1800" b="0" dirty="0">
                        <a:effectLst/>
                        <a:latin typeface="Palatino Linotype" panose="02040502050505030304" pitchFamily="18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8862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453255" algn="l"/>
                        </a:tabLst>
                      </a:pPr>
                      <a:r>
                        <a:rPr lang="ru-RU" sz="1800" b="1" dirty="0" smtClean="0">
                          <a:effectLst/>
                          <a:latin typeface="Palatino Linotype" panose="02040502050505030304" pitchFamily="18" charset="0"/>
                          <a:ea typeface="Times New Roman"/>
                          <a:cs typeface="Arial" pitchFamily="34" charset="0"/>
                        </a:rPr>
                        <a:t>4.</a:t>
                      </a:r>
                      <a:endParaRPr lang="ru-RU" sz="1800" b="1" dirty="0">
                        <a:effectLst/>
                        <a:latin typeface="Palatino Linotype" panose="02040502050505030304" pitchFamily="18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453255" algn="l"/>
                        </a:tabLst>
                      </a:pPr>
                      <a:r>
                        <a:rPr lang="ru-RU" sz="1800" b="0" dirty="0" smtClean="0">
                          <a:effectLst/>
                          <a:latin typeface="Palatino Linotype" panose="02040502050505030304" pitchFamily="18" charset="0"/>
                          <a:ea typeface="Times New Roman"/>
                          <a:cs typeface="Arial" pitchFamily="34" charset="0"/>
                        </a:rPr>
                        <a:t>Выполнить действия с десятичными дробями</a:t>
                      </a:r>
                      <a:endParaRPr lang="ru-RU" sz="1800" b="0" dirty="0">
                        <a:effectLst/>
                        <a:latin typeface="Palatino Linotype" panose="02040502050505030304" pitchFamily="18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2290" name="Picture 2" descr="https://media.istockphoto.com/photos/young-business-woman-with-big-white-sign-picture-id465230185?k=6&amp;m=465230185&amp;s=612x612&amp;w=0&amp;h=FOv6uRByPVWXL23guhs7pZyRnqSNaSFDrypVLSxRtkQ=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96242" l="8776" r="60204">
                        <a14:foregroundMark x1="34898" y1="27288" x2="34898" y2="29248"/>
                        <a14:foregroundMark x1="54898" y1="7680" x2="57551" y2="8170"/>
                        <a14:foregroundMark x1="36735" y1="36438" x2="38571" y2="36275"/>
                        <a14:backgroundMark x1="44286" y1="7353" x2="48980" y2="578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227" t="1782" r="39317" b="3101"/>
          <a:stretch/>
        </p:blipFill>
        <p:spPr bwMode="auto">
          <a:xfrm flipH="1">
            <a:off x="6372200" y="2214979"/>
            <a:ext cx="2062257" cy="46704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Группа 13"/>
          <p:cNvGrpSpPr/>
          <p:nvPr/>
        </p:nvGrpSpPr>
        <p:grpSpPr>
          <a:xfrm>
            <a:off x="214282" y="714356"/>
            <a:ext cx="3744985" cy="1447000"/>
            <a:chOff x="1403648" y="2331189"/>
            <a:chExt cx="4016104" cy="1817891"/>
          </a:xfrm>
        </p:grpSpPr>
        <p:sp>
          <p:nvSpPr>
            <p:cNvPr id="17" name="Подзаголовок 2"/>
            <p:cNvSpPr txBox="1">
              <a:spLocks/>
            </p:cNvSpPr>
            <p:nvPr/>
          </p:nvSpPr>
          <p:spPr>
            <a:xfrm>
              <a:off x="1403648" y="2331189"/>
              <a:ext cx="4016104" cy="1817891"/>
            </a:xfrm>
            <a:prstGeom prst="rect">
              <a:avLst/>
            </a:prstGeom>
            <a:ln w="28575">
              <a:solidFill>
                <a:srgbClr val="00A39C"/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>
              <a:noAutofit/>
            </a:bodyPr>
            <a:lstStyle>
              <a:lvl1pPr marL="228600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22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48640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822960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97280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1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89888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664208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1965960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286000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587752" indent="-182880" algn="l" defTabSz="914400" rtl="0" eaLnBrk="1" latinLnBrk="0" hangingPunct="1">
                <a:spcBef>
                  <a:spcPct val="20000"/>
                </a:spcBef>
                <a:spcAft>
                  <a:spcPts val="300"/>
                </a:spcAft>
                <a:buClr>
                  <a:schemeClr val="accent6">
                    <a:lumMod val="75000"/>
                  </a:schemeClr>
                </a:buClr>
                <a:buSzPct val="130000"/>
                <a:buFont typeface="Georgia" pitchFamily="18" charset="0"/>
                <a:buChar char="*"/>
                <a:defRPr sz="1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ts val="0"/>
                </a:spcBef>
                <a:spcAft>
                  <a:spcPts val="0"/>
                </a:spcAft>
                <a:buClrTx/>
                <a:buSzTx/>
                <a:buNone/>
              </a:pPr>
              <a:endParaRPr lang="ru-RU" sz="2000" b="1" dirty="0" smtClean="0">
                <a:solidFill>
                  <a:srgbClr val="00A39C"/>
                </a:solidFill>
              </a:endParaRPr>
            </a:p>
            <a:p>
              <a:pPr marL="0" lvl="0" indent="0">
                <a:spcBef>
                  <a:spcPts val="0"/>
                </a:spcBef>
                <a:spcAft>
                  <a:spcPts val="0"/>
                </a:spcAft>
                <a:buClrTx/>
                <a:buSzTx/>
                <a:buNone/>
              </a:pPr>
              <a:r>
                <a:rPr lang="ru-RU" sz="2000" b="1" dirty="0" smtClean="0">
                  <a:solidFill>
                    <a:srgbClr val="00A39C"/>
                  </a:solidFill>
                </a:rPr>
                <a:t>Задача</a:t>
              </a:r>
              <a:endParaRPr lang="ru-RU" sz="2400" b="1" i="1" dirty="0" smtClean="0">
                <a:solidFill>
                  <a:srgbClr val="00A39C"/>
                </a:solidFill>
                <a:latin typeface="Palatino Linotype" panose="02040502050505030304" pitchFamily="18" charset="0"/>
                <a:cs typeface="Arial" pitchFamily="34" charset="0"/>
              </a:endParaRPr>
            </a:p>
            <a:p>
              <a:pPr marL="0" lvl="0" indent="0">
                <a:spcBef>
                  <a:spcPts val="0"/>
                </a:spcBef>
                <a:spcAft>
                  <a:spcPts val="0"/>
                </a:spcAft>
                <a:buClrTx/>
                <a:buSzTx/>
                <a:buNone/>
              </a:pPr>
              <a:r>
                <a:rPr lang="ru-RU" sz="1800" b="1" i="1" dirty="0" smtClean="0">
                  <a:solidFill>
                    <a:prstClr val="black"/>
                  </a:solidFill>
                  <a:latin typeface="Palatino Linotype" panose="02040502050505030304" pitchFamily="18" charset="0"/>
                  <a:cs typeface="Arial" pitchFamily="34" charset="0"/>
                </a:rPr>
                <a:t>Найти значение выражения:</a:t>
              </a:r>
            </a:p>
            <a:p>
              <a:pPr marL="0" lvl="0" indent="0">
                <a:spcBef>
                  <a:spcPts val="0"/>
                </a:spcBef>
                <a:spcAft>
                  <a:spcPts val="0"/>
                </a:spcAft>
                <a:buClrTx/>
                <a:buSzTx/>
                <a:buNone/>
              </a:pPr>
              <a:endParaRPr lang="ru-RU" sz="1800" b="1" i="1" dirty="0">
                <a:solidFill>
                  <a:prstClr val="black"/>
                </a:solidFill>
                <a:latin typeface="Palatino Linotype" panose="02040502050505030304" pitchFamily="18" charset="0"/>
                <a:cs typeface="Arial" pitchFamily="34" charset="0"/>
              </a:endParaRPr>
            </a:p>
            <a:p>
              <a:pPr marL="0" lvl="0" indent="0">
                <a:spcBef>
                  <a:spcPts val="0"/>
                </a:spcBef>
                <a:spcAft>
                  <a:spcPts val="0"/>
                </a:spcAft>
                <a:buClrTx/>
                <a:buSzTx/>
                <a:buNone/>
              </a:pPr>
              <a:endParaRPr lang="ru-RU" sz="1800" b="1" i="1" dirty="0" smtClean="0">
                <a:solidFill>
                  <a:prstClr val="black"/>
                </a:solidFill>
                <a:latin typeface="Palatino Linotype" panose="02040502050505030304" pitchFamily="18" charset="0"/>
                <a:cs typeface="Arial" pitchFamily="34" charset="0"/>
              </a:endParaRPr>
            </a:p>
            <a:p>
              <a:pPr marL="0" lvl="0" indent="0">
                <a:spcBef>
                  <a:spcPts val="0"/>
                </a:spcBef>
                <a:spcAft>
                  <a:spcPts val="0"/>
                </a:spcAft>
                <a:buClrTx/>
                <a:buSzTx/>
                <a:buNone/>
              </a:pPr>
              <a:endParaRPr lang="ru-RU" sz="1800" b="1" i="1" dirty="0" smtClean="0">
                <a:solidFill>
                  <a:prstClr val="black"/>
                </a:solidFill>
                <a:latin typeface="Palatino Linotype" panose="02040502050505030304" pitchFamily="18" charset="0"/>
                <a:cs typeface="Arial" pitchFamily="34" charset="0"/>
              </a:endParaRPr>
            </a:p>
            <a:p>
              <a:pPr marL="0" lvl="0" indent="0">
                <a:spcBef>
                  <a:spcPts val="0"/>
                </a:spcBef>
                <a:spcAft>
                  <a:spcPts val="0"/>
                </a:spcAft>
                <a:buClrTx/>
                <a:buSzTx/>
                <a:buNone/>
              </a:pPr>
              <a:endParaRPr lang="en-US" sz="1800" b="1" i="1" dirty="0" smtClean="0">
                <a:solidFill>
                  <a:prstClr val="black"/>
                </a:solidFill>
                <a:latin typeface="Palatino Linotype" panose="02040502050505030304" pitchFamily="18" charset="0"/>
                <a:cs typeface="Arial" pitchFamily="34" charset="0"/>
              </a:endParaRPr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1537023" y="3645024"/>
              <a:ext cx="3611041" cy="2880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7" cstate="print"/>
          <a:srcRect l="23060" t="26367" r="57723" b="65596"/>
          <a:stretch>
            <a:fillRect/>
          </a:stretch>
        </p:blipFill>
        <p:spPr bwMode="auto">
          <a:xfrm>
            <a:off x="301595" y="1357298"/>
            <a:ext cx="3341711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1" name="Группа 10"/>
          <p:cNvGrpSpPr/>
          <p:nvPr/>
        </p:nvGrpSpPr>
        <p:grpSpPr>
          <a:xfrm>
            <a:off x="2987824" y="44623"/>
            <a:ext cx="6183844" cy="1107109"/>
            <a:chOff x="1661810" y="602288"/>
            <a:chExt cx="5865389" cy="594325"/>
          </a:xfrm>
          <a:effectLst>
            <a:glow rad="101600">
              <a:schemeClr val="accent6">
                <a:lumMod val="20000"/>
                <a:lumOff val="80000"/>
                <a:alpha val="60000"/>
              </a:schemeClr>
            </a:glow>
          </a:effectLst>
        </p:grpSpPr>
        <p:grpSp>
          <p:nvGrpSpPr>
            <p:cNvPr id="12" name="Группа 11"/>
            <p:cNvGrpSpPr/>
            <p:nvPr/>
          </p:nvGrpSpPr>
          <p:grpSpPr>
            <a:xfrm>
              <a:off x="1661810" y="664257"/>
              <a:ext cx="5521009" cy="532356"/>
              <a:chOff x="1661810" y="664257"/>
              <a:chExt cx="5521009" cy="532356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5" name="Прямоугольник 14"/>
              <p:cNvSpPr/>
              <p:nvPr/>
            </p:nvSpPr>
            <p:spPr>
              <a:xfrm>
                <a:off x="1979712" y="702839"/>
                <a:ext cx="5203107" cy="446101"/>
              </a:xfrm>
              <a:prstGeom prst="rect">
                <a:avLst/>
              </a:prstGeom>
              <a:solidFill>
                <a:srgbClr val="D9F1F1"/>
              </a:solidFill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240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3</a:t>
                </a:r>
                <a:r>
                  <a:rPr lang="ru-RU" sz="2400" dirty="0" smtClean="0">
                    <a:solidFill>
                      <a:srgbClr val="000000"/>
                    </a:solidFill>
                    <a:cs typeface="Arial" panose="020B0604020202020204" pitchFamily="34" charset="0"/>
                  </a:rPr>
                  <a:t>.Запоминаем алгоритм решения задачи</a:t>
                </a:r>
              </a:p>
            </p:txBody>
          </p:sp>
          <p:pic>
            <p:nvPicPr>
              <p:cNvPr id="16" name="Рисунок 15"/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BEBA8EAE-BF5A-486C-A8C5-ECC9F3942E4B}">
                    <a14:imgProps xmlns:a14="http://schemas.microsoft.com/office/drawing/2010/main" xmlns="">
                      <a14:imgLayer r:embed="rId4">
                        <a14:imgEffect>
                          <a14:backgroundRemoval t="52462" b="66154" l="2462" r="95077">
                            <a14:backgroundMark x1="23231" y1="57846" x2="23846" y2="61231"/>
                            <a14:backgroundMark x1="8462" y1="61692" x2="10769" y2="64462"/>
                          </a14:backgroundRemoval>
                        </a14:imgEffect>
                        <a14:imgEffect>
                          <a14:sharpenSoften amount="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6439" t="52100" r="74423" b="32150"/>
              <a:stretch/>
            </p:blipFill>
            <p:spPr>
              <a:xfrm>
                <a:off x="1661810" y="664257"/>
                <a:ext cx="984701" cy="532356"/>
              </a:xfrm>
              <a:prstGeom prst="rect">
                <a:avLst/>
              </a:prstGeom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13" name="Рисунок 12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backgroundRemoval t="52462" b="66154" l="2462" r="95077">
                          <a14:backgroundMark x1="23231" y1="57846" x2="23846" y2="61231"/>
                          <a14:backgroundMark x1="8462" y1="61692" x2="10769" y2="64462"/>
                        </a14:backgroundRemoval>
                      </a14:imgEffect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439" t="52100" r="74423" b="32150"/>
            <a:stretch/>
          </p:blipFill>
          <p:spPr>
            <a:xfrm rot="10800000">
              <a:off x="6579390" y="602288"/>
              <a:ext cx="947809" cy="564845"/>
            </a:xfrm>
            <a:prstGeom prst="rect">
              <a:avLst/>
            </a:prstGeom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xmlns="" val="2608991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2">
            <a:hlinkClick r:id="rId2" action="ppaction://hlinksldjump"/>
          </p:cNvPr>
          <p:cNvSpPr txBox="1">
            <a:spLocks/>
          </p:cNvSpPr>
          <p:nvPr/>
        </p:nvSpPr>
        <p:spPr bwMode="auto">
          <a:xfrm>
            <a:off x="1302296" y="1305508"/>
            <a:ext cx="5789984" cy="576000"/>
          </a:xfrm>
          <a:prstGeom prst="rect">
            <a:avLst/>
          </a:prstGeom>
          <a:ln w="28575">
            <a:solidFill>
              <a:schemeClr val="accent2">
                <a:lumMod val="5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defPPr>
              <a:defRPr lang="ru-RU"/>
            </a:defPPr>
            <a:lvl1pPr marL="45720" indent="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b="0">
                <a:solidFill>
                  <a:schemeClr val="dk1"/>
                </a:solidFill>
                <a:latin typeface="Palatino Linotype" panose="02040502050505030304" pitchFamily="18" charset="0"/>
              </a:defRPr>
            </a:lvl1pPr>
            <a:lvl2pPr marL="54864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>
                <a:solidFill>
                  <a:schemeClr val="lt1"/>
                </a:solidFill>
              </a:defRPr>
            </a:lvl2pPr>
            <a:lvl3pPr marL="82296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>
                <a:solidFill>
                  <a:schemeClr val="lt1"/>
                </a:solidFill>
              </a:defRPr>
            </a:lvl3pPr>
            <a:lvl4pPr marL="109728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>
                <a:solidFill>
                  <a:schemeClr val="lt1"/>
                </a:solidFill>
              </a:defRPr>
            </a:lvl4pPr>
            <a:lvl5pPr marL="1389888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5pPr>
            <a:lvl6pPr marL="1664208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6pPr>
            <a:lvl7pPr marL="196596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7pPr>
            <a:lvl8pPr marL="228600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8pPr>
            <a:lvl9pPr marL="2587752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9pPr>
          </a:lstStyle>
          <a:p>
            <a:r>
              <a:rPr lang="ru-RU" sz="1600" dirty="0" smtClean="0"/>
              <a:t>    </a:t>
            </a:r>
            <a:r>
              <a:rPr lang="en-US" sz="1600" dirty="0" smtClean="0"/>
              <a:t>  </a:t>
            </a:r>
            <a:r>
              <a:rPr lang="ru-RU" sz="1600" dirty="0" smtClean="0"/>
              <a:t>Повторяем факты, необходимые </a:t>
            </a:r>
            <a:r>
              <a:rPr lang="ru-RU" sz="1600" dirty="0"/>
              <a:t>для решения задачи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812456" y="1124743"/>
            <a:ext cx="936000" cy="828000"/>
            <a:chOff x="725382" y="1178775"/>
            <a:chExt cx="812528" cy="722248"/>
          </a:xfrm>
        </p:grpSpPr>
        <p:pic>
          <p:nvPicPr>
            <p:cNvPr id="2054" name="Picture 6" descr="Красочные абстрактного фона Бесплатные векторы |  #Freepik #freevector #background #abstract #card #template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backgroundRemoval t="7447" b="38121" l="53369" r="85461">
                          <a14:foregroundMark x1="75709" y1="7979" x2="83865" y2="21099"/>
                          <a14:backgroundMark x1="77128" y1="9752" x2="77837" y2="10638"/>
                          <a14:backgroundMark x1="78191" y1="10993" x2="78901" y2="12411"/>
                          <a14:backgroundMark x1="76596" y1="10284" x2="79433" y2="13652"/>
                          <a14:backgroundMark x1="77482" y1="9397" x2="76950" y2="10816"/>
                          <a14:backgroundMark x1="78191" y1="10816" x2="77482" y2="11170"/>
                          <a14:backgroundMark x1="76950" y1="9929" x2="79787" y2="12766"/>
                          <a14:backgroundMark x1="78191" y1="9043" x2="77128" y2="1099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1745" t="6598" r="12064" b="61233"/>
            <a:stretch/>
          </p:blipFill>
          <p:spPr bwMode="auto">
            <a:xfrm rot="21318281">
              <a:off x="725382" y="1178775"/>
              <a:ext cx="812528" cy="72224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Прямоугольник 18"/>
            <p:cNvSpPr/>
            <p:nvPr/>
          </p:nvSpPr>
          <p:spPr>
            <a:xfrm>
              <a:off x="912465" y="1341582"/>
              <a:ext cx="438361" cy="396634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latin typeface="Palatino Linotype" panose="02040502050505030304" pitchFamily="18" charset="0"/>
                  <a:cs typeface="Arial" panose="020B0604020202020204" pitchFamily="34" charset="0"/>
                </a:rPr>
                <a:t>1</a:t>
              </a:r>
              <a:endParaRPr lang="ru-RU" b="1" dirty="0">
                <a:latin typeface="Palatino Linotype" panose="02040502050505030304" pitchFamily="18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2843808" y="188640"/>
            <a:ext cx="6048672" cy="936103"/>
            <a:chOff x="1646122" y="510250"/>
            <a:chExt cx="5876490" cy="770264"/>
          </a:xfrm>
          <a:effectLst>
            <a:glow rad="101600">
              <a:schemeClr val="accent6">
                <a:lumMod val="20000"/>
                <a:lumOff val="80000"/>
                <a:alpha val="60000"/>
              </a:schemeClr>
            </a:glow>
          </a:effectLst>
        </p:grpSpPr>
        <p:grpSp>
          <p:nvGrpSpPr>
            <p:cNvPr id="13" name="Группа 12"/>
            <p:cNvGrpSpPr/>
            <p:nvPr/>
          </p:nvGrpSpPr>
          <p:grpSpPr>
            <a:xfrm>
              <a:off x="1646122" y="579174"/>
              <a:ext cx="5536697" cy="701340"/>
              <a:chOff x="1646122" y="579174"/>
              <a:chExt cx="5536697" cy="701340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5" name="Прямоугольник 14"/>
              <p:cNvSpPr/>
              <p:nvPr/>
            </p:nvSpPr>
            <p:spPr>
              <a:xfrm>
                <a:off x="1979712" y="658991"/>
                <a:ext cx="5203107" cy="533799"/>
              </a:xfrm>
              <a:prstGeom prst="rect">
                <a:avLst/>
              </a:prstGeom>
              <a:solidFill>
                <a:srgbClr val="D9F1F1"/>
              </a:solidFill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2400" dirty="0" smtClean="0">
                    <a:solidFill>
                      <a:srgbClr val="000000"/>
                    </a:solidFill>
                    <a:cs typeface="Arial" panose="020B0604020202020204" pitchFamily="34" charset="0"/>
                  </a:rPr>
                  <a:t>Поиск решения задачи</a:t>
                </a:r>
                <a:endParaRPr lang="ru-RU" sz="240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pic>
            <p:nvPicPr>
              <p:cNvPr id="16" name="Рисунок 1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BEBA8EAE-BF5A-486C-A8C5-ECC9F3942E4B}">
                    <a14:imgProps xmlns:a14="http://schemas.microsoft.com/office/drawing/2010/main" xmlns="">
                      <a14:imgLayer r:embed="rId6">
                        <a14:imgEffect>
                          <a14:backgroundRemoval t="52462" b="66154" l="2462" r="95077">
                            <a14:backgroundMark x1="23231" y1="57846" x2="23846" y2="61231"/>
                            <a14:backgroundMark x1="8462" y1="61692" x2="10769" y2="64462"/>
                          </a14:backgroundRemoval>
                        </a14:imgEffect>
                        <a14:imgEffect>
                          <a14:sharpenSoften amount="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6439" t="52100" r="74423" b="32150"/>
              <a:stretch/>
            </p:blipFill>
            <p:spPr>
              <a:xfrm>
                <a:off x="1646122" y="579174"/>
                <a:ext cx="808731" cy="701340"/>
              </a:xfrm>
              <a:prstGeom prst="rect">
                <a:avLst/>
              </a:prstGeom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14" name="Рисунок 1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52462" b="66154" l="2462" r="95077">
                          <a14:backgroundMark x1="23231" y1="57846" x2="23846" y2="61231"/>
                          <a14:backgroundMark x1="8462" y1="61692" x2="10769" y2="64462"/>
                        </a14:backgroundRemoval>
                      </a14:imgEffect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439" t="52100" r="74423" b="32150"/>
            <a:stretch/>
          </p:blipFill>
          <p:spPr>
            <a:xfrm rot="10800000">
              <a:off x="6683207" y="510250"/>
              <a:ext cx="839405" cy="728093"/>
            </a:xfrm>
            <a:prstGeom prst="rect">
              <a:avLst/>
            </a:prstGeom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8" name="2">
            <a:hlinkClick r:id="rId2" action="ppaction://hlinksldjump"/>
          </p:cNvPr>
          <p:cNvSpPr txBox="1">
            <a:spLocks/>
          </p:cNvSpPr>
          <p:nvPr/>
        </p:nvSpPr>
        <p:spPr bwMode="auto">
          <a:xfrm>
            <a:off x="1302296" y="2420952"/>
            <a:ext cx="5789984" cy="576000"/>
          </a:xfrm>
          <a:prstGeom prst="rect">
            <a:avLst/>
          </a:prstGeom>
          <a:ln w="28575">
            <a:solidFill>
              <a:schemeClr val="accent2">
                <a:lumMod val="5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defPPr>
              <a:defRPr lang="ru-RU"/>
            </a:defPPr>
            <a:lvl1pPr marL="45720" indent="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b="0">
                <a:solidFill>
                  <a:schemeClr val="dk1"/>
                </a:solidFill>
                <a:latin typeface="Palatino Linotype" panose="02040502050505030304" pitchFamily="18" charset="0"/>
              </a:defRPr>
            </a:lvl1pPr>
            <a:lvl2pPr marL="54864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>
                <a:solidFill>
                  <a:schemeClr val="lt1"/>
                </a:solidFill>
              </a:defRPr>
            </a:lvl2pPr>
            <a:lvl3pPr marL="82296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>
                <a:solidFill>
                  <a:schemeClr val="lt1"/>
                </a:solidFill>
              </a:defRPr>
            </a:lvl3pPr>
            <a:lvl4pPr marL="109728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>
                <a:solidFill>
                  <a:schemeClr val="lt1"/>
                </a:solidFill>
              </a:defRPr>
            </a:lvl4pPr>
            <a:lvl5pPr marL="1389888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5pPr>
            <a:lvl6pPr marL="1664208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6pPr>
            <a:lvl7pPr marL="196596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7pPr>
            <a:lvl8pPr marL="228600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8pPr>
            <a:lvl9pPr marL="2587752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9pPr>
          </a:lstStyle>
          <a:p>
            <a:r>
              <a:rPr lang="ru-RU" sz="1600" dirty="0" smtClean="0"/>
              <a:t>   </a:t>
            </a:r>
            <a:r>
              <a:rPr lang="en-US" sz="1600" dirty="0" smtClean="0"/>
              <a:t>  </a:t>
            </a:r>
            <a:r>
              <a:rPr lang="ru-RU" sz="1600" dirty="0" smtClean="0"/>
              <a:t>Решаем задачу пошагово</a:t>
            </a:r>
            <a:endParaRPr lang="ru-RU" sz="1600" dirty="0"/>
          </a:p>
        </p:txBody>
      </p:sp>
      <p:grpSp>
        <p:nvGrpSpPr>
          <p:cNvPr id="20" name="Группа 19"/>
          <p:cNvGrpSpPr/>
          <p:nvPr/>
        </p:nvGrpSpPr>
        <p:grpSpPr>
          <a:xfrm>
            <a:off x="730644" y="2275352"/>
            <a:ext cx="936000" cy="864000"/>
            <a:chOff x="725382" y="1178775"/>
            <a:chExt cx="812528" cy="722248"/>
          </a:xfrm>
        </p:grpSpPr>
        <p:pic>
          <p:nvPicPr>
            <p:cNvPr id="21" name="Picture 6" descr="Красочные абстрактного фона Бесплатные векторы |  #Freepik #freevector #background #abstract #card #template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backgroundRemoval t="7447" b="38121" l="53369" r="85461">
                          <a14:foregroundMark x1="75709" y1="7979" x2="83865" y2="21099"/>
                          <a14:backgroundMark x1="77128" y1="9752" x2="77837" y2="10638"/>
                          <a14:backgroundMark x1="78191" y1="10993" x2="78901" y2="12411"/>
                          <a14:backgroundMark x1="76596" y1="10284" x2="79433" y2="13652"/>
                          <a14:backgroundMark x1="77482" y1="9397" x2="76950" y2="10816"/>
                          <a14:backgroundMark x1="78191" y1="10816" x2="77482" y2="11170"/>
                          <a14:backgroundMark x1="76950" y1="9929" x2="79787" y2="12766"/>
                          <a14:backgroundMark x1="78191" y1="9043" x2="77128" y2="1099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1745" t="6598" r="12064" b="61233"/>
            <a:stretch/>
          </p:blipFill>
          <p:spPr bwMode="auto">
            <a:xfrm rot="21318281">
              <a:off x="725382" y="1178775"/>
              <a:ext cx="812528" cy="72224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Прямоугольник 21"/>
            <p:cNvSpPr/>
            <p:nvPr/>
          </p:nvSpPr>
          <p:spPr>
            <a:xfrm>
              <a:off x="912465" y="1341582"/>
              <a:ext cx="438361" cy="396634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latin typeface="Palatino Linotype" panose="02040502050505030304" pitchFamily="18" charset="0"/>
                  <a:cs typeface="Arial" panose="020B0604020202020204" pitchFamily="34" charset="0"/>
                </a:rPr>
                <a:t>2</a:t>
              </a:r>
            </a:p>
          </p:txBody>
        </p:sp>
      </p:grpSp>
      <p:sp>
        <p:nvSpPr>
          <p:cNvPr id="17" name="4">
            <a:hlinkClick r:id="rId7" action="ppaction://hlinksldjump"/>
          </p:cNvPr>
          <p:cNvSpPr txBox="1">
            <a:spLocks/>
          </p:cNvSpPr>
          <p:nvPr/>
        </p:nvSpPr>
        <p:spPr bwMode="auto">
          <a:xfrm>
            <a:off x="1302295" y="3501072"/>
            <a:ext cx="5789985" cy="576000"/>
          </a:xfrm>
          <a:prstGeom prst="rect">
            <a:avLst/>
          </a:prstGeom>
          <a:ln w="28575">
            <a:solidFill>
              <a:schemeClr val="accent2">
                <a:lumMod val="5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defPPr>
              <a:defRPr lang="ru-RU"/>
            </a:defPPr>
            <a:lvl1pPr marL="45720" indent="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b="0">
                <a:solidFill>
                  <a:schemeClr val="dk1"/>
                </a:solidFill>
                <a:latin typeface="Palatino Linotype" panose="02040502050505030304" pitchFamily="18" charset="0"/>
              </a:defRPr>
            </a:lvl1pPr>
            <a:lvl2pPr marL="54864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>
                <a:solidFill>
                  <a:schemeClr val="lt1"/>
                </a:solidFill>
              </a:defRPr>
            </a:lvl2pPr>
            <a:lvl3pPr marL="82296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>
                <a:solidFill>
                  <a:schemeClr val="lt1"/>
                </a:solidFill>
              </a:defRPr>
            </a:lvl3pPr>
            <a:lvl4pPr marL="109728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>
                <a:solidFill>
                  <a:schemeClr val="lt1"/>
                </a:solidFill>
              </a:defRPr>
            </a:lvl4pPr>
            <a:lvl5pPr marL="1389888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5pPr>
            <a:lvl6pPr marL="1664208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6pPr>
            <a:lvl7pPr marL="196596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7pPr>
            <a:lvl8pPr marL="228600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8pPr>
            <a:lvl9pPr marL="2587752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9pPr>
          </a:lstStyle>
          <a:p>
            <a:r>
              <a:rPr lang="ru-RU" sz="1600" dirty="0" smtClean="0"/>
              <a:t>   </a:t>
            </a:r>
            <a:r>
              <a:rPr lang="en-US" sz="1600" dirty="0" smtClean="0"/>
              <a:t>  </a:t>
            </a:r>
            <a:r>
              <a:rPr lang="ru-RU" sz="1600" dirty="0" smtClean="0"/>
              <a:t>Запоминаем алгоритм решения задачи</a:t>
            </a:r>
            <a:endParaRPr lang="ru-RU" sz="1600" dirty="0"/>
          </a:p>
        </p:txBody>
      </p:sp>
      <p:grpSp>
        <p:nvGrpSpPr>
          <p:cNvPr id="23" name="Группа 22"/>
          <p:cNvGrpSpPr/>
          <p:nvPr/>
        </p:nvGrpSpPr>
        <p:grpSpPr>
          <a:xfrm>
            <a:off x="778283" y="3356573"/>
            <a:ext cx="936000" cy="864000"/>
            <a:chOff x="725382" y="1178775"/>
            <a:chExt cx="812528" cy="722248"/>
          </a:xfrm>
        </p:grpSpPr>
        <p:pic>
          <p:nvPicPr>
            <p:cNvPr id="24" name="Picture 6" descr="Красочные абстрактного фона Бесплатные векторы |  #Freepik #freevector #background #abstract #card #template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backgroundRemoval t="7447" b="38121" l="53369" r="85461">
                          <a14:foregroundMark x1="75709" y1="7979" x2="83865" y2="21099"/>
                          <a14:backgroundMark x1="77128" y1="9752" x2="77837" y2="10638"/>
                          <a14:backgroundMark x1="78191" y1="10993" x2="78901" y2="12411"/>
                          <a14:backgroundMark x1="76596" y1="10284" x2="79433" y2="13652"/>
                          <a14:backgroundMark x1="77482" y1="9397" x2="76950" y2="10816"/>
                          <a14:backgroundMark x1="78191" y1="10816" x2="77482" y2="11170"/>
                          <a14:backgroundMark x1="76950" y1="9929" x2="79787" y2="12766"/>
                          <a14:backgroundMark x1="78191" y1="9043" x2="77128" y2="1099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1745" t="6598" r="12064" b="61233"/>
            <a:stretch/>
          </p:blipFill>
          <p:spPr bwMode="auto">
            <a:xfrm rot="21318281">
              <a:off x="725382" y="1178775"/>
              <a:ext cx="812528" cy="72224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Прямоугольник 24"/>
            <p:cNvSpPr/>
            <p:nvPr/>
          </p:nvSpPr>
          <p:spPr>
            <a:xfrm>
              <a:off x="912465" y="1341582"/>
              <a:ext cx="438361" cy="396634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latin typeface="Palatino Linotype" panose="02040502050505030304" pitchFamily="18" charset="0"/>
                  <a:cs typeface="Arial" panose="020B0604020202020204" pitchFamily="34" charset="0"/>
                </a:rPr>
                <a:t>3</a:t>
              </a:r>
              <a:endParaRPr lang="ru-RU" b="1" dirty="0">
                <a:latin typeface="Palatino Linotype" panose="02040502050505030304" pitchFamily="18" charset="0"/>
                <a:cs typeface="Arial" panose="020B0604020202020204" pitchFamily="34" charset="0"/>
              </a:endParaRPr>
            </a:p>
          </p:txBody>
        </p:sp>
      </p:grpSp>
      <p:pic>
        <p:nvPicPr>
          <p:cNvPr id="2052" name="Picture 4" descr="https://st.depositphotos.com/1345122/3680/i/950/depositphotos_36800329-stock-photo-business-woman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3223" b="92090" l="22157" r="84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702" t="3079" r="15967" b="6110"/>
          <a:stretch/>
        </p:blipFill>
        <p:spPr bwMode="auto">
          <a:xfrm flipH="1">
            <a:off x="5940151" y="1305508"/>
            <a:ext cx="2605427" cy="54900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9">
            <a:hlinkClick r:id="rId10" action="ppaction://hlinksldjump"/>
          </p:cNvPr>
          <p:cNvSpPr txBox="1">
            <a:spLocks/>
          </p:cNvSpPr>
          <p:nvPr/>
        </p:nvSpPr>
        <p:spPr bwMode="auto">
          <a:xfrm>
            <a:off x="1280456" y="4572676"/>
            <a:ext cx="5789985" cy="584516"/>
          </a:xfrm>
          <a:prstGeom prst="rect">
            <a:avLst/>
          </a:prstGeom>
          <a:ln w="28575">
            <a:solidFill>
              <a:schemeClr val="accent2">
                <a:lumMod val="5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Autofit/>
          </a:bodyPr>
          <a:lstStyle>
            <a:defPPr>
              <a:defRPr lang="ru-RU"/>
            </a:defPPr>
            <a:lvl1pPr marL="45720" indent="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b="0">
                <a:solidFill>
                  <a:schemeClr val="dk1"/>
                </a:solidFill>
                <a:latin typeface="Palatino Linotype" panose="02040502050505030304" pitchFamily="18" charset="0"/>
              </a:defRPr>
            </a:lvl1pPr>
            <a:lvl2pPr marL="54864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>
                <a:solidFill>
                  <a:schemeClr val="lt1"/>
                </a:solidFill>
              </a:defRPr>
            </a:lvl2pPr>
            <a:lvl3pPr marL="82296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>
                <a:solidFill>
                  <a:schemeClr val="lt1"/>
                </a:solidFill>
              </a:defRPr>
            </a:lvl3pPr>
            <a:lvl4pPr marL="109728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>
                <a:solidFill>
                  <a:schemeClr val="lt1"/>
                </a:solidFill>
              </a:defRPr>
            </a:lvl4pPr>
            <a:lvl5pPr marL="1389888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5pPr>
            <a:lvl6pPr marL="1664208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6pPr>
            <a:lvl7pPr marL="196596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7pPr>
            <a:lvl8pPr marL="2286000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8pPr>
            <a:lvl9pPr marL="2587752" indent="-182880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>
                <a:solidFill>
                  <a:schemeClr val="lt1"/>
                </a:solidFill>
              </a:defRPr>
            </a:lvl9pPr>
          </a:lstStyle>
          <a:p>
            <a:r>
              <a:rPr lang="ru-RU" sz="1600" dirty="0" smtClean="0"/>
              <a:t>    </a:t>
            </a:r>
            <a:r>
              <a:rPr lang="en-US" sz="1600" dirty="0" smtClean="0"/>
              <a:t> </a:t>
            </a:r>
            <a:r>
              <a:rPr lang="ru-RU" sz="1600" dirty="0" smtClean="0"/>
              <a:t>Закрепляем </a:t>
            </a:r>
            <a:r>
              <a:rPr lang="ru-RU" sz="1600" dirty="0"/>
              <a:t>изученный способ при решении </a:t>
            </a:r>
            <a:r>
              <a:rPr lang="ru-RU" sz="1600" dirty="0" smtClean="0"/>
              <a:t>       </a:t>
            </a:r>
            <a:r>
              <a:rPr lang="ru-RU" sz="1600" dirty="0" smtClean="0">
                <a:solidFill>
                  <a:schemeClr val="bg1"/>
                </a:solidFill>
              </a:rPr>
              <a:t>ии</a:t>
            </a:r>
            <a:r>
              <a:rPr lang="ru-RU" sz="1600" dirty="0" smtClean="0"/>
              <a:t>аналогичной </a:t>
            </a:r>
            <a:r>
              <a:rPr lang="ru-RU" sz="1600" dirty="0"/>
              <a:t>задачи</a:t>
            </a:r>
          </a:p>
        </p:txBody>
      </p:sp>
      <p:grpSp>
        <p:nvGrpSpPr>
          <p:cNvPr id="27" name="Группа 26"/>
          <p:cNvGrpSpPr/>
          <p:nvPr/>
        </p:nvGrpSpPr>
        <p:grpSpPr>
          <a:xfrm>
            <a:off x="764314" y="4434358"/>
            <a:ext cx="939065" cy="861152"/>
            <a:chOff x="725382" y="1178775"/>
            <a:chExt cx="812528" cy="722248"/>
          </a:xfrm>
        </p:grpSpPr>
        <p:pic>
          <p:nvPicPr>
            <p:cNvPr id="28" name="Picture 6" descr="Красочные абстрактного фона Бесплатные векторы |  #Freepik #freevector #background #abstract #card #template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backgroundRemoval t="7447" b="38121" l="53369" r="85461">
                          <a14:foregroundMark x1="75709" y1="7979" x2="83865" y2="21099"/>
                          <a14:backgroundMark x1="77128" y1="9752" x2="77837" y2="10638"/>
                          <a14:backgroundMark x1="78191" y1="10993" x2="78901" y2="12411"/>
                          <a14:backgroundMark x1="76596" y1="10284" x2="79433" y2="13652"/>
                          <a14:backgroundMark x1="77482" y1="9397" x2="76950" y2="10816"/>
                          <a14:backgroundMark x1="78191" y1="10816" x2="77482" y2="11170"/>
                          <a14:backgroundMark x1="76950" y1="9929" x2="79787" y2="12766"/>
                          <a14:backgroundMark x1="78191" y1="9043" x2="77128" y2="1099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1745" t="6598" r="12064" b="61233"/>
            <a:stretch/>
          </p:blipFill>
          <p:spPr bwMode="auto">
            <a:xfrm rot="21318281">
              <a:off x="725382" y="1178775"/>
              <a:ext cx="812528" cy="72224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Прямоугольник 28"/>
            <p:cNvSpPr/>
            <p:nvPr/>
          </p:nvSpPr>
          <p:spPr>
            <a:xfrm>
              <a:off x="912465" y="1341582"/>
              <a:ext cx="438361" cy="396634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latin typeface="Palatino Linotype" panose="02040502050505030304" pitchFamily="18" charset="0"/>
                  <a:cs typeface="Arial" panose="020B0604020202020204" pitchFamily="34" charset="0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669637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учение">
            <a:hlinkClick r:id="rId3" action="ppaction://hlinksldjump"/>
          </p:cNvPr>
          <p:cNvSpPr/>
          <p:nvPr/>
        </p:nvSpPr>
        <p:spPr>
          <a:xfrm>
            <a:off x="311166" y="6155364"/>
            <a:ext cx="2520280" cy="369980"/>
          </a:xfrm>
          <a:prstGeom prst="rect">
            <a:avLst/>
          </a:prstGeom>
          <a:solidFill>
            <a:srgbClr val="F6AC41"/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Перейти к обучению</a:t>
            </a:r>
          </a:p>
        </p:txBody>
      </p:sp>
      <p:sp>
        <p:nvSpPr>
          <p:cNvPr id="8" name="Выход">
            <a:hlinkClick r:id="" action="ppaction://hlinkshowjump?jump=firstslide" highlightClick="1"/>
          </p:cNvPr>
          <p:cNvSpPr/>
          <p:nvPr/>
        </p:nvSpPr>
        <p:spPr>
          <a:xfrm>
            <a:off x="4943679" y="6155364"/>
            <a:ext cx="1187338" cy="370036"/>
          </a:xfrm>
          <a:prstGeom prst="actionButtonBlank">
            <a:avLst/>
          </a:prstGeom>
          <a:solidFill>
            <a:srgbClr val="F6AC41"/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Выход</a:t>
            </a:r>
            <a:endParaRPr lang="ru-RU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Прямоугольная выноска 20"/>
          <p:cNvSpPr/>
          <p:nvPr/>
        </p:nvSpPr>
        <p:spPr>
          <a:xfrm flipH="1">
            <a:off x="5857884" y="1357298"/>
            <a:ext cx="3023468" cy="720080"/>
          </a:xfrm>
          <a:prstGeom prst="wedgeRectCallout">
            <a:avLst>
              <a:gd name="adj1" fmla="val 8871"/>
              <a:gd name="adj2" fmla="val 114277"/>
            </a:avLst>
          </a:prstGeom>
          <a:solidFill>
            <a:srgbClr val="3AB3B6"/>
          </a:solidFill>
          <a:ln>
            <a:solidFill>
              <a:schemeClr val="tx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marL="45720" algn="ctr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z="1700" dirty="0">
                <a:solidFill>
                  <a:schemeClr val="bg1"/>
                </a:solidFill>
                <a:latin typeface="Palatino Linotype" panose="02040502050505030304" pitchFamily="18" charset="0"/>
              </a:rPr>
              <a:t>Е</a:t>
            </a:r>
            <a:r>
              <a:rPr lang="ru-RU" sz="1700" dirty="0" smtClean="0">
                <a:solidFill>
                  <a:schemeClr val="bg1"/>
                </a:solidFill>
                <a:latin typeface="Palatino Linotype" panose="02040502050505030304" pitchFamily="18" charset="0"/>
              </a:rPr>
              <a:t>сли ответ </a:t>
            </a:r>
            <a:r>
              <a:rPr lang="ru-RU" sz="1700" dirty="0" err="1" smtClean="0">
                <a:solidFill>
                  <a:schemeClr val="bg1"/>
                </a:solidFill>
                <a:latin typeface="Palatino Linotype" panose="02040502050505030304" pitchFamily="18" charset="0"/>
              </a:rPr>
              <a:t>НЕправильный</a:t>
            </a:r>
            <a:r>
              <a:rPr lang="ru-RU" sz="1700" dirty="0" smtClean="0">
                <a:solidFill>
                  <a:schemeClr val="bg1"/>
                </a:solidFill>
                <a:latin typeface="Palatino Linotype" panose="02040502050505030304" pitchFamily="18" charset="0"/>
              </a:rPr>
              <a:t>, переходите к обучению</a:t>
            </a:r>
            <a:endParaRPr lang="ru-RU" sz="1700" dirty="0">
              <a:solidFill>
                <a:schemeClr val="bg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42844" y="1285860"/>
            <a:ext cx="2028586" cy="1015663"/>
          </a:xfrm>
          <a:prstGeom prst="rect">
            <a:avLst/>
          </a:prstGeom>
          <a:ln w="28575">
            <a:solidFill>
              <a:srgbClr val="00A39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ru-RU" sz="2000" i="1" dirty="0" smtClean="0">
                <a:latin typeface="Palatino Linotype" panose="02040502050505030304" pitchFamily="18" charset="0"/>
                <a:cs typeface="Arial" pitchFamily="34" charset="0"/>
              </a:rPr>
              <a:t>Задача аналогичная данной:</a:t>
            </a:r>
            <a:endParaRPr lang="ru-RU" sz="2000" i="1" dirty="0">
              <a:latin typeface="Palatino Linotype" panose="02040502050505030304" pitchFamily="18" charset="0"/>
              <a:cs typeface="Arial" pitchFamily="34" charset="0"/>
            </a:endParaRPr>
          </a:p>
        </p:txBody>
      </p:sp>
      <p:grpSp>
        <p:nvGrpSpPr>
          <p:cNvPr id="23" name="Группа 22"/>
          <p:cNvGrpSpPr/>
          <p:nvPr/>
        </p:nvGrpSpPr>
        <p:grpSpPr>
          <a:xfrm>
            <a:off x="1835696" y="44623"/>
            <a:ext cx="7335972" cy="1107109"/>
            <a:chOff x="1661810" y="602288"/>
            <a:chExt cx="5865389" cy="594325"/>
          </a:xfrm>
          <a:effectLst>
            <a:glow rad="101600">
              <a:schemeClr val="accent6">
                <a:lumMod val="20000"/>
                <a:lumOff val="80000"/>
                <a:alpha val="60000"/>
              </a:schemeClr>
            </a:glow>
          </a:effectLst>
        </p:grpSpPr>
        <p:grpSp>
          <p:nvGrpSpPr>
            <p:cNvPr id="24" name="Группа 23"/>
            <p:cNvGrpSpPr/>
            <p:nvPr/>
          </p:nvGrpSpPr>
          <p:grpSpPr>
            <a:xfrm>
              <a:off x="1661810" y="664257"/>
              <a:ext cx="5433400" cy="532356"/>
              <a:chOff x="1661810" y="664257"/>
              <a:chExt cx="5433400" cy="532356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6" name="Прямоугольник 25"/>
              <p:cNvSpPr/>
              <p:nvPr/>
            </p:nvSpPr>
            <p:spPr>
              <a:xfrm>
                <a:off x="1892103" y="702839"/>
                <a:ext cx="5203107" cy="446101"/>
              </a:xfrm>
              <a:prstGeom prst="rect">
                <a:avLst/>
              </a:prstGeom>
              <a:solidFill>
                <a:srgbClr val="D9F1F1"/>
              </a:solidFill>
            </p:spPr>
            <p:txBody>
              <a:bodyPr wrap="square" anchor="ctr">
                <a:spAutoFit/>
              </a:bodyPr>
              <a:lstStyle/>
              <a:p>
                <a:pPr marL="457200" indent="-457200">
                  <a:buAutoNum type="arabicPeriod" startAt="4"/>
                </a:pPr>
                <a:r>
                  <a:rPr lang="ru-RU" sz="2400" dirty="0" smtClean="0"/>
                  <a:t>      4. Закрепляем </a:t>
                </a:r>
                <a:r>
                  <a:rPr lang="ru-RU" sz="2400" dirty="0"/>
                  <a:t>изученный </a:t>
                </a:r>
                <a:r>
                  <a:rPr lang="ru-RU" sz="2400" dirty="0" smtClean="0"/>
                  <a:t>способ</a:t>
                </a:r>
              </a:p>
              <a:p>
                <a:pPr marL="457200" indent="-457200">
                  <a:buAutoNum type="arabicPeriod" startAt="4"/>
                </a:pPr>
                <a:r>
                  <a:rPr lang="ru-RU" sz="2400" dirty="0" smtClean="0"/>
                  <a:t>     при </a:t>
                </a:r>
                <a:r>
                  <a:rPr lang="ru-RU" sz="2400" dirty="0"/>
                  <a:t>решении </a:t>
                </a:r>
                <a:r>
                  <a:rPr lang="ru-RU" sz="2400" dirty="0" smtClean="0"/>
                  <a:t>аналогичной </a:t>
                </a:r>
                <a:r>
                  <a:rPr lang="ru-RU" sz="2400" dirty="0"/>
                  <a:t>задачи</a:t>
                </a:r>
              </a:p>
            </p:txBody>
          </p:sp>
          <p:pic>
            <p:nvPicPr>
              <p:cNvPr id="27" name="Рисунок 26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BEBA8EAE-BF5A-486C-A8C5-ECC9F3942E4B}">
                    <a14:imgProps xmlns:a14="http://schemas.microsoft.com/office/drawing/2010/main" xmlns="">
                      <a14:imgLayer r:embed="rId6">
                        <a14:imgEffect>
                          <a14:backgroundRemoval t="52462" b="66154" l="2462" r="95077">
                            <a14:backgroundMark x1="23231" y1="57846" x2="23846" y2="61231"/>
                            <a14:backgroundMark x1="8462" y1="61692" x2="10769" y2="64462"/>
                          </a14:backgroundRemoval>
                        </a14:imgEffect>
                        <a14:imgEffect>
                          <a14:sharpenSoften amount="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6439" t="52100" r="74423" b="32150"/>
              <a:stretch/>
            </p:blipFill>
            <p:spPr>
              <a:xfrm>
                <a:off x="1661810" y="664257"/>
                <a:ext cx="984701" cy="532356"/>
              </a:xfrm>
              <a:prstGeom prst="rect">
                <a:avLst/>
              </a:prstGeom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25" name="Рисунок 2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52462" b="66154" l="2462" r="95077">
                          <a14:backgroundMark x1="23231" y1="57846" x2="23846" y2="61231"/>
                          <a14:backgroundMark x1="8462" y1="61692" x2="10769" y2="64462"/>
                        </a14:backgroundRemoval>
                      </a14:imgEffect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439" t="52100" r="74423" b="32150"/>
            <a:stretch/>
          </p:blipFill>
          <p:spPr>
            <a:xfrm rot="10800000">
              <a:off x="6579390" y="602288"/>
              <a:ext cx="947809" cy="564845"/>
            </a:xfrm>
            <a:prstGeom prst="rect">
              <a:avLst/>
            </a:prstGeom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rgbClr val="008279">
                <a:tint val="45000"/>
                <a:satMod val="400000"/>
              </a:srgbClr>
            </a:duotone>
          </a:blip>
          <a:srcRect l="22547" t="40234" r="56040" b="50000"/>
          <a:stretch>
            <a:fillRect/>
          </a:stretch>
        </p:blipFill>
        <p:spPr bwMode="auto">
          <a:xfrm>
            <a:off x="2357422" y="1357298"/>
            <a:ext cx="3286148" cy="928694"/>
          </a:xfrm>
          <a:prstGeom prst="rect">
            <a:avLst/>
          </a:prstGeom>
          <a:noFill/>
          <a:ln w="38100">
            <a:solidFill>
              <a:srgbClr val="00A39C"/>
            </a:solidFill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7" cstate="print"/>
          <a:srcRect l="24158" t="52734" r="32467" b="16016"/>
          <a:stretch>
            <a:fillRect/>
          </a:stretch>
        </p:blipFill>
        <p:spPr bwMode="auto">
          <a:xfrm>
            <a:off x="285720" y="2571744"/>
            <a:ext cx="6643734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проверить"/>
          <p:cNvSpPr/>
          <p:nvPr/>
        </p:nvSpPr>
        <p:spPr>
          <a:xfrm>
            <a:off x="5447872" y="5160658"/>
            <a:ext cx="2028586" cy="369980"/>
          </a:xfrm>
          <a:prstGeom prst="rect">
            <a:avLst/>
          </a:prstGeom>
          <a:solidFill>
            <a:srgbClr val="F6AC41"/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Проверить себя</a:t>
            </a:r>
            <a:endParaRPr lang="ru-RU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6386" name="Picture 2" descr="https://st.depositphotos.com/1345122/3661/i/950/depositphotos_36619669-stock-photo-business-woman-with-trolley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2933" b="83089" l="53147" r="95105">
                        <a14:backgroundMark x1="61888" y1="52981" x2="61888" y2="529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224"/>
          <a:stretch/>
        </p:blipFill>
        <p:spPr bwMode="auto">
          <a:xfrm>
            <a:off x="6776580" y="2000240"/>
            <a:ext cx="2367420" cy="59661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22120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powerpointstore.com_37</Template>
  <TotalTime>2476</TotalTime>
  <Words>491</Words>
  <Application>Microsoft Office PowerPoint</Application>
  <PresentationFormat>Экран (4:3)</PresentationFormat>
  <Paragraphs>170</Paragraphs>
  <Slides>19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Status</dc:creator>
  <cp:lastModifiedBy>Садовенко </cp:lastModifiedBy>
  <cp:revision>327</cp:revision>
  <dcterms:created xsi:type="dcterms:W3CDTF">2019-04-04T07:42:11Z</dcterms:created>
  <dcterms:modified xsi:type="dcterms:W3CDTF">2023-04-11T08:05:42Z</dcterms:modified>
</cp:coreProperties>
</file>