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18"/>
  </p:notesMasterIdLst>
  <p:sldIdLst>
    <p:sldId id="337" r:id="rId2"/>
    <p:sldId id="375" r:id="rId3"/>
    <p:sldId id="366" r:id="rId4"/>
    <p:sldId id="368" r:id="rId5"/>
    <p:sldId id="291" r:id="rId6"/>
    <p:sldId id="373" r:id="rId7"/>
    <p:sldId id="343" r:id="rId8"/>
    <p:sldId id="349" r:id="rId9"/>
    <p:sldId id="347" r:id="rId10"/>
    <p:sldId id="350" r:id="rId11"/>
    <p:sldId id="289" r:id="rId12"/>
    <p:sldId id="335" r:id="rId13"/>
    <p:sldId id="358" r:id="rId14"/>
    <p:sldId id="338" r:id="rId15"/>
    <p:sldId id="352" r:id="rId16"/>
    <p:sldId id="295" r:id="rId17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1pPr>
    <a:lvl2pPr marL="422910" indent="-6032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2pPr>
    <a:lvl3pPr marL="847725" indent="-12192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3pPr>
    <a:lvl4pPr marL="1271905" indent="-18415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4pPr>
    <a:lvl5pPr marL="1695450" indent="-24447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5pPr>
    <a:lvl6pPr marL="1813560" algn="l" defTabSz="72517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6pPr>
    <a:lvl7pPr marL="2176145" algn="l" defTabSz="72517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7pPr>
    <a:lvl8pPr marL="2539365" algn="l" defTabSz="72517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8pPr>
    <a:lvl9pPr marL="2901950" algn="l" defTabSz="72517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6">
          <p15:clr>
            <a:srgbClr val="A4A3A4"/>
          </p15:clr>
        </p15:guide>
        <p15:guide id="2" orient="horz" pos="327">
          <p15:clr>
            <a:srgbClr val="A4A3A4"/>
          </p15:clr>
        </p15:guide>
        <p15:guide id="3" orient="horz" pos="2391" userDrawn="1">
          <p15:clr>
            <a:srgbClr val="A4A3A4"/>
          </p15:clr>
        </p15:guide>
        <p15:guide id="4" orient="horz" pos="2663" userDrawn="1">
          <p15:clr>
            <a:srgbClr val="A4A3A4"/>
          </p15:clr>
        </p15:guide>
        <p15:guide id="5" orient="horz" pos="3083">
          <p15:clr>
            <a:srgbClr val="A4A3A4"/>
          </p15:clr>
        </p15:guide>
        <p15:guide id="6" pos="295">
          <p15:clr>
            <a:srgbClr val="A4A3A4"/>
          </p15:clr>
        </p15:guide>
        <p15:guide id="7" pos="2880">
          <p15:clr>
            <a:srgbClr val="A4A3A4"/>
          </p15:clr>
        </p15:guide>
        <p15:guide id="8" pos="54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9900"/>
    <a:srgbClr val="AC0000"/>
    <a:srgbClr val="DE0000"/>
    <a:srgbClr val="FF0000"/>
    <a:srgbClr val="FF6600"/>
    <a:srgbClr val="133FCB"/>
    <a:srgbClr val="0F319D"/>
    <a:srgbClr val="067C0C"/>
    <a:srgbClr val="08A8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7" autoAdjust="0"/>
    <p:restoredTop sz="94651" autoAdjust="0"/>
  </p:normalViewPr>
  <p:slideViewPr>
    <p:cSldViewPr>
      <p:cViewPr varScale="1">
        <p:scale>
          <a:sx n="125" d="100"/>
          <a:sy n="125" d="100"/>
        </p:scale>
        <p:origin x="274" y="96"/>
      </p:cViewPr>
      <p:guideLst>
        <p:guide orient="horz" pos="1416"/>
        <p:guide orient="horz" pos="327"/>
        <p:guide orient="horz" pos="2391"/>
        <p:guide orient="horz" pos="2663"/>
        <p:guide orient="horz" pos="3083"/>
        <p:guide pos="295"/>
        <p:guide pos="2880"/>
        <p:guide pos="546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148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2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Наличие вредных привычек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20" baseline="0">
              <a:solidFill>
                <a:srgbClr val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contourW="9525">
          <a:contourClr>
            <a:schemeClr val="accent4">
              <a:shade val="95000"/>
              <a:satMod val="105000"/>
            </a:schemeClr>
          </a:contourClr>
        </a:sp3d>
      </c:spPr>
    </c:sideWall>
    <c:backWall>
      <c:thickness val="0"/>
      <c:spPr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contourW="9525">
          <a:contourClr>
            <a:schemeClr val="accent4">
              <a:shade val="95000"/>
              <a:satMod val="105000"/>
            </a:schemeClr>
          </a:contourClr>
        </a:sp3d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Эксперементальная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1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Лист1!$B$2:$B$5</c:f>
              <c:numCache>
                <c:formatCode>0%</c:formatCode>
                <c:ptCount val="4"/>
                <c:pt idx="0">
                  <c:v>0.6</c:v>
                </c:pt>
                <c:pt idx="1">
                  <c:v>0.54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2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Лист1!$C$2:$C$5</c:f>
              <c:numCache>
                <c:formatCode>0%</c:formatCode>
                <c:ptCount val="4"/>
                <c:pt idx="0" formatCode="0.00%">
                  <c:v>0.75</c:v>
                </c:pt>
                <c:pt idx="1">
                  <c:v>0.75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50000"/>
                    <a:satMod val="300000"/>
                  </a:schemeClr>
                </a:gs>
                <a:gs pos="35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3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38572800"/>
        <c:axId val="-135524080"/>
        <c:axId val="0"/>
      </c:bar3DChart>
      <c:dateAx>
        <c:axId val="-138572800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35524080"/>
        <c:crosses val="autoZero"/>
        <c:auto val="1"/>
        <c:lblOffset val="100"/>
        <c:baseTimeUnit val="months"/>
      </c:dateAx>
      <c:valAx>
        <c:axId val="-135524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38572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852817876932055"/>
          <c:y val="0.9092257217847769"/>
          <c:w val="0.54738790463692033"/>
          <c:h val="6.69647544056992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000000"/>
          </a:solidFill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режима труда и отдыха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Эксперементальная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50000"/>
                    <a:satMod val="300000"/>
                  </a:schemeClr>
                </a:gs>
                <a:gs pos="35000">
                  <a:schemeClr val="accent6">
                    <a:tint val="37000"/>
                    <a:satMod val="300000"/>
                  </a:schemeClr>
                </a:gs>
                <a:gs pos="100000">
                  <a:schemeClr val="accent6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6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6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Лист1!$B$2:$B$5</c:f>
              <c:numCache>
                <c:formatCode>0%</c:formatCode>
                <c:ptCount val="4"/>
                <c:pt idx="0">
                  <c:v>0.8</c:v>
                </c:pt>
                <c:pt idx="1">
                  <c:v>0.8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50000"/>
                    <a:satMod val="300000"/>
                  </a:schemeClr>
                </a:gs>
                <a:gs pos="35000">
                  <a:schemeClr val="accent5">
                    <a:tint val="37000"/>
                    <a:satMod val="300000"/>
                  </a:schemeClr>
                </a:gs>
                <a:gs pos="100000">
                  <a:schemeClr val="accent5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5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5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Лист1!$C$2:$C$5</c:f>
              <c:numCache>
                <c:formatCode>0%</c:formatCode>
                <c:ptCount val="4"/>
                <c:pt idx="0" formatCode="0.00%">
                  <c:v>0.86</c:v>
                </c:pt>
                <c:pt idx="1">
                  <c:v>0.876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0000"/>
                    <a:satMod val="300000"/>
                  </a:schemeClr>
                </a:gs>
                <a:gs pos="35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4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578565664"/>
        <c:axId val="-578561312"/>
        <c:axId val="0"/>
      </c:bar3DChart>
      <c:dateAx>
        <c:axId val="-578565664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578561312"/>
        <c:crosses val="autoZero"/>
        <c:auto val="1"/>
        <c:lblOffset val="100"/>
        <c:baseTimeUnit val="months"/>
      </c:dateAx>
      <c:valAx>
        <c:axId val="-578561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578565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852817876932055"/>
          <c:y val="0.9092257217847769"/>
          <c:w val="0.54738790463692033"/>
          <c:h val="6.69647544056992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cap="none" spc="0" baseline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утренней гимнастики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Эксперементальная группа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accent6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6">
                  <a:lumMod val="7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Лист1!$B$2:$B$5</c:f>
              <c:numCache>
                <c:formatCode>0%</c:formatCode>
                <c:ptCount val="4"/>
                <c:pt idx="0">
                  <c:v>0.05</c:v>
                </c:pt>
                <c:pt idx="1">
                  <c:v>0.05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Контрольная группа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accent5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5">
                  <a:lumMod val="7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Лист1!$C$2:$C$5</c:f>
              <c:numCache>
                <c:formatCode>0%</c:formatCode>
                <c:ptCount val="4"/>
                <c:pt idx="0" formatCode="0.00%">
                  <c:v>0.08</c:v>
                </c:pt>
                <c:pt idx="1">
                  <c:v>0.09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4">
                  <a:lumMod val="7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2019454960"/>
        <c:axId val="-2019446256"/>
        <c:axId val="0"/>
      </c:bar3DChart>
      <c:dateAx>
        <c:axId val="-2019454960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2019446256"/>
        <c:crosses val="autoZero"/>
        <c:auto val="1"/>
        <c:lblOffset val="100"/>
        <c:baseTimeUnit val="months"/>
      </c:dateAx>
      <c:valAx>
        <c:axId val="-2019446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2019454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622958588509769"/>
          <c:y val="0.9092257217847769"/>
          <c:w val="0.56485546077573634"/>
          <c:h val="6.6964754405699281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cap="none" spc="0" baseline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Рациональное питание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Эксперементальная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50000"/>
                    <a:satMod val="300000"/>
                  </a:schemeClr>
                </a:gs>
                <a:gs pos="35000">
                  <a:schemeClr val="accent6">
                    <a:tint val="37000"/>
                    <a:satMod val="300000"/>
                  </a:schemeClr>
                </a:gs>
                <a:gs pos="100000">
                  <a:schemeClr val="accent6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6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6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Лист1!$B$2:$B$5</c:f>
              <c:numCache>
                <c:formatCode>0%</c:formatCode>
                <c:ptCount val="4"/>
                <c:pt idx="0">
                  <c:v>0.7</c:v>
                </c:pt>
                <c:pt idx="1">
                  <c:v>0.73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50000"/>
                    <a:satMod val="300000"/>
                  </a:schemeClr>
                </a:gs>
                <a:gs pos="35000">
                  <a:schemeClr val="accent5">
                    <a:tint val="37000"/>
                    <a:satMod val="300000"/>
                  </a:schemeClr>
                </a:gs>
                <a:gs pos="100000">
                  <a:schemeClr val="accent5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5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5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Лист1!$C$2:$C$5</c:f>
              <c:numCache>
                <c:formatCode>0%</c:formatCode>
                <c:ptCount val="4"/>
                <c:pt idx="0" formatCode="0.00%">
                  <c:v>0.75</c:v>
                </c:pt>
                <c:pt idx="1">
                  <c:v>0.75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0000"/>
                    <a:satMod val="300000"/>
                  </a:schemeClr>
                </a:gs>
                <a:gs pos="35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4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35534960"/>
        <c:axId val="-135521360"/>
        <c:axId val="0"/>
      </c:bar3DChart>
      <c:dateAx>
        <c:axId val="-135534960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35521360"/>
        <c:crosses val="autoZero"/>
        <c:auto val="1"/>
        <c:lblOffset val="100"/>
        <c:baseTimeUnit val="months"/>
      </c:dateAx>
      <c:valAx>
        <c:axId val="-135521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35534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852817876932055"/>
          <c:y val="0.9092257217847769"/>
          <c:w val="0.54738790463692033"/>
          <c:h val="6.69647544056992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cap="none" spc="0" baseline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Занимаетесь ли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спортом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Эксперементальная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1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Лист1!$B$2:$B$5</c:f>
              <c:numCache>
                <c:formatCode>0%</c:formatCode>
                <c:ptCount val="4"/>
                <c:pt idx="0">
                  <c:v>0.55000000000000004</c:v>
                </c:pt>
                <c:pt idx="1">
                  <c:v>0.56999999999999995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Контрольная группа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2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Лист1!$C$2:$C$5</c:f>
              <c:numCache>
                <c:formatCode>0%</c:formatCode>
                <c:ptCount val="4"/>
                <c:pt idx="0" formatCode="0.00%">
                  <c:v>0.65</c:v>
                </c:pt>
                <c:pt idx="1">
                  <c:v>0.66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50000"/>
                    <a:satMod val="300000"/>
                  </a:schemeClr>
                </a:gs>
                <a:gs pos="35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p3d contourW="9525">
              <a:contourClr>
                <a:schemeClr val="accent3">
                  <a:shade val="95000"/>
                </a:schemeClr>
              </a:contourClr>
            </a:sp3d>
          </c:spPr>
          <c:invertIfNegative val="0"/>
          <c:cat>
            <c:numRef>
              <c:f>Лист1!$A$2:$A$5</c:f>
              <c:numCache>
                <c:formatCode>mmm\-yy</c:formatCode>
                <c:ptCount val="4"/>
                <c:pt idx="0">
                  <c:v>45536</c:v>
                </c:pt>
                <c:pt idx="1">
                  <c:v>45689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578563488"/>
        <c:axId val="-578562944"/>
        <c:axId val="0"/>
      </c:bar3DChart>
      <c:dateAx>
        <c:axId val="-57856348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578562944"/>
        <c:crosses val="autoZero"/>
        <c:auto val="1"/>
        <c:lblOffset val="100"/>
        <c:baseTimeUnit val="months"/>
      </c:dateAx>
      <c:valAx>
        <c:axId val="-57856294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baseline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-578563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852817876932055"/>
          <c:y val="0.9092257217847769"/>
          <c:w val="0.54738790463692033"/>
          <c:h val="6.69647544056992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cap="none" spc="0" baseline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8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/>
            </a:lvl1pPr>
          </a:lstStyle>
          <a:p>
            <a:pPr>
              <a:defRPr/>
            </a:pPr>
            <a:fld id="{CA5E8DB0-55DC-4221-A99C-988BCD133BF3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59411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2291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847725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271905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69545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120265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44445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67990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92170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9412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43786-260A-4652-8D18-6DF54F07A6C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993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291929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16502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20345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1552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3627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09757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68750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01455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10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36662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11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039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12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17862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13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8767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14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4639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E8DB0-55DC-4221-A99C-988BCD133BF3}" type="slidenum">
              <a:rPr lang="en-US" altLang="zh-CN" smtClean="0"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4040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  <a:prstGeom prst="rect">
            <a:avLst/>
          </a:prstGeom>
        </p:spPr>
        <p:txBody>
          <a:bodyPr lIns="72545" tIns="36273" rIns="72545" bIns="36273" anchor="b"/>
          <a:lstStyle>
            <a:lvl1pPr algn="l">
              <a:defRPr sz="19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 lIns="72545" tIns="36273" rIns="72545" bIns="36273"/>
          <a:lstStyle>
            <a:lvl1pPr marL="0" indent="0">
              <a:buNone/>
              <a:defRPr sz="2900"/>
            </a:lvl1pPr>
            <a:lvl2pPr marL="424180" indent="0">
              <a:buNone/>
              <a:defRPr sz="2600"/>
            </a:lvl2pPr>
            <a:lvl3pPr marL="848360" indent="0">
              <a:buNone/>
              <a:defRPr sz="2200"/>
            </a:lvl3pPr>
            <a:lvl4pPr marL="1271905" indent="0">
              <a:buNone/>
              <a:defRPr sz="1900"/>
            </a:lvl4pPr>
            <a:lvl5pPr marL="1696085" indent="0">
              <a:buNone/>
              <a:defRPr sz="1900"/>
            </a:lvl5pPr>
            <a:lvl6pPr marL="2120265" indent="0">
              <a:buNone/>
              <a:defRPr sz="1900"/>
            </a:lvl6pPr>
            <a:lvl7pPr marL="2544445" indent="0">
              <a:buNone/>
              <a:defRPr sz="1900"/>
            </a:lvl7pPr>
            <a:lvl8pPr marL="2967990" indent="0">
              <a:buNone/>
              <a:defRPr sz="1900"/>
            </a:lvl8pPr>
            <a:lvl9pPr marL="3392170" indent="0">
              <a:buNone/>
              <a:defRPr sz="19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5"/>
          </a:xfrm>
          <a:prstGeom prst="rect">
            <a:avLst/>
          </a:prstGeom>
        </p:spPr>
        <p:txBody>
          <a:bodyPr lIns="72545" tIns="36273" rIns="72545" bIns="36273"/>
          <a:lstStyle>
            <a:lvl1pPr marL="0" indent="0">
              <a:buNone/>
              <a:defRPr sz="1300"/>
            </a:lvl1pPr>
            <a:lvl2pPr marL="424180" indent="0">
              <a:buNone/>
              <a:defRPr sz="1100"/>
            </a:lvl2pPr>
            <a:lvl3pPr marL="848360" indent="0">
              <a:buNone/>
              <a:defRPr sz="1000"/>
            </a:lvl3pPr>
            <a:lvl4pPr marL="1271905" indent="0">
              <a:buNone/>
              <a:defRPr sz="800"/>
            </a:lvl4pPr>
            <a:lvl5pPr marL="1696085" indent="0">
              <a:buNone/>
              <a:defRPr sz="800"/>
            </a:lvl5pPr>
            <a:lvl6pPr marL="2120265" indent="0">
              <a:buNone/>
              <a:defRPr sz="800"/>
            </a:lvl6pPr>
            <a:lvl7pPr marL="2544445" indent="0">
              <a:buNone/>
              <a:defRPr sz="800"/>
            </a:lvl7pPr>
            <a:lvl8pPr marL="2967990" indent="0">
              <a:buNone/>
              <a:defRPr sz="800"/>
            </a:lvl8pPr>
            <a:lvl9pPr marL="339217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671" y="87314"/>
            <a:ext cx="8206671" cy="486455"/>
          </a:xfrm>
          <a:prstGeom prst="rect">
            <a:avLst/>
          </a:prstGeom>
        </p:spPr>
        <p:txBody>
          <a:bodyPr lIns="72545" tIns="36273" rIns="72545" bIns="36273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671" y="735920"/>
            <a:ext cx="8206671" cy="4029982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4638" y="86922"/>
            <a:ext cx="2051050" cy="4679156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8" y="86922"/>
            <a:ext cx="6003925" cy="4679156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59DB0-1DD9-4097-83B0-51B0BCFE5A5D}" type="datetimeFigureOut">
              <a:rPr lang="zh-CN" altLang="en-US"/>
              <a:t>2025/9/9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B9479F6-FA64-44DF-B1EA-7E0AE9E1ED2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 userDrawn="1"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5" t="545" r="277" b="1169"/>
          <a:stretch>
            <a:fillRect/>
          </a:stretch>
        </p:blipFill>
        <p:spPr>
          <a:xfrm>
            <a:off x="-23750" y="0"/>
            <a:ext cx="9167750" cy="5143500"/>
          </a:xfrm>
          <a:prstGeom prst="rect">
            <a:avLst/>
          </a:prstGeom>
        </p:spPr>
      </p:pic>
      <p:sp>
        <p:nvSpPr>
          <p:cNvPr id="15" name="矩形 14"/>
          <p:cNvSpPr/>
          <p:nvPr userDrawn="1"/>
        </p:nvSpPr>
        <p:spPr>
          <a:xfrm>
            <a:off x="-23750" y="320040"/>
            <a:ext cx="9167750" cy="482346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/>
          </a:p>
        </p:txBody>
      </p:sp>
      <p:sp>
        <p:nvSpPr>
          <p:cNvPr id="16" name="矩形 15"/>
          <p:cNvSpPr/>
          <p:nvPr userDrawn="1"/>
        </p:nvSpPr>
        <p:spPr>
          <a:xfrm>
            <a:off x="0" y="641040"/>
            <a:ext cx="9144000" cy="864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30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 userDrawn="1"/>
        </p:nvSpPr>
        <p:spPr>
          <a:xfrm>
            <a:off x="258775" y="650490"/>
            <a:ext cx="64766" cy="64800"/>
          </a:xfrm>
          <a:prstGeom prst="ellipse">
            <a:avLst/>
          </a:prstGeom>
          <a:solidFill>
            <a:srgbClr val="F6F6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300">
              <a:solidFill>
                <a:prstClr val="white"/>
              </a:solidFill>
            </a:endParaRPr>
          </a:p>
        </p:txBody>
      </p:sp>
      <p:sp>
        <p:nvSpPr>
          <p:cNvPr id="18" name="椭圆 14"/>
          <p:cNvSpPr>
            <a:spLocks noChangeAspect="1"/>
          </p:cNvSpPr>
          <p:nvPr userDrawn="1"/>
        </p:nvSpPr>
        <p:spPr bwMode="auto">
          <a:xfrm>
            <a:off x="80080" y="141540"/>
            <a:ext cx="422156" cy="540000"/>
          </a:xfrm>
          <a:custGeom>
            <a:avLst/>
            <a:gdLst>
              <a:gd name="connsiteX0" fmla="*/ 341785 w 683568"/>
              <a:gd name="connsiteY0" fmla="*/ 75471 h 864094"/>
              <a:gd name="connsiteX1" fmla="*/ 117720 w 683568"/>
              <a:gd name="connsiteY1" fmla="*/ 299536 h 864094"/>
              <a:gd name="connsiteX2" fmla="*/ 341785 w 683568"/>
              <a:gd name="connsiteY2" fmla="*/ 523601 h 864094"/>
              <a:gd name="connsiteX3" fmla="*/ 341785 w 683568"/>
              <a:gd name="connsiteY3" fmla="*/ 75471 h 864094"/>
              <a:gd name="connsiteX4" fmla="*/ 341784 w 683568"/>
              <a:gd name="connsiteY4" fmla="*/ 0 h 864094"/>
              <a:gd name="connsiteX5" fmla="*/ 683568 w 683568"/>
              <a:gd name="connsiteY5" fmla="*/ 341784 h 864094"/>
              <a:gd name="connsiteX6" fmla="*/ 577183 w 683568"/>
              <a:gd name="connsiteY6" fmla="*/ 588642 h 864094"/>
              <a:gd name="connsiteX7" fmla="*/ 341597 w 683568"/>
              <a:gd name="connsiteY7" fmla="*/ 864094 h 864094"/>
              <a:gd name="connsiteX8" fmla="*/ 105111 w 683568"/>
              <a:gd name="connsiteY8" fmla="*/ 587591 h 864094"/>
              <a:gd name="connsiteX9" fmla="*/ 59857 w 683568"/>
              <a:gd name="connsiteY9" fmla="*/ 534679 h 864094"/>
              <a:gd name="connsiteX10" fmla="*/ 59306 w 683568"/>
              <a:gd name="connsiteY10" fmla="*/ 534035 h 864094"/>
              <a:gd name="connsiteX11" fmla="*/ 59325 w 683568"/>
              <a:gd name="connsiteY11" fmla="*/ 534035 h 864094"/>
              <a:gd name="connsiteX12" fmla="*/ 0 w 683568"/>
              <a:gd name="connsiteY12" fmla="*/ 341784 h 864094"/>
              <a:gd name="connsiteX13" fmla="*/ 341784 w 683568"/>
              <a:gd name="connsiteY13" fmla="*/ 0 h 864094"/>
              <a:gd name="connsiteX0-1" fmla="*/ 341785 w 683568"/>
              <a:gd name="connsiteY0-2" fmla="*/ 523601 h 864094"/>
              <a:gd name="connsiteX1-3" fmla="*/ 117720 w 683568"/>
              <a:gd name="connsiteY1-4" fmla="*/ 299536 h 864094"/>
              <a:gd name="connsiteX2-5" fmla="*/ 341785 w 683568"/>
              <a:gd name="connsiteY2-6" fmla="*/ 523601 h 864094"/>
              <a:gd name="connsiteX3-7" fmla="*/ 341784 w 683568"/>
              <a:gd name="connsiteY3-8" fmla="*/ 0 h 864094"/>
              <a:gd name="connsiteX4-9" fmla="*/ 683568 w 683568"/>
              <a:gd name="connsiteY4-10" fmla="*/ 341784 h 864094"/>
              <a:gd name="connsiteX5-11" fmla="*/ 577183 w 683568"/>
              <a:gd name="connsiteY5-12" fmla="*/ 588642 h 864094"/>
              <a:gd name="connsiteX6-13" fmla="*/ 341597 w 683568"/>
              <a:gd name="connsiteY6-14" fmla="*/ 864094 h 864094"/>
              <a:gd name="connsiteX7-15" fmla="*/ 105111 w 683568"/>
              <a:gd name="connsiteY7-16" fmla="*/ 587591 h 864094"/>
              <a:gd name="connsiteX8-17" fmla="*/ 59857 w 683568"/>
              <a:gd name="connsiteY8-18" fmla="*/ 534679 h 864094"/>
              <a:gd name="connsiteX9-19" fmla="*/ 59306 w 683568"/>
              <a:gd name="connsiteY9-20" fmla="*/ 534035 h 864094"/>
              <a:gd name="connsiteX10-21" fmla="*/ 59325 w 683568"/>
              <a:gd name="connsiteY10-22" fmla="*/ 534035 h 864094"/>
              <a:gd name="connsiteX11-23" fmla="*/ 0 w 683568"/>
              <a:gd name="connsiteY11-24" fmla="*/ 341784 h 864094"/>
              <a:gd name="connsiteX12-25" fmla="*/ 341784 w 683568"/>
              <a:gd name="connsiteY12-26" fmla="*/ 0 h 864094"/>
              <a:gd name="connsiteX0-27" fmla="*/ 341784 w 683568"/>
              <a:gd name="connsiteY0-28" fmla="*/ 0 h 864094"/>
              <a:gd name="connsiteX1-29" fmla="*/ 683568 w 683568"/>
              <a:gd name="connsiteY1-30" fmla="*/ 341784 h 864094"/>
              <a:gd name="connsiteX2-31" fmla="*/ 577183 w 683568"/>
              <a:gd name="connsiteY2-32" fmla="*/ 588642 h 864094"/>
              <a:gd name="connsiteX3-33" fmla="*/ 341597 w 683568"/>
              <a:gd name="connsiteY3-34" fmla="*/ 864094 h 864094"/>
              <a:gd name="connsiteX4-35" fmla="*/ 105111 w 683568"/>
              <a:gd name="connsiteY4-36" fmla="*/ 587591 h 864094"/>
              <a:gd name="connsiteX5-37" fmla="*/ 59857 w 683568"/>
              <a:gd name="connsiteY5-38" fmla="*/ 534679 h 864094"/>
              <a:gd name="connsiteX6-39" fmla="*/ 59306 w 683568"/>
              <a:gd name="connsiteY6-40" fmla="*/ 534035 h 864094"/>
              <a:gd name="connsiteX7-41" fmla="*/ 59325 w 683568"/>
              <a:gd name="connsiteY7-42" fmla="*/ 534035 h 864094"/>
              <a:gd name="connsiteX8-43" fmla="*/ 0 w 683568"/>
              <a:gd name="connsiteY8-44" fmla="*/ 341784 h 864094"/>
              <a:gd name="connsiteX9-45" fmla="*/ 341784 w 683568"/>
              <a:gd name="connsiteY9-46" fmla="*/ 0 h 86409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683568" h="864094">
                <a:moveTo>
                  <a:pt x="341784" y="0"/>
                </a:moveTo>
                <a:cubicBezTo>
                  <a:pt x="530546" y="0"/>
                  <a:pt x="683568" y="153022"/>
                  <a:pt x="683568" y="341784"/>
                </a:cubicBezTo>
                <a:cubicBezTo>
                  <a:pt x="683568" y="439085"/>
                  <a:pt x="642909" y="526890"/>
                  <a:pt x="577183" y="588642"/>
                </a:cubicBezTo>
                <a:lnTo>
                  <a:pt x="341597" y="864094"/>
                </a:lnTo>
                <a:lnTo>
                  <a:pt x="105111" y="587591"/>
                </a:lnTo>
                <a:cubicBezTo>
                  <a:pt x="87976" y="571864"/>
                  <a:pt x="72869" y="554041"/>
                  <a:pt x="59857" y="534679"/>
                </a:cubicBezTo>
                <a:lnTo>
                  <a:pt x="59306" y="534035"/>
                </a:lnTo>
                <a:lnTo>
                  <a:pt x="59325" y="534035"/>
                </a:lnTo>
                <a:cubicBezTo>
                  <a:pt x="21845" y="479324"/>
                  <a:pt x="0" y="413105"/>
                  <a:pt x="0" y="341784"/>
                </a:cubicBezTo>
                <a:cubicBezTo>
                  <a:pt x="0" y="153022"/>
                  <a:pt x="153022" y="0"/>
                  <a:pt x="341784" y="0"/>
                </a:cubicBezTo>
                <a:close/>
              </a:path>
            </a:pathLst>
          </a:cu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300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-36512" y="209774"/>
            <a:ext cx="593756" cy="276999"/>
          </a:xfrm>
          <a:prstGeom prst="rect">
            <a:avLst/>
          </a:prstGeom>
        </p:spPr>
        <p:txBody>
          <a:bodyPr lIns="68580" tIns="34290" rIns="68580" bIns="34290"/>
          <a:lstStyle/>
          <a:p>
            <a:pPr algn="ctr"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  <a:fld id="{2EEF1883-7A0E-4F66-9932-E581691AD397}" type="slidenum">
              <a:rPr lang="zh-CN" altLang="en-US" sz="14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14:gallery dir="l"/>
      </p:transition>
    </mc:Choice>
    <mc:Fallback xmlns="">
      <p:transition spd="slow" advClick="0" advTm="2000">
        <p:fade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5pPr>
      <a:lvl6pPr marL="42418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6pPr>
      <a:lvl7pPr marL="84836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7pPr>
      <a:lvl8pPr marL="1271905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8pPr>
      <a:lvl9pPr marL="1696085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9pPr>
    </p:titleStyle>
    <p:bodyStyle>
      <a:lvl1pPr marL="167640" indent="-167640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900" b="1">
          <a:solidFill>
            <a:schemeClr val="tx1"/>
          </a:solidFill>
          <a:latin typeface="+mn-lt"/>
          <a:ea typeface="+mn-ea"/>
          <a:cs typeface="+mn-cs"/>
        </a:defRPr>
      </a:lvl1pPr>
      <a:lvl2pPr marL="501015" indent="-167640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829945" indent="-161290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3pPr>
      <a:lvl4pPr marL="1163955" indent="-167640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300">
          <a:solidFill>
            <a:schemeClr val="tx1"/>
          </a:solidFill>
          <a:latin typeface="+mn-lt"/>
          <a:ea typeface="+mn-ea"/>
          <a:cs typeface="+mn-cs"/>
        </a:defRPr>
      </a:lvl4pPr>
      <a:lvl5pPr marL="1501140" indent="-170180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5pPr>
      <a:lvl6pPr marL="1925955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6pPr>
      <a:lvl7pPr marL="2350135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7pPr>
      <a:lvl8pPr marL="2773680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8pPr>
      <a:lvl9pPr marL="3197860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18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836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190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608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026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4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6799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217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图片 9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6" b="1678"/>
          <a:stretch>
            <a:fillRect/>
          </a:stretch>
        </p:blipFill>
        <p:spPr>
          <a:xfrm>
            <a:off x="-6772" y="-1837"/>
            <a:ext cx="9141727" cy="5145337"/>
          </a:xfrm>
          <a:prstGeom prst="rect">
            <a:avLst/>
          </a:prstGeom>
        </p:spPr>
      </p:pic>
      <p:sp>
        <p:nvSpPr>
          <p:cNvPr id="94" name="文本框 22"/>
          <p:cNvSpPr>
            <a:spLocks noChangeArrowheads="1"/>
          </p:cNvSpPr>
          <p:nvPr/>
        </p:nvSpPr>
        <p:spPr bwMode="auto">
          <a:xfrm>
            <a:off x="3131840" y="1578252"/>
            <a:ext cx="5715083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lvl="0" algn="ctr"/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Спорт как система ценностных ориентиров современного студента</a:t>
            </a:r>
            <a:endParaRPr lang="ru-RU" sz="2000" dirty="0">
              <a:ln w="12700">
                <a:solidFill>
                  <a:srgbClr val="586D2C">
                    <a:lumMod val="75000"/>
                  </a:srgbClr>
                </a:solidFill>
              </a:ln>
              <a:solidFill>
                <a:srgbClr val="002060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79712" y="72013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Министерство образования и науки Нижегородской области</a:t>
            </a:r>
            <a:b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</a:t>
            </a:r>
          </a:p>
          <a:p>
            <a:pPr algn="ctr"/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200" b="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Перевозский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строительный колледж»</a:t>
            </a:r>
            <a:endParaRPr lang="ru-RU" sz="1200" b="0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64496" y="3213011"/>
            <a:ext cx="52920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Разработчик:</a:t>
            </a:r>
          </a:p>
          <a:p>
            <a:r>
              <a:rPr lang="ru-RU" sz="1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Коршунова А.И. – преподаватель физической культуры и ОБЗР</a:t>
            </a:r>
          </a:p>
          <a:p>
            <a:r>
              <a:rPr lang="ru-RU" sz="1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ГАПОУ «</a:t>
            </a:r>
            <a:r>
              <a:rPr lang="ru-RU" sz="1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Перевозский</a:t>
            </a:r>
            <a:r>
              <a:rPr lang="ru-RU" sz="1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строительный колледж», </a:t>
            </a:r>
            <a:r>
              <a:rPr lang="en-US" sz="1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zhirkova90@bk.ru</a:t>
            </a:r>
            <a:endParaRPr lang="ru-RU" sz="1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图片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55"/>
            <a:ext cx="9143429" cy="5143179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265078" y="636313"/>
            <a:ext cx="632060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457200" algn="ctr">
              <a:spcBef>
                <a:spcPts val="0"/>
              </a:spcBef>
              <a:buNone/>
            </a:pPr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Разработка и реализация комплексной системы мероприятий, направленных на обучение сохранению, укреплению, формированию здоровья преподавателей и обучающихся.</a:t>
            </a:r>
          </a:p>
          <a:p>
            <a:pPr marL="45720" indent="457200" algn="ctr">
              <a:spcBef>
                <a:spcPts val="0"/>
              </a:spcBef>
              <a:buNone/>
            </a:pPr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Просветительская деятельность в формировании у обучающихся стремления к здоровому образу жизни, формирование мировоззрения здорового образа жизни через популяризацию массовой физкультурно-оздоровительной и спортивной деятельности.</a:t>
            </a:r>
          </a:p>
        </p:txBody>
      </p:sp>
      <p:sp>
        <p:nvSpPr>
          <p:cNvPr id="36" name="矩形 8"/>
          <p:cNvSpPr>
            <a:spLocks noChangeArrowheads="1"/>
          </p:cNvSpPr>
          <p:nvPr/>
        </p:nvSpPr>
        <p:spPr bwMode="auto">
          <a:xfrm>
            <a:off x="2749425" y="2211710"/>
            <a:ext cx="2087563" cy="1223962"/>
          </a:xfrm>
          <a:prstGeom prst="rect">
            <a:avLst/>
          </a:prstGeom>
          <a:solidFill>
            <a:srgbClr val="82C836"/>
          </a:solidFill>
          <a:ln w="25400">
            <a:noFill/>
            <a:bevel/>
          </a:ln>
          <a:effectLst/>
        </p:spPr>
        <p:txBody>
          <a:bodyPr anchor="ctr"/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矩形 9"/>
          <p:cNvSpPr>
            <a:spLocks noChangeArrowheads="1"/>
          </p:cNvSpPr>
          <p:nvPr/>
        </p:nvSpPr>
        <p:spPr bwMode="auto">
          <a:xfrm>
            <a:off x="573856" y="3507110"/>
            <a:ext cx="2087563" cy="1223962"/>
          </a:xfrm>
          <a:prstGeom prst="rect">
            <a:avLst/>
          </a:prstGeom>
          <a:solidFill>
            <a:srgbClr val="FF0000"/>
          </a:solidFill>
          <a:ln w="25400">
            <a:noFill/>
            <a:bevel/>
          </a:ln>
          <a:effectLst/>
        </p:spPr>
        <p:txBody>
          <a:bodyPr anchor="ctr"/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2732856" y="3507284"/>
            <a:ext cx="2087563" cy="1223962"/>
            <a:chOff x="2679700" y="2643188"/>
            <a:chExt cx="2087563" cy="1223962"/>
          </a:xfrm>
        </p:grpSpPr>
        <p:sp>
          <p:nvSpPr>
            <p:cNvPr id="40" name="矩形 10"/>
            <p:cNvSpPr>
              <a:spLocks noChangeArrowheads="1"/>
            </p:cNvSpPr>
            <p:nvPr/>
          </p:nvSpPr>
          <p:spPr bwMode="auto">
            <a:xfrm>
              <a:off x="2679700" y="2643188"/>
              <a:ext cx="2087563" cy="1223962"/>
            </a:xfrm>
            <a:prstGeom prst="rect">
              <a:avLst/>
            </a:prstGeom>
            <a:solidFill>
              <a:srgbClr val="FFC000"/>
            </a:solidFill>
            <a:ln w="25400">
              <a:solidFill>
                <a:srgbClr val="FFC000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indent="4572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41" name="Picture 2" descr="D:\PPT资料\操作实例\ppt图片\JPG\rst (10)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7963" y="2705100"/>
              <a:ext cx="1951037" cy="1101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grpSp>
        <p:nvGrpSpPr>
          <p:cNvPr id="43" name="组合 42"/>
          <p:cNvGrpSpPr/>
          <p:nvPr/>
        </p:nvGrpSpPr>
        <p:grpSpPr>
          <a:xfrm>
            <a:off x="573856" y="2211710"/>
            <a:ext cx="2087563" cy="1223962"/>
            <a:chOff x="520700" y="1347788"/>
            <a:chExt cx="2087563" cy="1223962"/>
          </a:xfrm>
        </p:grpSpPr>
        <p:sp>
          <p:nvSpPr>
            <p:cNvPr id="44" name="矩形 7"/>
            <p:cNvSpPr>
              <a:spLocks noChangeArrowheads="1"/>
            </p:cNvSpPr>
            <p:nvPr/>
          </p:nvSpPr>
          <p:spPr bwMode="auto">
            <a:xfrm>
              <a:off x="520700" y="1347788"/>
              <a:ext cx="2087563" cy="1223962"/>
            </a:xfrm>
            <a:prstGeom prst="rect">
              <a:avLst/>
            </a:prstGeom>
            <a:solidFill>
              <a:srgbClr val="FF6600"/>
            </a:solidFill>
            <a:ln w="25400">
              <a:solidFill>
                <a:srgbClr val="FF6600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45" name="Picture 3" descr="D:\PPT资料\操作实例\ppt图片\JPG\rst (2)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963" y="1427163"/>
              <a:ext cx="1951037" cy="1065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49" name="椭圆 48"/>
          <p:cNvSpPr/>
          <p:nvPr/>
        </p:nvSpPr>
        <p:spPr>
          <a:xfrm>
            <a:off x="5262155" y="2939206"/>
            <a:ext cx="419100" cy="214759"/>
          </a:xfrm>
          <a:prstGeom prst="ellipse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681255" y="2939206"/>
            <a:ext cx="419100" cy="214759"/>
          </a:xfrm>
          <a:prstGeom prst="ellipse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6369411" y="2777281"/>
            <a:ext cx="419100" cy="214759"/>
          </a:xfrm>
          <a:prstGeom prst="ellipse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6979011" y="3006774"/>
            <a:ext cx="419100" cy="214759"/>
          </a:xfrm>
          <a:prstGeom prst="ellipse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7521936" y="2777281"/>
            <a:ext cx="419100" cy="214759"/>
          </a:xfrm>
          <a:prstGeom prst="ellipse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8141061" y="3114153"/>
            <a:ext cx="419100" cy="214759"/>
          </a:xfrm>
          <a:prstGeom prst="ellipse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059832" y="117426"/>
            <a:ext cx="28309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Основная цель проекта</a:t>
            </a:r>
            <a:endParaRPr lang="ru-RU" dirty="0"/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3763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 descr="http://vocmp.oblzdrav.ru/wp-content/uploads/%D1%84%D0%BE%D1%82%D0%BE-1-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897" y="2180362"/>
            <a:ext cx="2001480" cy="1326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19" y="3521067"/>
            <a:ext cx="2019300" cy="1218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13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 bldLvl="0" autoUpdateAnimBg="0"/>
      <p:bldP spid="36" grpId="1" bldLvl="0" autoUpdateAnimBg="0"/>
      <p:bldP spid="36" grpId="2" bldLvl="0" autoUpdateAnimBg="0"/>
      <p:bldP spid="36" grpId="3" bldLvl="0" autoUpdateAnimBg="0"/>
      <p:bldP spid="36" grpId="4" bldLvl="0" autoUpdateAnimBg="0"/>
      <p:bldP spid="36" grpId="5" bldLvl="0" autoUpdateAnimBg="0"/>
      <p:bldP spid="36" grpId="6" bldLvl="0" autoUpdateAnimBg="0"/>
      <p:bldP spid="36" grpId="7" bldLvl="0" autoUpdateAnimBg="0"/>
      <p:bldP spid="36" grpId="8" bldLvl="0" autoUpdateAnimBg="0"/>
      <p:bldP spid="36" grpId="9" bldLvl="0" autoUpdateAnimBg="0"/>
      <p:bldP spid="36" grpId="10" bldLvl="0" autoUpdateAnimBg="0"/>
      <p:bldP spid="36" grpId="11" bldLvl="0" autoUpdateAnimBg="0"/>
      <p:bldP spid="36" grpId="12" bldLvl="0" autoUpdateAnimBg="0"/>
      <p:bldP spid="36" grpId="13" animBg="1"/>
      <p:bldP spid="37" grpId="0" bldLvl="0" autoUpdateAnimBg="0"/>
      <p:bldP spid="37" grpId="1" bldLvl="0" autoUpdateAnimBg="0"/>
      <p:bldP spid="37" grpId="2" bldLvl="0" autoUpdateAnimBg="0"/>
      <p:bldP spid="37" grpId="3" bldLvl="0" autoUpdateAnimBg="0"/>
      <p:bldP spid="37" grpId="4" bldLvl="0" autoUpdateAnimBg="0"/>
      <p:bldP spid="37" grpId="5" bldLvl="0" autoUpdateAnimBg="0"/>
      <p:bldP spid="37" grpId="6" bldLvl="0" autoUpdateAnimBg="0"/>
      <p:bldP spid="37" grpId="7" bldLvl="0" autoUpdateAnimBg="0"/>
      <p:bldP spid="37" grpId="8" bldLvl="0" autoUpdateAnimBg="0"/>
      <p:bldP spid="37" grpId="9" bldLvl="0" autoUpdateAnimBg="0"/>
      <p:bldP spid="37" grpId="10" bldLvl="0" autoUpdateAnimBg="0"/>
      <p:bldP spid="37" grpId="11" bldLvl="0" autoUpdateAnimBg="0"/>
      <p:bldP spid="37" grpId="12" bldLvl="0" autoUpdateAnimBg="0"/>
      <p:bldP spid="37" grpId="1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图片 1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6"/>
            <a:ext cx="9143429" cy="5143179"/>
          </a:xfrm>
          <a:prstGeom prst="rect">
            <a:avLst/>
          </a:prstGeom>
        </p:spPr>
      </p:pic>
      <p:sp>
        <p:nvSpPr>
          <p:cNvPr id="165" name="Freeform 11"/>
          <p:cNvSpPr/>
          <p:nvPr/>
        </p:nvSpPr>
        <p:spPr bwMode="auto">
          <a:xfrm>
            <a:off x="3997352" y="797074"/>
            <a:ext cx="668870" cy="8453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66" name="Freeform 10"/>
          <p:cNvSpPr/>
          <p:nvPr/>
        </p:nvSpPr>
        <p:spPr bwMode="auto">
          <a:xfrm>
            <a:off x="3874765" y="863750"/>
            <a:ext cx="4800923" cy="526256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rou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67" name="Rectangle 12"/>
          <p:cNvSpPr>
            <a:spLocks noChangeArrowheads="1"/>
          </p:cNvSpPr>
          <p:nvPr/>
        </p:nvSpPr>
        <p:spPr bwMode="auto">
          <a:xfrm>
            <a:off x="4061620" y="797075"/>
            <a:ext cx="540333" cy="5536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8" name="Freeform 11"/>
          <p:cNvSpPr/>
          <p:nvPr/>
        </p:nvSpPr>
        <p:spPr bwMode="auto">
          <a:xfrm>
            <a:off x="3997352" y="1562646"/>
            <a:ext cx="668870" cy="84535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69" name="Freeform 10"/>
          <p:cNvSpPr/>
          <p:nvPr/>
        </p:nvSpPr>
        <p:spPr bwMode="auto">
          <a:xfrm>
            <a:off x="3874765" y="1629321"/>
            <a:ext cx="4800923" cy="526256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rou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70" name="Rectangle 12"/>
          <p:cNvSpPr>
            <a:spLocks noChangeArrowheads="1"/>
          </p:cNvSpPr>
          <p:nvPr/>
        </p:nvSpPr>
        <p:spPr bwMode="auto">
          <a:xfrm>
            <a:off x="4061620" y="1562646"/>
            <a:ext cx="540333" cy="55364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71" name="Freeform 11"/>
          <p:cNvSpPr/>
          <p:nvPr/>
        </p:nvSpPr>
        <p:spPr bwMode="auto">
          <a:xfrm>
            <a:off x="3997352" y="2311549"/>
            <a:ext cx="668870" cy="8453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72" name="Freeform 10"/>
          <p:cNvSpPr/>
          <p:nvPr/>
        </p:nvSpPr>
        <p:spPr bwMode="auto">
          <a:xfrm>
            <a:off x="3874765" y="2377034"/>
            <a:ext cx="4800923" cy="526256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rou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73" name="Rectangle 12"/>
          <p:cNvSpPr>
            <a:spLocks noChangeArrowheads="1"/>
          </p:cNvSpPr>
          <p:nvPr/>
        </p:nvSpPr>
        <p:spPr bwMode="auto">
          <a:xfrm>
            <a:off x="4061620" y="2311550"/>
            <a:ext cx="540333" cy="55364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74" name="Freeform 11"/>
          <p:cNvSpPr/>
          <p:nvPr/>
        </p:nvSpPr>
        <p:spPr bwMode="auto">
          <a:xfrm>
            <a:off x="3997352" y="3068786"/>
            <a:ext cx="668870" cy="8453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00B0F0"/>
          </a:solidFill>
          <a:ln w="9525">
            <a:noFill/>
            <a:rou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75" name="Freeform 10"/>
          <p:cNvSpPr/>
          <p:nvPr/>
        </p:nvSpPr>
        <p:spPr bwMode="auto">
          <a:xfrm>
            <a:off x="3874765" y="3134271"/>
            <a:ext cx="4800923" cy="526256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rou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76" name="Rectangle 12"/>
          <p:cNvSpPr>
            <a:spLocks noChangeArrowheads="1"/>
          </p:cNvSpPr>
          <p:nvPr/>
        </p:nvSpPr>
        <p:spPr bwMode="auto">
          <a:xfrm>
            <a:off x="4061620" y="3068787"/>
            <a:ext cx="540333" cy="55364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77" name="Freeform 11"/>
          <p:cNvSpPr/>
          <p:nvPr/>
        </p:nvSpPr>
        <p:spPr bwMode="auto">
          <a:xfrm>
            <a:off x="3997352" y="3852218"/>
            <a:ext cx="668870" cy="8453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78" name="Freeform 10"/>
          <p:cNvSpPr/>
          <p:nvPr/>
        </p:nvSpPr>
        <p:spPr bwMode="auto">
          <a:xfrm>
            <a:off x="3874765" y="3917702"/>
            <a:ext cx="4800923" cy="526256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rou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79" name="Rectangle 12"/>
          <p:cNvSpPr>
            <a:spLocks noChangeArrowheads="1"/>
          </p:cNvSpPr>
          <p:nvPr/>
        </p:nvSpPr>
        <p:spPr bwMode="auto">
          <a:xfrm>
            <a:off x="4061620" y="3852218"/>
            <a:ext cx="540333" cy="55364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80" name="TextBox 105"/>
          <p:cNvSpPr txBox="1">
            <a:spLocks noChangeArrowheads="1"/>
          </p:cNvSpPr>
          <p:nvPr/>
        </p:nvSpPr>
        <p:spPr bwMode="auto">
          <a:xfrm>
            <a:off x="4759054" y="910183"/>
            <a:ext cx="4037800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altLang="zh-CN" sz="1200" b="0" dirty="0" smtClean="0">
                <a:solidFill>
                  <a:srgbClr val="3C3C3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Демонстрация </a:t>
            </a:r>
            <a:r>
              <a:rPr lang="ru-RU" altLang="zh-CN" sz="1200" b="0" dirty="0">
                <a:solidFill>
                  <a:srgbClr val="3C3C3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молодежи значения </a:t>
            </a:r>
            <a:endParaRPr lang="ru-RU" altLang="zh-CN" sz="1200" b="0" dirty="0" smtClean="0">
              <a:solidFill>
                <a:srgbClr val="3C3C3C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zh-CN" sz="1200" b="0" dirty="0" smtClean="0">
                <a:solidFill>
                  <a:srgbClr val="3C3C3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здорового </a:t>
            </a:r>
            <a:r>
              <a:rPr lang="ru-RU" altLang="zh-CN" sz="1200" b="0" dirty="0">
                <a:solidFill>
                  <a:srgbClr val="3C3C3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образа жизни в становлении личности человека. </a:t>
            </a:r>
          </a:p>
        </p:txBody>
      </p:sp>
      <p:sp>
        <p:nvSpPr>
          <p:cNvPr id="181" name="TextBox 106"/>
          <p:cNvSpPr txBox="1">
            <a:spLocks noChangeArrowheads="1"/>
          </p:cNvSpPr>
          <p:nvPr/>
        </p:nvSpPr>
        <p:spPr bwMode="auto">
          <a:xfrm>
            <a:off x="4142551" y="829221"/>
            <a:ext cx="374901" cy="53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2" name="TextBox 108"/>
          <p:cNvSpPr txBox="1">
            <a:spLocks noChangeArrowheads="1"/>
          </p:cNvSpPr>
          <p:nvPr/>
        </p:nvSpPr>
        <p:spPr bwMode="auto">
          <a:xfrm>
            <a:off x="4701737" y="1587101"/>
            <a:ext cx="3874166" cy="62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оздоровительной работы, </a:t>
            </a:r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направленной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endParaRPr lang="ru-RU" sz="1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 студентов </a:t>
            </a:r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мотивации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здоровья и </a:t>
            </a:r>
            <a:endParaRPr lang="ru-RU" sz="1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поведенческих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навыков </a:t>
            </a:r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здорового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образа </a:t>
            </a:r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жизни.</a:t>
            </a:r>
            <a:endParaRPr lang="ru-RU" sz="12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3" name="TextBox 109"/>
          <p:cNvSpPr txBox="1">
            <a:spLocks noChangeArrowheads="1"/>
          </p:cNvSpPr>
          <p:nvPr/>
        </p:nvSpPr>
        <p:spPr bwMode="auto">
          <a:xfrm>
            <a:off x="4142551" y="1578124"/>
            <a:ext cx="374901" cy="53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" name="TextBox 115"/>
          <p:cNvSpPr txBox="1">
            <a:spLocks noChangeArrowheads="1"/>
          </p:cNvSpPr>
          <p:nvPr/>
        </p:nvSpPr>
        <p:spPr bwMode="auto">
          <a:xfrm>
            <a:off x="4759054" y="2406799"/>
            <a:ext cx="373419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Массовое вовлечение студентов в занятия физической </a:t>
            </a:r>
            <a:endParaRPr lang="ru-RU" sz="1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культурой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спортом.</a:t>
            </a:r>
            <a:endParaRPr lang="zh-CN" altLang="en-US" sz="1200" b="0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TextBox 116"/>
          <p:cNvSpPr txBox="1">
            <a:spLocks noChangeArrowheads="1"/>
          </p:cNvSpPr>
          <p:nvPr/>
        </p:nvSpPr>
        <p:spPr bwMode="auto">
          <a:xfrm>
            <a:off x="4142551" y="2325837"/>
            <a:ext cx="374901" cy="53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6" name="TextBox 117"/>
          <p:cNvSpPr txBox="1">
            <a:spLocks noChangeArrowheads="1"/>
          </p:cNvSpPr>
          <p:nvPr/>
        </p:nvSpPr>
        <p:spPr bwMode="auto">
          <a:xfrm>
            <a:off x="4759054" y="3172370"/>
            <a:ext cx="3134027" cy="253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Способствовать отказу от вредных привычек.</a:t>
            </a:r>
            <a:endParaRPr lang="zh-CN" altLang="en-US" sz="1200" b="0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TextBox 118"/>
          <p:cNvSpPr txBox="1">
            <a:spLocks noChangeArrowheads="1"/>
          </p:cNvSpPr>
          <p:nvPr/>
        </p:nvSpPr>
        <p:spPr bwMode="auto">
          <a:xfrm>
            <a:off x="4142551" y="3091408"/>
            <a:ext cx="374901" cy="53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8" name="TextBox 119"/>
          <p:cNvSpPr txBox="1">
            <a:spLocks noChangeArrowheads="1"/>
          </p:cNvSpPr>
          <p:nvPr/>
        </p:nvSpPr>
        <p:spPr bwMode="auto">
          <a:xfrm>
            <a:off x="4759054" y="3978424"/>
            <a:ext cx="4055626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условий психологического комфорта на занятиях </a:t>
            </a:r>
            <a:endParaRPr lang="ru-RU" sz="1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 внеурочное время.</a:t>
            </a:r>
          </a:p>
        </p:txBody>
      </p:sp>
      <p:sp>
        <p:nvSpPr>
          <p:cNvPr id="189" name="TextBox 120"/>
          <p:cNvSpPr txBox="1">
            <a:spLocks noChangeArrowheads="1"/>
          </p:cNvSpPr>
          <p:nvPr/>
        </p:nvSpPr>
        <p:spPr bwMode="auto">
          <a:xfrm>
            <a:off x="4142551" y="3858171"/>
            <a:ext cx="374901" cy="53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3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Freeform 5"/>
          <p:cNvSpPr/>
          <p:nvPr/>
        </p:nvSpPr>
        <p:spPr bwMode="auto">
          <a:xfrm>
            <a:off x="0" y="0"/>
            <a:ext cx="3195580" cy="5154216"/>
          </a:xfrm>
          <a:custGeom>
            <a:avLst/>
            <a:gdLst>
              <a:gd name="T0" fmla="*/ 0 w 5566"/>
              <a:gd name="T1" fmla="*/ 0 h 9000"/>
              <a:gd name="T2" fmla="*/ 4324 w 5566"/>
              <a:gd name="T3" fmla="*/ 0 h 9000"/>
              <a:gd name="T4" fmla="*/ 5566 w 5566"/>
              <a:gd name="T5" fmla="*/ 9000 h 9000"/>
              <a:gd name="T6" fmla="*/ 0 w 5566"/>
              <a:gd name="T7" fmla="*/ 9000 h 9000"/>
              <a:gd name="T8" fmla="*/ 0 w 5566"/>
              <a:gd name="T9" fmla="*/ 0 h 9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66" h="9000">
                <a:moveTo>
                  <a:pt x="0" y="0"/>
                </a:moveTo>
                <a:lnTo>
                  <a:pt x="4324" y="0"/>
                </a:lnTo>
                <a:lnTo>
                  <a:pt x="5566" y="9000"/>
                </a:lnTo>
                <a:lnTo>
                  <a:pt x="0" y="90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91" name="Freeform 6"/>
          <p:cNvSpPr/>
          <p:nvPr/>
        </p:nvSpPr>
        <p:spPr bwMode="auto">
          <a:xfrm>
            <a:off x="2544562" y="0"/>
            <a:ext cx="836683" cy="5154216"/>
          </a:xfrm>
          <a:custGeom>
            <a:avLst/>
            <a:gdLst>
              <a:gd name="T0" fmla="*/ 0 w 1457"/>
              <a:gd name="T1" fmla="*/ 0 h 9000"/>
              <a:gd name="T2" fmla="*/ 224 w 1457"/>
              <a:gd name="T3" fmla="*/ 0 h 9000"/>
              <a:gd name="T4" fmla="*/ 1457 w 1457"/>
              <a:gd name="T5" fmla="*/ 9000 h 9000"/>
              <a:gd name="T6" fmla="*/ 1233 w 1457"/>
              <a:gd name="T7" fmla="*/ 9000 h 9000"/>
              <a:gd name="T8" fmla="*/ 0 w 1457"/>
              <a:gd name="T9" fmla="*/ 0 h 9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57" h="9000">
                <a:moveTo>
                  <a:pt x="0" y="0"/>
                </a:moveTo>
                <a:lnTo>
                  <a:pt x="224" y="0"/>
                </a:lnTo>
                <a:lnTo>
                  <a:pt x="1457" y="9000"/>
                </a:lnTo>
                <a:lnTo>
                  <a:pt x="1233" y="900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92" name="矩形 12"/>
          <p:cNvSpPr>
            <a:spLocks noChangeArrowheads="1"/>
          </p:cNvSpPr>
          <p:nvPr/>
        </p:nvSpPr>
        <p:spPr bwMode="auto">
          <a:xfrm>
            <a:off x="1980426" y="4454129"/>
            <a:ext cx="1299655" cy="58697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997352" y="114489"/>
            <a:ext cx="1810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проекта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12000">
        <p14:switch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3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8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30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3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6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100"/>
                            </p:stCondLst>
                            <p:childTnLst>
                              <p:par>
                                <p:cTn id="10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1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3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4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900"/>
                            </p:stCondLst>
                            <p:childTnLst>
                              <p:par>
                                <p:cTn id="1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40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 animBg="1"/>
      <p:bldP spid="166" grpId="0" animBg="1"/>
      <p:bldP spid="167" grpId="0" animBg="1" autoUpdateAnimBg="0"/>
      <p:bldP spid="168" grpId="0" animBg="1"/>
      <p:bldP spid="169" grpId="0" animBg="1"/>
      <p:bldP spid="170" grpId="0" animBg="1" autoUpdateAnimBg="0"/>
      <p:bldP spid="171" grpId="0" animBg="1"/>
      <p:bldP spid="172" grpId="0" animBg="1"/>
      <p:bldP spid="173" grpId="0" animBg="1" autoUpdateAnimBg="0"/>
      <p:bldP spid="174" grpId="0" animBg="1"/>
      <p:bldP spid="175" grpId="0" animBg="1"/>
      <p:bldP spid="176" grpId="0" animBg="1" autoUpdateAnimBg="0"/>
      <p:bldP spid="177" grpId="0" animBg="1"/>
      <p:bldP spid="178" grpId="0" animBg="1"/>
      <p:bldP spid="179" grpId="0" animBg="1" autoUpdateAnimBg="0"/>
      <p:bldP spid="180" grpId="0" autoUpdateAnimBg="0"/>
      <p:bldP spid="181" grpId="0" autoUpdateAnimBg="0"/>
      <p:bldP spid="182" grpId="0" autoUpdateAnimBg="0"/>
      <p:bldP spid="183" grpId="0" autoUpdateAnimBg="0"/>
      <p:bldP spid="184" grpId="0" autoUpdateAnimBg="0"/>
      <p:bldP spid="185" grpId="0" autoUpdateAnimBg="0"/>
      <p:bldP spid="186" grpId="0" autoUpdateAnimBg="0"/>
      <p:bldP spid="187" grpId="0" autoUpdateAnimBg="0"/>
      <p:bldP spid="188" grpId="0" autoUpdateAnimBg="0"/>
      <p:bldP spid="189" grpId="0" autoUpdateAnimBg="0"/>
      <p:bldP spid="190" grpId="0" animBg="1"/>
      <p:bldP spid="191" grpId="0" animBg="1"/>
      <p:bldP spid="192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" y="10263"/>
            <a:ext cx="9143429" cy="514317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0"/>
            <a:ext cx="9143429" cy="5143179"/>
          </a:xfrm>
          <a:prstGeom prst="rect">
            <a:avLst/>
          </a:prstGeom>
        </p:spPr>
      </p:pic>
      <p:sp>
        <p:nvSpPr>
          <p:cNvPr id="10" name="Freeform 6"/>
          <p:cNvSpPr/>
          <p:nvPr/>
        </p:nvSpPr>
        <p:spPr bwMode="auto">
          <a:xfrm>
            <a:off x="-14114587" y="12779129"/>
            <a:ext cx="216703" cy="216203"/>
          </a:xfrm>
          <a:custGeom>
            <a:avLst/>
            <a:gdLst>
              <a:gd name="T0" fmla="*/ 0 w 7413"/>
              <a:gd name="T1" fmla="*/ 0 h 2222"/>
              <a:gd name="T2" fmla="*/ 7413 w 7413"/>
              <a:gd name="T3" fmla="*/ 0 h 2222"/>
              <a:gd name="T4" fmla="*/ 6010 w 7413"/>
              <a:gd name="T5" fmla="*/ 2222 h 2222"/>
              <a:gd name="T6" fmla="*/ 0 w 7413"/>
              <a:gd name="T7" fmla="*/ 2222 h 2222"/>
              <a:gd name="T8" fmla="*/ 0 w 7413"/>
              <a:gd name="T9" fmla="*/ 0 h 2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13" h="2222">
                <a:moveTo>
                  <a:pt x="0" y="0"/>
                </a:moveTo>
                <a:lnTo>
                  <a:pt x="7413" y="0"/>
                </a:lnTo>
                <a:lnTo>
                  <a:pt x="6010" y="2222"/>
                </a:lnTo>
                <a:lnTo>
                  <a:pt x="0" y="2222"/>
                </a:lnTo>
                <a:lnTo>
                  <a:pt x="0" y="0"/>
                </a:lnTo>
                <a:close/>
              </a:path>
            </a:pathLst>
          </a:custGeom>
          <a:solidFill>
            <a:srgbClr val="C9C9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2" name="Freeform 8"/>
          <p:cNvSpPr/>
          <p:nvPr/>
        </p:nvSpPr>
        <p:spPr bwMode="auto">
          <a:xfrm>
            <a:off x="8420383" y="1431131"/>
            <a:ext cx="417746" cy="675085"/>
          </a:xfrm>
          <a:custGeom>
            <a:avLst/>
            <a:gdLst>
              <a:gd name="T0" fmla="*/ 584 w 725"/>
              <a:gd name="T1" fmla="*/ 443 h 1169"/>
              <a:gd name="T2" fmla="*/ 725 w 725"/>
              <a:gd name="T3" fmla="*/ 585 h 1169"/>
              <a:gd name="T4" fmla="*/ 584 w 725"/>
              <a:gd name="T5" fmla="*/ 726 h 1169"/>
              <a:gd name="T6" fmla="*/ 141 w 725"/>
              <a:gd name="T7" fmla="*/ 1169 h 1169"/>
              <a:gd name="T8" fmla="*/ 0 w 725"/>
              <a:gd name="T9" fmla="*/ 1028 h 1169"/>
              <a:gd name="T10" fmla="*/ 443 w 725"/>
              <a:gd name="T11" fmla="*/ 585 h 1169"/>
              <a:gd name="T12" fmla="*/ 0 w 725"/>
              <a:gd name="T13" fmla="*/ 141 h 1169"/>
              <a:gd name="T14" fmla="*/ 141 w 725"/>
              <a:gd name="T15" fmla="*/ 0 h 1169"/>
              <a:gd name="T16" fmla="*/ 584 w 725"/>
              <a:gd name="T17" fmla="*/ 443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25" h="1169">
                <a:moveTo>
                  <a:pt x="584" y="443"/>
                </a:moveTo>
                <a:lnTo>
                  <a:pt x="725" y="585"/>
                </a:lnTo>
                <a:lnTo>
                  <a:pt x="584" y="726"/>
                </a:lnTo>
                <a:lnTo>
                  <a:pt x="141" y="1169"/>
                </a:lnTo>
                <a:lnTo>
                  <a:pt x="0" y="1028"/>
                </a:lnTo>
                <a:lnTo>
                  <a:pt x="443" y="585"/>
                </a:lnTo>
                <a:lnTo>
                  <a:pt x="0" y="141"/>
                </a:lnTo>
                <a:lnTo>
                  <a:pt x="141" y="0"/>
                </a:lnTo>
                <a:lnTo>
                  <a:pt x="584" y="4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3" name="Freeform 9"/>
          <p:cNvSpPr/>
          <p:nvPr/>
        </p:nvSpPr>
        <p:spPr bwMode="auto">
          <a:xfrm>
            <a:off x="-648" y="2355726"/>
            <a:ext cx="4067944" cy="1439987"/>
          </a:xfrm>
          <a:custGeom>
            <a:avLst/>
            <a:gdLst>
              <a:gd name="T0" fmla="*/ 2088 w 2088"/>
              <a:gd name="T1" fmla="*/ 0 h 1048"/>
              <a:gd name="T2" fmla="*/ 2088 w 2088"/>
              <a:gd name="T3" fmla="*/ 1048 h 1048"/>
              <a:gd name="T4" fmla="*/ 0 w 2088"/>
              <a:gd name="T5" fmla="*/ 1048 h 1048"/>
              <a:gd name="T6" fmla="*/ 662 w 2088"/>
              <a:gd name="T7" fmla="*/ 0 h 1048"/>
              <a:gd name="T8" fmla="*/ 2088 w 2088"/>
              <a:gd name="T9" fmla="*/ 0 h 1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88" h="1048">
                <a:moveTo>
                  <a:pt x="2088" y="0"/>
                </a:moveTo>
                <a:lnTo>
                  <a:pt x="2088" y="1048"/>
                </a:lnTo>
                <a:lnTo>
                  <a:pt x="0" y="1048"/>
                </a:lnTo>
                <a:lnTo>
                  <a:pt x="662" y="0"/>
                </a:lnTo>
                <a:lnTo>
                  <a:pt x="2088" y="0"/>
                </a:lnTo>
                <a:close/>
              </a:path>
            </a:pathLst>
          </a:custGeom>
          <a:solidFill>
            <a:srgbClr val="C1C0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14" name="Freeform 10"/>
          <p:cNvSpPr/>
          <p:nvPr/>
        </p:nvSpPr>
        <p:spPr bwMode="auto">
          <a:xfrm>
            <a:off x="7722949" y="4656535"/>
            <a:ext cx="1421051" cy="486965"/>
          </a:xfrm>
          <a:custGeom>
            <a:avLst/>
            <a:gdLst>
              <a:gd name="T0" fmla="*/ 2467 w 2467"/>
              <a:gd name="T1" fmla="*/ 0 h 843"/>
              <a:gd name="T2" fmla="*/ 2467 w 2467"/>
              <a:gd name="T3" fmla="*/ 843 h 843"/>
              <a:gd name="T4" fmla="*/ 0 w 2467"/>
              <a:gd name="T5" fmla="*/ 843 h 843"/>
              <a:gd name="T6" fmla="*/ 533 w 2467"/>
              <a:gd name="T7" fmla="*/ 0 h 843"/>
              <a:gd name="T8" fmla="*/ 2467 w 2467"/>
              <a:gd name="T9" fmla="*/ 0 h 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67" h="843">
                <a:moveTo>
                  <a:pt x="2467" y="0"/>
                </a:moveTo>
                <a:lnTo>
                  <a:pt x="2467" y="843"/>
                </a:lnTo>
                <a:lnTo>
                  <a:pt x="0" y="843"/>
                </a:lnTo>
                <a:lnTo>
                  <a:pt x="533" y="0"/>
                </a:lnTo>
                <a:lnTo>
                  <a:pt x="246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289677" y="181787"/>
            <a:ext cx="2189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Целевая аудитория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98464" y="881836"/>
            <a:ext cx="51378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Студенты ГАПОУ «</a:t>
            </a:r>
            <a:r>
              <a:rPr lang="ru-RU" sz="1400" b="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Перевозского</a:t>
            </a:r>
            <a:r>
              <a:rPr lang="ru-RU" sz="14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строительного колледжа»</a:t>
            </a:r>
            <a:endParaRPr lang="ru-RU" sz="14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8" y="-26412"/>
            <a:ext cx="2163763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sun9-3.userapi.com/s/v1/if2/qA7JVhF1lJ4H5aaSHqO-WWbA0hVJrnLATIrf9liFf-jxfCXra-0QBNsX1IAHd4qYP9xh1V7BYcI2GreMqXyPiSTE.jpg?quality=95&amp;as=32x21,48x32,72x48,108x72,160x107,240x160,360x240,480x320,540x360,640x427,720x480,1080x720,1280x853,1440x960,2560x1707&amp;from=bu&amp;cs=2560x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16025"/>
            <a:ext cx="5213064" cy="347605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9"/>
          <p:cNvSpPr>
            <a:spLocks noChangeArrowheads="1"/>
          </p:cNvSpPr>
          <p:nvPr/>
        </p:nvSpPr>
        <p:spPr bwMode="auto">
          <a:xfrm>
            <a:off x="3166178" y="4183092"/>
            <a:ext cx="4806253" cy="695835"/>
          </a:xfrm>
          <a:prstGeom prst="rect">
            <a:avLst/>
          </a:prstGeom>
          <a:solidFill>
            <a:srgbClr val="DCDADA"/>
          </a:solidFill>
          <a:ln w="9" cmpd="sng">
            <a:solidFill>
              <a:srgbClr val="B9B5B4"/>
            </a:solidFill>
            <a:miter lim="800000"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/>
            <a:endParaRPr lang="ru-RU" sz="1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Анализ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</a:p>
          <a:p>
            <a:pPr lvl="0"/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Обобщение и распространение опыта работы</a:t>
            </a:r>
          </a:p>
        </p:txBody>
      </p:sp>
      <p:sp>
        <p:nvSpPr>
          <p:cNvPr id="259" name="Rectangle 9"/>
          <p:cNvSpPr>
            <a:spLocks noChangeArrowheads="1"/>
          </p:cNvSpPr>
          <p:nvPr/>
        </p:nvSpPr>
        <p:spPr bwMode="auto">
          <a:xfrm>
            <a:off x="3166178" y="1076303"/>
            <a:ext cx="4806253" cy="695835"/>
          </a:xfrm>
          <a:prstGeom prst="rect">
            <a:avLst/>
          </a:prstGeom>
          <a:solidFill>
            <a:srgbClr val="DCDADA"/>
          </a:solidFill>
          <a:ln w="9" cmpd="sng">
            <a:solidFill>
              <a:srgbClr val="B9B5B4"/>
            </a:solidFill>
            <a:miter lim="800000"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sp>
        <p:nvSpPr>
          <p:cNvPr id="260" name="Rectangle 10"/>
          <p:cNvSpPr>
            <a:spLocks noChangeArrowheads="1"/>
          </p:cNvSpPr>
          <p:nvPr/>
        </p:nvSpPr>
        <p:spPr bwMode="auto">
          <a:xfrm>
            <a:off x="3859726" y="915566"/>
            <a:ext cx="3255253" cy="316706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sp>
        <p:nvSpPr>
          <p:cNvPr id="261" name="Rectangle 11"/>
          <p:cNvSpPr>
            <a:spLocks noChangeArrowheads="1"/>
          </p:cNvSpPr>
          <p:nvPr/>
        </p:nvSpPr>
        <p:spPr bwMode="auto">
          <a:xfrm>
            <a:off x="3166179" y="2092451"/>
            <a:ext cx="4843921" cy="695324"/>
          </a:xfrm>
          <a:prstGeom prst="rect">
            <a:avLst/>
          </a:prstGeom>
          <a:solidFill>
            <a:srgbClr val="DCDADA"/>
          </a:solidFill>
          <a:ln w="9" cmpd="sng">
            <a:solidFill>
              <a:srgbClr val="B9B5B4"/>
            </a:solidFill>
            <a:miter lim="800000"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/>
            <a:endParaRPr lang="ru-RU" sz="1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200" b="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агидбригады</a:t>
            </a:r>
            <a:endParaRPr lang="ru-RU" sz="12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2" name="Rectangle 12"/>
          <p:cNvSpPr>
            <a:spLocks noChangeArrowheads="1"/>
          </p:cNvSpPr>
          <p:nvPr/>
        </p:nvSpPr>
        <p:spPr bwMode="auto">
          <a:xfrm>
            <a:off x="3859726" y="1935273"/>
            <a:ext cx="3255253" cy="3178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50000"/>
              </a:lnSpc>
              <a:spcAft>
                <a:spcPts val="0"/>
              </a:spcAft>
            </a:pPr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Организационно-коммуникативный этап</a:t>
            </a:r>
          </a:p>
        </p:txBody>
      </p:sp>
      <p:sp>
        <p:nvSpPr>
          <p:cNvPr id="264" name="Rectangle 14"/>
          <p:cNvSpPr>
            <a:spLocks noChangeArrowheads="1"/>
          </p:cNvSpPr>
          <p:nvPr/>
        </p:nvSpPr>
        <p:spPr bwMode="auto">
          <a:xfrm>
            <a:off x="3166178" y="3114043"/>
            <a:ext cx="4843921" cy="699132"/>
          </a:xfrm>
          <a:prstGeom prst="rect">
            <a:avLst/>
          </a:prstGeom>
          <a:solidFill>
            <a:srgbClr val="DCDADA"/>
          </a:solidFill>
          <a:ln w="9" cmpd="sng">
            <a:solidFill>
              <a:srgbClr val="B9B5B4"/>
            </a:solidFill>
            <a:miter lim="800000"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/>
            <a:endParaRPr lang="ru-RU" sz="1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Мероприятия</a:t>
            </a:r>
            <a:endParaRPr lang="ru-RU" sz="12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5" name="Rectangle 15"/>
          <p:cNvSpPr>
            <a:spLocks noChangeArrowheads="1"/>
          </p:cNvSpPr>
          <p:nvPr/>
        </p:nvSpPr>
        <p:spPr bwMode="auto">
          <a:xfrm>
            <a:off x="3859726" y="2955095"/>
            <a:ext cx="3255253" cy="31789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Исполнительский этап</a:t>
            </a:r>
          </a:p>
        </p:txBody>
      </p:sp>
      <p:sp>
        <p:nvSpPr>
          <p:cNvPr id="266" name="TextBox 14"/>
          <p:cNvSpPr txBox="1">
            <a:spLocks noChangeArrowheads="1"/>
          </p:cNvSpPr>
          <p:nvPr/>
        </p:nvSpPr>
        <p:spPr bwMode="auto">
          <a:xfrm>
            <a:off x="4074722" y="932234"/>
            <a:ext cx="2825259" cy="19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28" tIns="40814" rIns="81628" bIns="408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50000"/>
              </a:lnSpc>
              <a:spcAft>
                <a:spcPts val="0"/>
              </a:spcAft>
            </a:pPr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Аналитико-проектировочный этап</a:t>
            </a:r>
          </a:p>
        </p:txBody>
      </p:sp>
      <p:sp>
        <p:nvSpPr>
          <p:cNvPr id="267" name="TextBox 15"/>
          <p:cNvSpPr txBox="1">
            <a:spLocks noChangeArrowheads="1"/>
          </p:cNvSpPr>
          <p:nvPr/>
        </p:nvSpPr>
        <p:spPr bwMode="auto">
          <a:xfrm>
            <a:off x="3336951" y="1314425"/>
            <a:ext cx="4545234" cy="451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28" tIns="40814" rIns="81628" bIns="408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Выявление потребностей обучающихся в ЗОЖ (анкетирование)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Составление </a:t>
            </a:r>
            <a:r>
              <a:rPr lang="ru-RU" sz="1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плана работы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40119" y="51470"/>
            <a:ext cx="2263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Проектное решение</a:t>
            </a:r>
            <a:endParaRPr lang="ru-RU" dirty="0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7" y="13073"/>
            <a:ext cx="2163763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3842206" y="3963111"/>
            <a:ext cx="3255253" cy="316706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txBody>
          <a:bodyPr lIns="81628" tIns="40814" rIns="81628" bIns="40814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2056169"/>
            <a:ext cx="2671872" cy="1595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 bwMode="auto">
          <a:xfrm flipV="1">
            <a:off x="2419336" y="1563638"/>
            <a:ext cx="640496" cy="57606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7" name="Прямая со стрелкой 6"/>
          <p:cNvCxnSpPr/>
          <p:nvPr/>
        </p:nvCxnSpPr>
        <p:spPr bwMode="auto">
          <a:xfrm>
            <a:off x="2479934" y="2355726"/>
            <a:ext cx="592164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9" name="Прямая со стрелкой 8"/>
          <p:cNvCxnSpPr/>
          <p:nvPr/>
        </p:nvCxnSpPr>
        <p:spPr bwMode="auto">
          <a:xfrm>
            <a:off x="2467668" y="3410439"/>
            <a:ext cx="592164" cy="254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11" name="Прямая со стрелкой 10"/>
          <p:cNvCxnSpPr/>
          <p:nvPr/>
        </p:nvCxnSpPr>
        <p:spPr bwMode="auto">
          <a:xfrm>
            <a:off x="2419336" y="3507854"/>
            <a:ext cx="693548" cy="10081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 autoUpdateAnimBg="0"/>
      <p:bldP spid="259" grpId="0" animBg="1" autoUpdateAnimBg="0"/>
      <p:bldP spid="260" grpId="0" animBg="1" autoUpdateAnimBg="0"/>
      <p:bldP spid="261" grpId="0" animBg="1" autoUpdateAnimBg="0"/>
      <p:bldP spid="262" grpId="0" animBg="1" autoUpdateAnimBg="0"/>
      <p:bldP spid="264" grpId="0" animBg="1" autoUpdateAnimBg="0"/>
      <p:bldP spid="265" grpId="0" animBg="1" autoUpdateAnimBg="0"/>
      <p:bldP spid="266" grpId="0" autoUpdateAnimBg="0"/>
      <p:bldP spid="267" grpId="0" autoUpdateAnimBg="0"/>
      <p:bldP spid="30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六边形 81"/>
          <p:cNvSpPr/>
          <p:nvPr/>
        </p:nvSpPr>
        <p:spPr>
          <a:xfrm rot="5400000">
            <a:off x="3585966" y="3241910"/>
            <a:ext cx="804802" cy="685187"/>
          </a:xfrm>
          <a:prstGeom prst="hexagon">
            <a:avLst>
              <a:gd name="adj" fmla="val 30879"/>
              <a:gd name="vf" fmla="val 115470"/>
            </a:avLst>
          </a:prstGeom>
          <a:gradFill flip="none" rotWithShape="1">
            <a:gsLst>
              <a:gs pos="0">
                <a:srgbClr val="FF9201"/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5400000" scaled="1"/>
            <a:tileRect/>
          </a:gradFill>
          <a:ln w="38100" cap="flat" cmpd="sng" algn="ctr">
            <a:solidFill>
              <a:schemeClr val="accent2"/>
            </a:solidFill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lIns="86383" tIns="43192" rIns="86383" bIns="43192" rtlCol="0" anchor="ctr"/>
          <a:lstStyle/>
          <a:p>
            <a:pPr algn="ctr"/>
            <a:endParaRPr lang="zh-CN" altLang="en-US" kern="0">
              <a:solidFill>
                <a:schemeClr val="accent5">
                  <a:lumMod val="50000"/>
                </a:schemeClr>
              </a:solidFill>
              <a:latin typeface="Calibri" panose="020F0502020204030204"/>
            </a:endParaRPr>
          </a:p>
        </p:txBody>
      </p:sp>
      <p:sp>
        <p:nvSpPr>
          <p:cNvPr id="83" name="六边形 82"/>
          <p:cNvSpPr/>
          <p:nvPr/>
        </p:nvSpPr>
        <p:spPr>
          <a:xfrm rot="5400000">
            <a:off x="1495160" y="1467407"/>
            <a:ext cx="1127903" cy="960265"/>
          </a:xfrm>
          <a:prstGeom prst="hexagon">
            <a:avLst>
              <a:gd name="adj" fmla="val 30879"/>
              <a:gd name="vf" fmla="val 11547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8100" cap="flat" cmpd="sng" algn="ctr">
            <a:solidFill>
              <a:schemeClr val="accent4"/>
            </a:solidFill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lIns="86383" tIns="43192" rIns="86383" bIns="43192" rtlCol="0" anchor="ctr"/>
          <a:lstStyle/>
          <a:p>
            <a:pPr algn="ctr"/>
            <a:endParaRPr lang="zh-CN" altLang="en-US" kern="0">
              <a:solidFill>
                <a:schemeClr val="accent5">
                  <a:lumMod val="50000"/>
                </a:schemeClr>
              </a:solidFill>
              <a:latin typeface="Calibri" panose="020F0502020204030204"/>
            </a:endParaRPr>
          </a:p>
        </p:txBody>
      </p:sp>
      <p:sp>
        <p:nvSpPr>
          <p:cNvPr id="84" name="六边形 83"/>
          <p:cNvSpPr/>
          <p:nvPr/>
        </p:nvSpPr>
        <p:spPr>
          <a:xfrm rot="5400000">
            <a:off x="555278" y="2669598"/>
            <a:ext cx="878638" cy="748048"/>
          </a:xfrm>
          <a:prstGeom prst="hexagon">
            <a:avLst>
              <a:gd name="adj" fmla="val 30879"/>
              <a:gd name="vf" fmla="val 115470"/>
            </a:avLst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5400000" scaled="1"/>
            <a:tileRect/>
          </a:gradFill>
          <a:ln w="38100" cap="flat" cmpd="sng" algn="ctr">
            <a:solidFill>
              <a:schemeClr val="bg2"/>
            </a:solidFill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lIns="86383" tIns="43192" rIns="86383" bIns="43192" rtlCol="0" anchor="ctr"/>
          <a:lstStyle/>
          <a:p>
            <a:pPr algn="ctr"/>
            <a:endParaRPr lang="zh-CN" altLang="en-US" kern="0">
              <a:solidFill>
                <a:schemeClr val="accent5">
                  <a:lumMod val="50000"/>
                </a:schemeClr>
              </a:solidFill>
              <a:latin typeface="Calibri" panose="020F0502020204030204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2715554" y="987574"/>
            <a:ext cx="1167482" cy="1371296"/>
            <a:chOff x="2803652" y="1116161"/>
            <a:chExt cx="1241260" cy="1439861"/>
          </a:xfrm>
        </p:grpSpPr>
        <p:sp>
          <p:nvSpPr>
            <p:cNvPr id="86" name="六边形 85"/>
            <p:cNvSpPr/>
            <p:nvPr/>
          </p:nvSpPr>
          <p:spPr>
            <a:xfrm rot="5400000">
              <a:off x="2704351" y="1215462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87" name="Title 3"/>
            <p:cNvSpPr txBox="1"/>
            <p:nvPr/>
          </p:nvSpPr>
          <p:spPr>
            <a:xfrm>
              <a:off x="3056114" y="1517664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740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en-US" altLang="zh-CN" sz="3400" b="1" dirty="0">
                  <a:solidFill>
                    <a:schemeClr val="bg2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3400" b="1" dirty="0">
                <a:solidFill>
                  <a:schemeClr val="bg2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2059112" y="2157885"/>
            <a:ext cx="1167482" cy="1371296"/>
            <a:chOff x="2105727" y="2344988"/>
            <a:chExt cx="1241260" cy="1439861"/>
          </a:xfrm>
        </p:grpSpPr>
        <p:sp>
          <p:nvSpPr>
            <p:cNvPr id="89" name="六边形 88"/>
            <p:cNvSpPr/>
            <p:nvPr/>
          </p:nvSpPr>
          <p:spPr>
            <a:xfrm rot="5400000">
              <a:off x="2006426" y="2444289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90" name="Title 3"/>
            <p:cNvSpPr txBox="1"/>
            <p:nvPr/>
          </p:nvSpPr>
          <p:spPr>
            <a:xfrm>
              <a:off x="2343729" y="2746341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740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en-US" altLang="zh-CN" sz="3400" b="1" dirty="0">
                  <a:solidFill>
                    <a:schemeClr val="accent1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sz="3400" b="1" dirty="0">
                <a:solidFill>
                  <a:schemeClr val="accent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2715554" y="3301257"/>
            <a:ext cx="1167482" cy="1371296"/>
            <a:chOff x="2803652" y="3545528"/>
            <a:chExt cx="1241260" cy="1439861"/>
          </a:xfrm>
        </p:grpSpPr>
        <p:sp>
          <p:nvSpPr>
            <p:cNvPr id="92" name="六边形 91"/>
            <p:cNvSpPr/>
            <p:nvPr/>
          </p:nvSpPr>
          <p:spPr>
            <a:xfrm rot="5400000">
              <a:off x="2704351" y="3644829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93" name="Title 3"/>
            <p:cNvSpPr txBox="1"/>
            <p:nvPr/>
          </p:nvSpPr>
          <p:spPr>
            <a:xfrm>
              <a:off x="3025931" y="3946882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740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en-US" altLang="zh-CN" sz="3400" b="1" dirty="0">
                  <a:solidFill>
                    <a:schemeClr val="accent4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en-US" sz="3400" b="1" dirty="0">
                <a:solidFill>
                  <a:schemeClr val="accent4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3418351" y="111909"/>
            <a:ext cx="2307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34931" y="708191"/>
            <a:ext cx="38741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/>
            <a:r>
              <a:rPr lang="ru-RU" altLang="ru-RU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Уровень знаний о ценностях (в Кг и </a:t>
            </a:r>
            <a:r>
              <a:rPr lang="ru-RU" altLang="ru-RU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</a:t>
            </a:r>
            <a:r>
              <a:rPr lang="ru-RU" altLang="ru-RU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altLang="ru-RU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3556616"/>
              </p:ext>
            </p:extLst>
          </p:nvPr>
        </p:nvGraphicFramePr>
        <p:xfrm>
          <a:off x="4283968" y="1737380"/>
          <a:ext cx="4705668" cy="1717548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672185"/>
                <a:gridCol w="955628"/>
                <a:gridCol w="615293"/>
                <a:gridCol w="410350"/>
                <a:gridCol w="615756"/>
                <a:gridCol w="429360"/>
                <a:gridCol w="597210"/>
                <a:gridCol w="409886"/>
              </a:tblGrid>
              <a:tr h="6678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Группа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количество человек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Высокий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Низкий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</a:tr>
              <a:tr h="222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22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22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256" y="8986"/>
            <a:ext cx="2163763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8000">
        <p14:warp dir="i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83" grpId="0" animBg="1"/>
      <p:bldP spid="8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-68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457200" algn="ctr"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Первенство ПСК по настольному теннису «Мы в ответе за свою жизнь»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302987"/>
            <a:ext cx="3888432" cy="259127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787439"/>
            <a:ext cx="4064341" cy="270850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256" y="8986"/>
            <a:ext cx="2163763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5744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Турнир среди сборных команд групп колледжа и школьников по баскетболу </a:t>
            </a:r>
            <a:b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256" y="8986"/>
            <a:ext cx="2163763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21" y="2057719"/>
            <a:ext cx="4269697" cy="30857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Рисунок 25" descr="F:\bluetooth\IMG_20160120_17493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843558"/>
            <a:ext cx="4378792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 Box 15"/>
          <p:cNvSpPr txBox="1">
            <a:spLocks noChangeArrowheads="1"/>
          </p:cNvSpPr>
          <p:nvPr/>
        </p:nvSpPr>
        <p:spPr bwMode="auto">
          <a:xfrm>
            <a:off x="1751013" y="2627313"/>
            <a:ext cx="3254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179" name="WordArt 23"/>
          <p:cNvSpPr>
            <a:spLocks noChangeArrowheads="1" noChangeShapeType="1"/>
          </p:cNvSpPr>
          <p:nvPr/>
        </p:nvSpPr>
        <p:spPr bwMode="auto">
          <a:xfrm>
            <a:off x="1295400" y="1928813"/>
            <a:ext cx="1225550" cy="8874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1451951"/>
              </a:avLst>
            </a:prstTxWarp>
          </a:bodyPr>
          <a:lstStyle/>
          <a:p>
            <a:pPr algn="ctr"/>
            <a:r>
              <a:rPr lang="zh-CN" altLang="en-US" sz="3600" kern="1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点击添加标题文本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79650" y="243443"/>
            <a:ext cx="4155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Первенство ПСК по лыжным гонкам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933468"/>
            <a:ext cx="3859133" cy="25717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915566"/>
            <a:ext cx="3731081" cy="248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947" y="2637410"/>
            <a:ext cx="3942510" cy="262731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7" y="-92546"/>
            <a:ext cx="2163763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prism isInverted="1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" grpId="0" autoUpdateAnimBg="0"/>
      <p:bldP spid="17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6"/>
          <p:cNvSpPr txBox="1"/>
          <p:nvPr/>
        </p:nvSpPr>
        <p:spPr>
          <a:xfrm>
            <a:off x="615665" y="250342"/>
            <a:ext cx="1700114" cy="305768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lang="en-US" altLang="zh-CN" sz="16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1 . </a:t>
            </a:r>
            <a:r>
              <a:rPr lang="zh-CN" altLang="en-US" sz="1600" b="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年度工作概述</a:t>
            </a:r>
            <a:endParaRPr lang="zh-CN" altLang="en-US" sz="1600" b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37" y="-92546"/>
            <a:ext cx="2163763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43808" y="149781"/>
            <a:ext cx="2458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Турнир по волейболу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06489"/>
            <a:ext cx="4183295" cy="27877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724700"/>
            <a:ext cx="4399404" cy="293179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4476750" y="2495253"/>
            <a:ext cx="149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/>
          </a:p>
        </p:txBody>
      </p:sp>
      <p:sp>
        <p:nvSpPr>
          <p:cNvPr id="55" name="Rectangle 19"/>
          <p:cNvSpPr>
            <a:spLocks noChangeArrowheads="1"/>
          </p:cNvSpPr>
          <p:nvPr/>
        </p:nvSpPr>
        <p:spPr bwMode="auto">
          <a:xfrm>
            <a:off x="3925888" y="2495253"/>
            <a:ext cx="149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/>
          </a:p>
        </p:txBody>
      </p:sp>
      <p:sp>
        <p:nvSpPr>
          <p:cNvPr id="56" name="Rectangle 20"/>
          <p:cNvSpPr>
            <a:spLocks noChangeArrowheads="1"/>
          </p:cNvSpPr>
          <p:nvPr/>
        </p:nvSpPr>
        <p:spPr bwMode="auto">
          <a:xfrm>
            <a:off x="3452813" y="2363490"/>
            <a:ext cx="149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altLang="zh-CN"/>
          </a:p>
        </p:txBody>
      </p:sp>
      <p:sp>
        <p:nvSpPr>
          <p:cNvPr id="57" name="Rectangle 21"/>
          <p:cNvSpPr>
            <a:spLocks noChangeArrowheads="1"/>
          </p:cNvSpPr>
          <p:nvPr/>
        </p:nvSpPr>
        <p:spPr bwMode="auto">
          <a:xfrm>
            <a:off x="5486400" y="2363490"/>
            <a:ext cx="149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en-US" altLang="zh-CN"/>
          </a:p>
        </p:txBody>
      </p:sp>
      <p:sp>
        <p:nvSpPr>
          <p:cNvPr id="58" name="Rectangle 22"/>
          <p:cNvSpPr>
            <a:spLocks noChangeArrowheads="1"/>
          </p:cNvSpPr>
          <p:nvPr/>
        </p:nvSpPr>
        <p:spPr bwMode="auto">
          <a:xfrm>
            <a:off x="5029200" y="2495253"/>
            <a:ext cx="149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/>
          </a:p>
        </p:txBody>
      </p:sp>
      <p:sp>
        <p:nvSpPr>
          <p:cNvPr id="2" name="Прямоугольник 1"/>
          <p:cNvSpPr/>
          <p:nvPr/>
        </p:nvSpPr>
        <p:spPr>
          <a:xfrm>
            <a:off x="2339975" y="915566"/>
            <a:ext cx="4572000" cy="34009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Диаграмма 1. Наличие вредных привычек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33007" y="121106"/>
            <a:ext cx="228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endParaRPr lang="ru-RU" dirty="0"/>
          </a:p>
        </p:txBody>
      </p:sp>
      <p:graphicFrame>
        <p:nvGraphicFramePr>
          <p:cNvPr id="64" name="Диаграмма 63"/>
          <p:cNvGraphicFramePr/>
          <p:nvPr>
            <p:extLst>
              <p:ext uri="{D42A27DB-BD31-4B8C-83A1-F6EECF244321}">
                <p14:modId xmlns:p14="http://schemas.microsoft.com/office/powerpoint/2010/main" val="2482145907"/>
              </p:ext>
            </p:extLst>
          </p:nvPr>
        </p:nvGraphicFramePr>
        <p:xfrm>
          <a:off x="1828800" y="1828800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37" y="-92546"/>
            <a:ext cx="2163763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2000">
        <p14:warp dir="in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utoUpdateAnimBg="0"/>
      <p:bldP spid="55" grpId="0" autoUpdateAnimBg="0"/>
      <p:bldP spid="56" grpId="0" autoUpdateAnimBg="0"/>
      <p:bldP spid="57" grpId="0" autoUpdateAnimBg="0"/>
      <p:bldP spid="5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288" y="0"/>
            <a:ext cx="1952712" cy="714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42507" y="843558"/>
            <a:ext cx="4258986" cy="3400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Диаграмма 2. Соблюдение режима труда и отдыха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0"/>
            <a:ext cx="228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endParaRPr lang="ru-RU" dirty="0"/>
          </a:p>
        </p:txBody>
      </p:sp>
      <p:graphicFrame>
        <p:nvGraphicFramePr>
          <p:cNvPr id="63" name="Диаграмма 62"/>
          <p:cNvGraphicFramePr/>
          <p:nvPr>
            <p:extLst>
              <p:ext uri="{D42A27DB-BD31-4B8C-83A1-F6EECF244321}">
                <p14:modId xmlns:p14="http://schemas.microsoft.com/office/powerpoint/2010/main" val="458312734"/>
              </p:ext>
            </p:extLst>
          </p:nvPr>
        </p:nvGraphicFramePr>
        <p:xfrm>
          <a:off x="1828800" y="1828800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856" y="149781"/>
            <a:ext cx="228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699542"/>
            <a:ext cx="4572000" cy="34009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Диаграмма 3. Выполнение утренней гимнастики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6" name="Диаграмма 35"/>
          <p:cNvGraphicFramePr/>
          <p:nvPr>
            <p:extLst>
              <p:ext uri="{D42A27DB-BD31-4B8C-83A1-F6EECF244321}">
                <p14:modId xmlns:p14="http://schemas.microsoft.com/office/powerpoint/2010/main" val="2126298844"/>
              </p:ext>
            </p:extLst>
          </p:nvPr>
        </p:nvGraphicFramePr>
        <p:xfrm>
          <a:off x="1828800" y="1693863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0"/>
            <a:ext cx="1888675" cy="69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835696" cy="67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3848" y="51470"/>
            <a:ext cx="228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98731" y="915566"/>
            <a:ext cx="3213700" cy="3400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Диаграмма 4. Рациональное питание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960403572"/>
              </p:ext>
            </p:extLst>
          </p:nvPr>
        </p:nvGraphicFramePr>
        <p:xfrm>
          <a:off x="1828800" y="1828800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1000">
        <p:checker/>
      </p:transition>
    </mc:Choice>
    <mc:Fallback xmlns="">
      <p:transition spd="slow" advClick="0" advTm="1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123478"/>
            <a:ext cx="228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536229" y="771550"/>
            <a:ext cx="3622723" cy="324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Диаграмма 5. Занимаетесь ли Вы спортом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4" name="Диаграмма 43"/>
          <p:cNvGraphicFramePr/>
          <p:nvPr>
            <p:extLst>
              <p:ext uri="{D42A27DB-BD31-4B8C-83A1-F6EECF244321}">
                <p14:modId xmlns:p14="http://schemas.microsoft.com/office/powerpoint/2010/main" val="1246183310"/>
              </p:ext>
            </p:extLst>
          </p:nvPr>
        </p:nvGraphicFramePr>
        <p:xfrm>
          <a:off x="1763688" y="1275606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078"/>
            <a:ext cx="1835696" cy="67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6000">
        <p14:warp dir="i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0"/>
            <a:ext cx="9143429" cy="5143179"/>
          </a:xfrm>
          <a:prstGeom prst="rect">
            <a:avLst/>
          </a:prstGeom>
        </p:spPr>
      </p:pic>
      <p:sp>
        <p:nvSpPr>
          <p:cNvPr id="30" name="Freeform 5"/>
          <p:cNvSpPr/>
          <p:nvPr/>
        </p:nvSpPr>
        <p:spPr bwMode="auto">
          <a:xfrm>
            <a:off x="0" y="0"/>
            <a:ext cx="4478573" cy="5151835"/>
          </a:xfrm>
          <a:custGeom>
            <a:avLst/>
            <a:gdLst>
              <a:gd name="T0" fmla="*/ 0 w 7847"/>
              <a:gd name="T1" fmla="*/ 0 h 9000"/>
              <a:gd name="T2" fmla="*/ 6550 w 7847"/>
              <a:gd name="T3" fmla="*/ 0 h 9000"/>
              <a:gd name="T4" fmla="*/ 7847 w 7847"/>
              <a:gd name="T5" fmla="*/ 9000 h 9000"/>
              <a:gd name="T6" fmla="*/ 0 w 7847"/>
              <a:gd name="T7" fmla="*/ 9000 h 9000"/>
              <a:gd name="T8" fmla="*/ 0 w 7847"/>
              <a:gd name="T9" fmla="*/ 0 h 9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47" h="9000">
                <a:moveTo>
                  <a:pt x="0" y="0"/>
                </a:moveTo>
                <a:lnTo>
                  <a:pt x="6550" y="0"/>
                </a:lnTo>
                <a:lnTo>
                  <a:pt x="7847" y="9000"/>
                </a:lnTo>
                <a:lnTo>
                  <a:pt x="0" y="90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52" name="Freeform 6"/>
          <p:cNvSpPr/>
          <p:nvPr/>
        </p:nvSpPr>
        <p:spPr bwMode="auto">
          <a:xfrm>
            <a:off x="4283968" y="519113"/>
            <a:ext cx="4860032" cy="4241006"/>
          </a:xfrm>
          <a:custGeom>
            <a:avLst/>
            <a:gdLst>
              <a:gd name="T0" fmla="*/ 10036 w 10036"/>
              <a:gd name="T1" fmla="*/ 7408 h 7408"/>
              <a:gd name="T2" fmla="*/ 1087 w 10036"/>
              <a:gd name="T3" fmla="*/ 7408 h 7408"/>
              <a:gd name="T4" fmla="*/ 0 w 10036"/>
              <a:gd name="T5" fmla="*/ 0 h 7408"/>
              <a:gd name="T6" fmla="*/ 10036 w 10036"/>
              <a:gd name="T7" fmla="*/ 0 h 7408"/>
              <a:gd name="T8" fmla="*/ 10036 w 10036"/>
              <a:gd name="T9" fmla="*/ 7408 h 74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36" h="7408">
                <a:moveTo>
                  <a:pt x="10036" y="7408"/>
                </a:moveTo>
                <a:lnTo>
                  <a:pt x="1087" y="7408"/>
                </a:lnTo>
                <a:lnTo>
                  <a:pt x="0" y="0"/>
                </a:lnTo>
                <a:lnTo>
                  <a:pt x="10036" y="0"/>
                </a:lnTo>
                <a:lnTo>
                  <a:pt x="10036" y="7408"/>
                </a:ln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2" tIns="34281" rIns="68562" bIns="34281"/>
          <a:lstStyle/>
          <a:p>
            <a:pPr marL="0" lvl="0" indent="4572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Ценности являются частью сознания, без которой нет личности человека. Ценности мотивируют деятельность и поведение человека. Так как ценностные ориентации студентов тесно связаны с физической культурой, то необходимо повышать их уровень уже в подростковом возрасте на занятиях с целью совершенствования процесса подготовки будущих специалистов в колледже. Комплекс спортивных мероприятий позволяет повысить уровень ценностных ориентаций студентов в период обучения в колледже и может выступать в качестве средства повышения мотивации учебной деятельности обучающихся.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067944" y="149781"/>
            <a:ext cx="1453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078"/>
            <a:ext cx="1763688" cy="645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52" grpId="0" animBg="1"/>
    </p:bldLst>
  </p:timing>
</p:sld>
</file>

<file path=ppt/theme/theme1.xml><?xml version="1.0" encoding="utf-8"?>
<a:theme xmlns:a="http://schemas.openxmlformats.org/drawingml/2006/main" name="www.freeppt7.com-Best powerpoint templates free download-slideshow">
  <a:themeElements>
    <a:clrScheme name="自定义 6">
      <a:dk1>
        <a:sysClr val="windowText" lastClr="000000"/>
      </a:dk1>
      <a:lt1>
        <a:sysClr val="window" lastClr="FFFFFF"/>
      </a:lt1>
      <a:dk2>
        <a:srgbClr val="C00000"/>
      </a:dk2>
      <a:lt2>
        <a:srgbClr val="FF0000"/>
      </a:lt2>
      <a:accent1>
        <a:srgbClr val="EB6C15"/>
      </a:accent1>
      <a:accent2>
        <a:srgbClr val="FFC000"/>
      </a:accent2>
      <a:accent3>
        <a:srgbClr val="92D050"/>
      </a:accent3>
      <a:accent4>
        <a:srgbClr val="00B0F0"/>
      </a:accent4>
      <a:accent5>
        <a:srgbClr val="7F7F7F"/>
      </a:accent5>
      <a:accent6>
        <a:srgbClr val="000000"/>
      </a:accent6>
      <a:hlink>
        <a:srgbClr val="000000"/>
      </a:hlink>
      <a:folHlink>
        <a:srgbClr val="7F7F7F"/>
      </a:folHlink>
    </a:clrScheme>
    <a:fontScheme name="微笑PPT - 小A">
      <a:majorFont>
        <a:latin typeface="Arial"/>
        <a:ea typeface="微软雅黑"/>
        <a:cs typeface="宋体"/>
      </a:majorFont>
      <a:minorFont>
        <a:latin typeface="Arial"/>
        <a:ea typeface="微软雅黑"/>
        <a:cs typeface="宋体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华文细黑" panose="0201060004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华文细黑" panose="02010600040101010101" pitchFamily="2" charset="-122"/>
          </a:defRPr>
        </a:defPPr>
      </a:lstStyle>
    </a:lnDef>
  </a:objectDefaults>
  <a:extraClrSchemeLst>
    <a:extraClrScheme>
      <a:clrScheme name="微笑PPT - 小A 1">
        <a:dk1>
          <a:srgbClr val="000000"/>
        </a:dk1>
        <a:lt1>
          <a:srgbClr val="FFFFFF"/>
        </a:lt1>
        <a:dk2>
          <a:srgbClr val="FFFFFF"/>
        </a:dk2>
        <a:lt2>
          <a:srgbClr val="B2B2B2"/>
        </a:lt2>
        <a:accent1>
          <a:srgbClr val="E20000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EEAAAA"/>
        </a:accent5>
        <a:accent6>
          <a:srgbClr val="B90000"/>
        </a:accent6>
        <a:hlink>
          <a:srgbClr val="8000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8740</TotalTime>
  <Words>431</Words>
  <Application>Microsoft Office PowerPoint</Application>
  <PresentationFormat>Экран (16:9)</PresentationFormat>
  <Paragraphs>123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 Unicode MS</vt:lpstr>
      <vt:lpstr>微软雅黑</vt:lpstr>
      <vt:lpstr>宋体</vt:lpstr>
      <vt:lpstr>Arial</vt:lpstr>
      <vt:lpstr>Calibri</vt:lpstr>
      <vt:lpstr>Impact</vt:lpstr>
      <vt:lpstr>华文细黑</vt:lpstr>
      <vt:lpstr>Times New Roman</vt:lpstr>
      <vt:lpstr>Wingdings</vt:lpstr>
      <vt:lpstr>www.freeppt7.com-Best powerpoint templates free download-slideshow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677</dc:title>
  <dc:creator>Administrator</dc:creator>
  <cp:lastModifiedBy>Учетная запись Майкрософт</cp:lastModifiedBy>
  <cp:revision>426</cp:revision>
  <dcterms:created xsi:type="dcterms:W3CDTF">2010-02-22T07:41:00Z</dcterms:created>
  <dcterms:modified xsi:type="dcterms:W3CDTF">2025-09-10T13:56:55Z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2052-10.1.0.5850</vt:lpwstr>
  </property>
</Properties>
</file>