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3" r:id="rId7"/>
    <p:sldId id="261" r:id="rId8"/>
    <p:sldId id="269" r:id="rId9"/>
    <p:sldId id="270" r:id="rId10"/>
    <p:sldId id="265" r:id="rId11"/>
    <p:sldId id="262" r:id="rId12"/>
    <p:sldId id="264" r:id="rId13"/>
    <p:sldId id="266" r:id="rId14"/>
    <p:sldId id="267" r:id="rId15"/>
    <p:sldId id="268" r:id="rId16"/>
    <p:sldId id="27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691" autoAdjust="0"/>
    <p:restoredTop sz="94660" autoAdjust="0"/>
  </p:normalViewPr>
  <p:slideViewPr>
    <p:cSldViewPr>
      <p:cViewPr varScale="1">
        <p:scale>
          <a:sx n="73" d="100"/>
          <a:sy n="73" d="100"/>
        </p:scale>
        <p:origin x="-124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3078"/>
    </p:cViewPr>
  </p:sorterViewPr>
  <p:notesViewPr>
    <p:cSldViewPr>
      <p:cViewPr varScale="1">
        <p:scale>
          <a:sx n="57" d="100"/>
          <a:sy n="57" d="100"/>
        </p:scale>
        <p:origin x="-1788" y="-84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59AC87-F573-4999-94AC-B036E4747C79}" type="datetimeFigureOut">
              <a:rPr lang="ru-RU" smtClean="0"/>
              <a:pPr/>
              <a:t>08.02.2016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FD2EEB-3FBA-4F02-8677-CE2771BA8CE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378431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FD2EEB-3FBA-4F02-8677-CE2771BA8CE4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03178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FD2EEB-3FBA-4F02-8677-CE2771BA8CE4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941289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08.02.2016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08.02.2016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08.02.2016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08.02.2016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08.02.2016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08.02.2016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08.02.2016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08.02.2016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0%D0%BA%D1%86%D0%B8%D0%BE%D0%BD%D0%B5%D1%80%D0%BD%D0%BE%D0%B5_%D0%BE%D0%B1%D1%89%D0%B5%D1%81%D1%82%D0%B2%D0%BE" TargetMode="External"/><Relationship Id="rId2" Type="http://schemas.openxmlformats.org/officeDocument/2006/relationships/hyperlink" Target="https://ru.wikipedia.org/wiki/%D0%97%D0%B0%D0%BA%D1%80%D1%8B%D1%82%D0%BE%D0%B5_%D0%B0%D0%BA%D1%86%D0%B8%D0%BE%D0%BD%D0%B5%D1%80%D0%BD%D0%BE%D0%B5_%D0%BE%D0%B1%D1%89%D0%B5%D1%81%D1%82%D0%B2%D0%BE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ru.wikipedia.org/wiki/%D0%9D%D0%B5%D0%BF%D1%83%D0%B1%D0%BB%D0%B8%D1%87%D0%BD%D0%BE%D0%B5_%D0%B0%D0%BA%D1%86%D0%B8%D0%BE%D0%BD%D0%B5%D1%80%D0%BD%D0%BE%D0%B5_%D0%BE%D0%B1%D1%89%D0%B5%D1%81%D1%82%D0%B2%D0%BE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%D0%A3%D1%81%D1%82%D0%B0%D0%B2%D0%BD%D1%8B%D0%B9_%D0%BA%D0%B0%D0%BF%D0%B8%D1%82%D0%B0%D0%BB" TargetMode="External"/><Relationship Id="rId3" Type="http://schemas.openxmlformats.org/officeDocument/2006/relationships/hyperlink" Target="https://ru.wikipedia.org/wiki/%D0%9F%D1%83%D0%B1%D0%BB%D0%B8%D1%87%D0%BD%D0%B0%D1%8F_%D0%BA%D0%BE%D0%BC%D0%BF%D0%B0%D0%BD%D0%B8%D1%8F" TargetMode="External"/><Relationship Id="rId7" Type="http://schemas.openxmlformats.org/officeDocument/2006/relationships/hyperlink" Target="https://ru.wikipedia.org/wiki/%D0%90%D0%BA%D1%86%D0%B8%D1%8F_(%D1%84%D0%B8%D0%BD%D0%B0%D0%BD%D1%81%D1%8B)" TargetMode="External"/><Relationship Id="rId2" Type="http://schemas.openxmlformats.org/officeDocument/2006/relationships/hyperlink" Target="https://ru.wikipedia.org/wiki/%D0%A0%D0%BE%D1%81%D1%81%D0%B8%D1%8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9F%D1%80%D0%B0%D0%B2%D0%BE" TargetMode="External"/><Relationship Id="rId5" Type="http://schemas.openxmlformats.org/officeDocument/2006/relationships/hyperlink" Target="https://ru.wikipedia.org/wiki/%D0%90%D0%BA%D1%86%D0%B8%D0%BE%D0%BD%D0%B5%D1%80" TargetMode="External"/><Relationship Id="rId4" Type="http://schemas.openxmlformats.org/officeDocument/2006/relationships/hyperlink" Target="https://ru.wikipedia.org/wiki/%D0%90%D0%BA%D1%86%D0%B8%D0%BE%D0%BD%D0%B5%D1%80%D0%BD%D0%BE%D0%B5_%D0%BE%D0%B1%D1%89%D0%B5%D1%81%D1%82%D0%B2%D0%BE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%D0%9F%D1%80%D0%B5%D0%B8%D0%BC%D1%83%D1%89%D0%B5%D1%81%D1%82%D0%B2%D0%B5%D0%BD%D0%BD%D0%BE%D0%B5_%D0%BF%D1%80%D0%B0%D0%B2%D0%BE" TargetMode="External"/><Relationship Id="rId3" Type="http://schemas.openxmlformats.org/officeDocument/2006/relationships/hyperlink" Target="https://ru.wikipedia.org/wiki/%D0%90%D0%BA%D1%86%D0%B8%D0%BE%D0%BD%D0%B5%D1%80%D0%BD%D0%BE%D0%B5_%D0%BE%D0%B1%D1%89%D0%B5%D1%81%D1%82%D0%B2%D0%BE" TargetMode="External"/><Relationship Id="rId7" Type="http://schemas.openxmlformats.org/officeDocument/2006/relationships/hyperlink" Target="https://ru.wikipedia.org/wiki/%D0%90%D0%BA%D1%86%D0%B8%D0%BE%D0%BD%D0%B5%D1%80" TargetMode="External"/><Relationship Id="rId2" Type="http://schemas.openxmlformats.org/officeDocument/2006/relationships/hyperlink" Target="https://ru.wikipedia.org/w/index.php?title=%D0%9D%D0%B5%D0%BF%D1%83%D0%B1%D0%BB%D0%B8%D1%87%D0%BD%D0%B0%D1%8F_%D0%BA%D0%BE%D0%BC%D0%BF%D0%B0%D0%BD%D0%B8%D1%8F&amp;action=edit&amp;redlink=1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9E%D1%82%D0%BA%D1%80%D1%8B%D1%82%D0%BE%D0%B5_%D0%B0%D0%BA%D1%86%D0%B8%D0%BE%D0%BD%D0%B5%D1%80%D0%BD%D0%BE%D0%B5_%D0%BE%D0%B1%D1%89%D0%B5%D1%81%D1%82%D0%B2%D0%BE" TargetMode="External"/><Relationship Id="rId11" Type="http://schemas.openxmlformats.org/officeDocument/2006/relationships/hyperlink" Target="https://ru.wikipedia.org/wiki/%D0%A0%D0%B0%D1%81%D0%BA%D1%80%D1%8B%D1%82%D0%B8%D0%B5_%D0%B8%D0%BD%D1%84%D0%BE%D1%80%D0%BC%D0%B0%D1%86%D0%B8%D0%B8" TargetMode="External"/><Relationship Id="rId5" Type="http://schemas.openxmlformats.org/officeDocument/2006/relationships/hyperlink" Target="https://ru.wikipedia.org/wiki/%D0%A3%D1%87%D1%80%D0%B5%D0%B4%D0%B8%D1%82%D0%B5%D0%BB%D1%8C" TargetMode="External"/><Relationship Id="rId10" Type="http://schemas.openxmlformats.org/officeDocument/2006/relationships/hyperlink" Target="https://ru.wikipedia.org/wiki/%D0%A4%D0%B8%D0%BD%D0%B0%D0%BD%D1%81%D0%BE%D0%B2%D0%B0%D1%8F_%D0%BE%D1%82%D1%87%D1%91%D1%82%D0%BD%D0%BE%D1%81%D1%82%D1%8C" TargetMode="External"/><Relationship Id="rId4" Type="http://schemas.openxmlformats.org/officeDocument/2006/relationships/hyperlink" Target="https://ru.wikipedia.org/wiki/%D0%90%D0%BA%D1%86%D0%B8%D1%8F_(%D1%84%D0%B8%D0%BD%D0%B0%D0%BD%D1%81%D1%8B)" TargetMode="External"/><Relationship Id="rId9" Type="http://schemas.openxmlformats.org/officeDocument/2006/relationships/hyperlink" Target="https://ru.wikipedia.org/wiki/%D0%97%D0%B0%D0%BA%D0%BE%D0%BD_(%D0%BF%D1%80%D0%B0%D0%B2%D0%BE)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0%D0%BA%D1%86%D0%B8%D0%BE%D0%BD%D0%B5%D1%80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6" Type="http://schemas.openxmlformats.org/officeDocument/2006/relationships/hyperlink" Target="https://ru.wikipedia.org/wiki/%D0%9C%D0%A0%D0%9E%D0%A2" TargetMode="External"/><Relationship Id="rId5" Type="http://schemas.openxmlformats.org/officeDocument/2006/relationships/hyperlink" Target="https://ru.wikipedia.org/wiki/%D0%A3%D1%81%D1%82%D0%B0%D0%B2%D0%BD%D1%8B%D0%B9_%D0%BA%D0%B0%D0%BF%D0%B8%D1%82%D0%B0%D0%BB" TargetMode="External"/><Relationship Id="rId4" Type="http://schemas.openxmlformats.org/officeDocument/2006/relationships/hyperlink" Target="https://ru.wikipedia.org/wiki/%D0%9E%D0%9E%D0%9E" TargetMode="Externa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2890845"/>
          </a:xfrm>
        </p:spPr>
        <p:txBody>
          <a:bodyPr>
            <a:normAutofit fontScale="90000"/>
          </a:bodyPr>
          <a:lstStyle/>
          <a:p>
            <a:r>
              <a:rPr lang="ru-RU" i="1" dirty="0" smtClean="0"/>
              <a:t>Тема занятия</a:t>
            </a:r>
            <a:r>
              <a:rPr lang="ru-RU" dirty="0" smtClean="0"/>
              <a:t>:</a:t>
            </a:r>
            <a:br>
              <a:rPr lang="ru-RU" dirty="0" smtClean="0"/>
            </a:br>
            <a:r>
              <a:rPr lang="ru-RU" sz="4400" dirty="0" smtClean="0"/>
              <a:t>Понятие «Организация». Классификация организаций.</a:t>
            </a:r>
            <a:br>
              <a:rPr lang="ru-RU" sz="4400" dirty="0" smtClean="0"/>
            </a:br>
            <a:r>
              <a:rPr lang="ru-RU" sz="4400" dirty="0" smtClean="0"/>
              <a:t>Новые организационные формы.</a:t>
            </a:r>
            <a:endParaRPr lang="ru-RU" sz="4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14348" y="4929198"/>
            <a:ext cx="7772400" cy="1199704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785926"/>
            <a:ext cx="8229600" cy="4221365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Действия, процесс создания, формирования и устройства чего-либо целесообразного из отдельных элементов, составных частей;</a:t>
            </a:r>
          </a:p>
          <a:p>
            <a:r>
              <a:rPr lang="ru-RU" dirty="0" smtClean="0"/>
              <a:t>Общее и особенное наименование учреждений, предприятий и, непосредственно организаций (социально-экономические объекты со своей структурой);</a:t>
            </a:r>
          </a:p>
          <a:p>
            <a:r>
              <a:rPr lang="ru-RU" dirty="0" smtClean="0"/>
              <a:t>Свойство, характеристика, степень, мера соответствия упорядоченности какой-либо системы ее функции, решаемым ею задачам или эталону.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dirty="0" smtClean="0"/>
              <a:t>Организация - это: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928802"/>
            <a:ext cx="8229600" cy="4078489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Организация как процесс, посредством которого создается и сохраняется структура управляемой либо управляющей системы.</a:t>
            </a:r>
          </a:p>
          <a:p>
            <a:r>
              <a:rPr lang="ru-RU" dirty="0" smtClean="0"/>
              <a:t>Организация как совокупность (система) взаимоотношении, прав, обязанностей, целей, ролей, видов деятельности, которые имеют место в процессе совместного труда.</a:t>
            </a:r>
          </a:p>
          <a:p>
            <a:r>
              <a:rPr lang="ru-RU" dirty="0" smtClean="0"/>
              <a:t>Организация как группа людей с общими целями.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68412"/>
          </a:xfrm>
        </p:spPr>
        <p:txBody>
          <a:bodyPr>
            <a:normAutofit fontScale="90000"/>
          </a:bodyPr>
          <a:lstStyle/>
          <a:p>
            <a:r>
              <a:rPr lang="ru-RU" sz="3100" dirty="0" smtClean="0"/>
              <a:t>Из всего многообразия определений понятия организации можно выделить следующие.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htmlconvd-qJlLAg_html_284f033d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28728" y="1742902"/>
            <a:ext cx="6429420" cy="4329304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39850"/>
          </a:xfrm>
        </p:spPr>
        <p:txBody>
          <a:bodyPr>
            <a:noAutofit/>
          </a:bodyPr>
          <a:lstStyle/>
          <a:p>
            <a:r>
              <a:rPr lang="ru-RU" sz="2800" dirty="0" smtClean="0"/>
              <a:t>Чтобы считаться организацией, трудовое формирование должно отвечать следующим обязательным требованиям: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Содержимое 14" descr="image00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71472" y="428604"/>
            <a:ext cx="7858180" cy="557849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age065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14414" y="1071546"/>
            <a:ext cx="7072362" cy="4857783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5" descr="35622_html_m408604af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14414" y="285728"/>
            <a:ext cx="7000923" cy="572137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Типы организаций: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428596" y="1142984"/>
            <a:ext cx="4040188" cy="762000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dirty="0" smtClean="0"/>
              <a:t>Классификационное основание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half" idx="3"/>
          </p:nvPr>
        </p:nvSpPr>
        <p:spPr>
          <a:xfrm>
            <a:off x="4643438" y="1142984"/>
            <a:ext cx="4041775" cy="762000"/>
          </a:xfrm>
        </p:spPr>
        <p:txBody>
          <a:bodyPr/>
          <a:lstStyle/>
          <a:p>
            <a:pPr algn="ctr"/>
            <a:r>
              <a:rPr lang="ru-RU" dirty="0" smtClean="0"/>
              <a:t>Вид организации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500034" y="2214554"/>
            <a:ext cx="4040188" cy="4429156"/>
          </a:xfrm>
        </p:spPr>
        <p:txBody>
          <a:bodyPr>
            <a:normAutofit/>
          </a:bodyPr>
          <a:lstStyle/>
          <a:p>
            <a:r>
              <a:rPr lang="ru-RU" sz="1800" dirty="0" smtClean="0"/>
              <a:t>Способ социальной организации</a:t>
            </a:r>
          </a:p>
          <a:p>
            <a:r>
              <a:rPr lang="ru-RU" sz="1800" dirty="0" smtClean="0">
                <a:solidFill>
                  <a:schemeClr val="bg2">
                    <a:lumMod val="50000"/>
                  </a:schemeClr>
                </a:solidFill>
              </a:rPr>
              <a:t>Форма собственности</a:t>
            </a:r>
          </a:p>
          <a:p>
            <a:pPr>
              <a:buNone/>
            </a:pPr>
            <a:endParaRPr lang="ru-RU" sz="1800" dirty="0" smtClean="0"/>
          </a:p>
          <a:p>
            <a:pPr>
              <a:buNone/>
            </a:pPr>
            <a:endParaRPr lang="ru-RU" sz="1800" dirty="0" smtClean="0"/>
          </a:p>
          <a:p>
            <a:r>
              <a:rPr lang="ru-RU" sz="1800" smtClean="0"/>
              <a:t>Правовое </a:t>
            </a:r>
            <a:r>
              <a:rPr lang="ru-RU" sz="1800" dirty="0" smtClean="0"/>
              <a:t>отношение к прибыли</a:t>
            </a:r>
          </a:p>
          <a:p>
            <a:r>
              <a:rPr lang="ru-RU" sz="1800" dirty="0" smtClean="0">
                <a:solidFill>
                  <a:schemeClr val="bg2">
                    <a:lumMod val="50000"/>
                  </a:schemeClr>
                </a:solidFill>
              </a:rPr>
              <a:t>Ориентация на потребности рынка</a:t>
            </a:r>
          </a:p>
          <a:p>
            <a:endParaRPr lang="ru-RU" sz="1800" dirty="0" smtClean="0"/>
          </a:p>
          <a:p>
            <a:endParaRPr lang="ru-RU" sz="1800" dirty="0" smtClean="0"/>
          </a:p>
          <a:p>
            <a:r>
              <a:rPr lang="ru-RU" sz="1800" dirty="0" smtClean="0"/>
              <a:t>Внутрифирменные отношения</a:t>
            </a:r>
            <a:endParaRPr lang="ru-RU" sz="1800" dirty="0"/>
          </a:p>
        </p:txBody>
      </p:sp>
      <p:sp>
        <p:nvSpPr>
          <p:cNvPr id="7" name="Содержимое 6"/>
          <p:cNvSpPr>
            <a:spLocks noGrp="1"/>
          </p:cNvSpPr>
          <p:nvPr>
            <p:ph sz="quarter" idx="4"/>
          </p:nvPr>
        </p:nvSpPr>
        <p:spPr>
          <a:xfrm>
            <a:off x="4643438" y="2214554"/>
            <a:ext cx="4041775" cy="3941763"/>
          </a:xfrm>
        </p:spPr>
        <p:txBody>
          <a:bodyPr>
            <a:noAutofit/>
          </a:bodyPr>
          <a:lstStyle/>
          <a:p>
            <a:r>
              <a:rPr lang="ru-RU" sz="1800" dirty="0" smtClean="0"/>
              <a:t>Формальные;</a:t>
            </a:r>
          </a:p>
          <a:p>
            <a:r>
              <a:rPr lang="ru-RU" sz="1800" dirty="0" smtClean="0"/>
              <a:t>Неформальные.</a:t>
            </a:r>
          </a:p>
          <a:p>
            <a:r>
              <a:rPr lang="ru-RU" sz="1800" dirty="0" smtClean="0">
                <a:solidFill>
                  <a:schemeClr val="bg2">
                    <a:lumMod val="50000"/>
                  </a:schemeClr>
                </a:solidFill>
              </a:rPr>
              <a:t>Государственные;</a:t>
            </a:r>
          </a:p>
          <a:p>
            <a:r>
              <a:rPr lang="ru-RU" sz="1800" dirty="0" smtClean="0">
                <a:solidFill>
                  <a:schemeClr val="bg2">
                    <a:lumMod val="50000"/>
                  </a:schemeClr>
                </a:solidFill>
              </a:rPr>
              <a:t>Частные;</a:t>
            </a:r>
          </a:p>
          <a:p>
            <a:r>
              <a:rPr lang="ru-RU" sz="1800" dirty="0" smtClean="0">
                <a:solidFill>
                  <a:schemeClr val="bg2">
                    <a:lumMod val="50000"/>
                  </a:schemeClr>
                </a:solidFill>
              </a:rPr>
              <a:t>Муниципальные;</a:t>
            </a:r>
          </a:p>
          <a:p>
            <a:r>
              <a:rPr lang="ru-RU" sz="1800" dirty="0" smtClean="0">
                <a:solidFill>
                  <a:schemeClr val="bg2">
                    <a:lumMod val="50000"/>
                  </a:schemeClr>
                </a:solidFill>
              </a:rPr>
              <a:t>Общественные.</a:t>
            </a:r>
          </a:p>
          <a:p>
            <a:r>
              <a:rPr lang="ru-RU" sz="1800" dirty="0" smtClean="0"/>
              <a:t>Коммерческое;</a:t>
            </a:r>
          </a:p>
          <a:p>
            <a:r>
              <a:rPr lang="ru-RU" sz="1800" dirty="0" smtClean="0"/>
              <a:t>Некоммерческое.</a:t>
            </a:r>
          </a:p>
          <a:p>
            <a:r>
              <a:rPr lang="ru-RU" sz="1800" dirty="0" smtClean="0">
                <a:solidFill>
                  <a:schemeClr val="bg2">
                    <a:lumMod val="50000"/>
                  </a:schemeClr>
                </a:solidFill>
              </a:rPr>
              <a:t>Единичное производство;</a:t>
            </a:r>
          </a:p>
          <a:p>
            <a:r>
              <a:rPr lang="ru-RU" sz="1800" dirty="0" smtClean="0">
                <a:solidFill>
                  <a:schemeClr val="bg2">
                    <a:lumMod val="50000"/>
                  </a:schemeClr>
                </a:solidFill>
              </a:rPr>
              <a:t>Серийное производство;</a:t>
            </a:r>
          </a:p>
          <a:p>
            <a:r>
              <a:rPr lang="ru-RU" sz="1800" dirty="0" smtClean="0">
                <a:solidFill>
                  <a:schemeClr val="bg2">
                    <a:lumMod val="50000"/>
                  </a:schemeClr>
                </a:solidFill>
              </a:rPr>
              <a:t>Крупносерийное производство.</a:t>
            </a:r>
          </a:p>
          <a:p>
            <a:r>
              <a:rPr lang="ru-RU" sz="1800" dirty="0" smtClean="0"/>
              <a:t>Корпоративные;</a:t>
            </a:r>
          </a:p>
          <a:p>
            <a:r>
              <a:rPr lang="ru-RU" sz="1800" dirty="0" smtClean="0"/>
              <a:t>Индивидуалистские;</a:t>
            </a:r>
          </a:p>
          <a:p>
            <a:r>
              <a:rPr lang="ru-RU" sz="1800" dirty="0" err="1" smtClean="0"/>
              <a:t>Эдхократические</a:t>
            </a:r>
            <a:r>
              <a:rPr lang="ru-RU" sz="1800" dirty="0" smtClean="0"/>
              <a:t>;</a:t>
            </a:r>
          </a:p>
          <a:p>
            <a:r>
              <a:rPr lang="ru-RU" sz="1800" dirty="0" err="1" smtClean="0"/>
              <a:t>Партисипативные</a:t>
            </a:r>
            <a:r>
              <a:rPr lang="ru-RU" sz="1800" dirty="0" smtClean="0"/>
              <a:t>.</a:t>
            </a:r>
            <a:endParaRPr lang="ru-RU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Текст 9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Текст 11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357166"/>
            <a:ext cx="4040188" cy="5028891"/>
          </a:xfrm>
        </p:spPr>
        <p:txBody>
          <a:bodyPr>
            <a:noAutofit/>
          </a:bodyPr>
          <a:lstStyle/>
          <a:p>
            <a:r>
              <a:rPr lang="ru-RU" sz="1800" dirty="0" smtClean="0"/>
              <a:t>Корпоративные организации – это сообщества людей по социально-профессиональным критериям для осуществления совместной деятельности, подразумевающей достижение согласованных общих целей.</a:t>
            </a:r>
          </a:p>
          <a:p>
            <a:pPr>
              <a:buNone/>
            </a:pPr>
            <a:endParaRPr lang="ru-RU" sz="1800" dirty="0" smtClean="0"/>
          </a:p>
          <a:p>
            <a:r>
              <a:rPr lang="ru-RU" sz="1800" dirty="0" smtClean="0"/>
              <a:t>Индивидуалистские организации – это объединение индивидов на добровольной основе (соединяют конкуренцию и кооперацию в совместной деятельности).</a:t>
            </a:r>
            <a:endParaRPr lang="ru-RU" sz="1800" dirty="0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645025" y="571480"/>
            <a:ext cx="4041775" cy="4814577"/>
          </a:xfrm>
        </p:spPr>
        <p:txBody>
          <a:bodyPr>
            <a:normAutofit/>
          </a:bodyPr>
          <a:lstStyle/>
          <a:p>
            <a:r>
              <a:rPr lang="ru-RU" sz="1800" dirty="0" err="1" smtClean="0"/>
              <a:t>Эдхократические</a:t>
            </a:r>
            <a:r>
              <a:rPr lang="ru-RU" sz="1800" dirty="0" smtClean="0"/>
              <a:t> организации – основаны на знаниях и компетенции исполнителей. Создаются преимущественно в областях высоких технологий.</a:t>
            </a:r>
          </a:p>
          <a:p>
            <a:endParaRPr lang="ru-RU" sz="1800" dirty="0" smtClean="0"/>
          </a:p>
          <a:p>
            <a:r>
              <a:rPr lang="ru-RU" sz="1800" dirty="0" err="1" smtClean="0"/>
              <a:t>Партисипативные</a:t>
            </a:r>
            <a:r>
              <a:rPr lang="ru-RU" sz="1800" dirty="0" smtClean="0"/>
              <a:t> организации – основаны на широком участии персонала в управлении. Создаются «группы качества», поощряется выдвижение предложений, разработка альтернативных вариантов, совместное принятие окончательного решения.</a:t>
            </a:r>
            <a:endParaRPr lang="ru-RU" sz="1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  <p:bldP spid="1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2357430"/>
            <a:ext cx="8229600" cy="3649861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	До 01.09.2014 ГК РФ применял классификацию на </a:t>
            </a:r>
            <a:r>
              <a:rPr lang="ru-RU" dirty="0" smtClean="0">
                <a:solidFill>
                  <a:srgbClr val="FF0000"/>
                </a:solidFill>
              </a:rPr>
              <a:t>открытые</a:t>
            </a:r>
            <a:r>
              <a:rPr lang="ru-RU" dirty="0" smtClean="0"/>
              <a:t> и </a:t>
            </a:r>
            <a:r>
              <a:rPr lang="ru-RU" dirty="0" smtClean="0">
                <a:hlinkClick r:id="rId2" tooltip="Закрытое акционерное общество"/>
              </a:rPr>
              <a:t>закрытые</a:t>
            </a:r>
            <a:r>
              <a:rPr lang="ru-RU" dirty="0" smtClean="0"/>
              <a:t> </a:t>
            </a:r>
            <a:r>
              <a:rPr lang="ru-RU" dirty="0" smtClean="0">
                <a:hlinkClick r:id="rId3" tooltip="Акционерное общество"/>
              </a:rPr>
              <a:t>АО</a:t>
            </a:r>
            <a:r>
              <a:rPr lang="ru-RU" dirty="0" smtClean="0"/>
              <a:t>, однако с изменением законодательства в России применяется классификация на </a:t>
            </a:r>
            <a:r>
              <a:rPr lang="ru-RU" dirty="0" smtClean="0">
                <a:solidFill>
                  <a:srgbClr val="FF0000"/>
                </a:solidFill>
              </a:rPr>
              <a:t>публичные</a:t>
            </a:r>
            <a:r>
              <a:rPr lang="ru-RU" dirty="0" smtClean="0"/>
              <a:t> и </a:t>
            </a:r>
            <a:r>
              <a:rPr lang="ru-RU" dirty="0" smtClean="0">
                <a:hlinkClick r:id="rId4" tooltip="Непубличное акционерное общество"/>
              </a:rPr>
              <a:t>непубличные</a:t>
            </a:r>
            <a:r>
              <a:rPr lang="ru-RU" dirty="0" smtClean="0"/>
              <a:t> акционерные общества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0034" y="785794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Новые организационные формы организаций.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cepochk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57225" y="285728"/>
            <a:ext cx="7786742" cy="621510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b="1" dirty="0" smtClean="0"/>
              <a:t>Публичное акционерное общество</a:t>
            </a:r>
            <a:r>
              <a:rPr lang="ru-RU" dirty="0" smtClean="0"/>
              <a:t> в </a:t>
            </a:r>
            <a:r>
              <a:rPr lang="ru-RU" dirty="0" smtClean="0">
                <a:hlinkClick r:id="rId2" tooltip="Россия"/>
              </a:rPr>
              <a:t>России</a:t>
            </a:r>
            <a:r>
              <a:rPr lang="ru-RU" dirty="0" smtClean="0"/>
              <a:t> — форма организации </a:t>
            </a:r>
            <a:r>
              <a:rPr lang="ru-RU" dirty="0" smtClean="0">
                <a:hlinkClick r:id="rId3" tooltip="Публичная компания"/>
              </a:rPr>
              <a:t>публичной компании</a:t>
            </a:r>
            <a:r>
              <a:rPr lang="ru-RU" dirty="0" smtClean="0"/>
              <a:t>; </a:t>
            </a:r>
            <a:r>
              <a:rPr lang="ru-RU" dirty="0" smtClean="0">
                <a:hlinkClick r:id="rId4" tooltip="Акционерное общество"/>
              </a:rPr>
              <a:t>акционерное общество</a:t>
            </a:r>
            <a:r>
              <a:rPr lang="ru-RU" dirty="0" smtClean="0"/>
              <a:t>, </a:t>
            </a:r>
            <a:r>
              <a:rPr lang="ru-RU" dirty="0" smtClean="0">
                <a:hlinkClick r:id="rId5" tooltip="Акционер"/>
              </a:rPr>
              <a:t>акционеры</a:t>
            </a:r>
            <a:r>
              <a:rPr lang="ru-RU" dirty="0" smtClean="0"/>
              <a:t> которого пользуются </a:t>
            </a:r>
            <a:r>
              <a:rPr lang="ru-RU" dirty="0" smtClean="0">
                <a:solidFill>
                  <a:schemeClr val="accent1">
                    <a:lumMod val="60000"/>
                    <a:lumOff val="40000"/>
                  </a:schemeClr>
                </a:solidFill>
                <a:hlinkClick r:id="rId6" tooltip="Право"/>
              </a:rPr>
              <a:t>правом</a:t>
            </a:r>
            <a:r>
              <a:rPr lang="ru-RU" dirty="0" smtClean="0"/>
              <a:t> отчуждать свои </a:t>
            </a:r>
            <a:r>
              <a:rPr lang="ru-RU" dirty="0" smtClean="0">
                <a:hlinkClick r:id="rId7" tooltip="Акция (финансы)"/>
              </a:rPr>
              <a:t>акции</a:t>
            </a:r>
            <a:r>
              <a:rPr lang="ru-RU" dirty="0" smtClean="0"/>
              <a:t>.</a:t>
            </a:r>
          </a:p>
          <a:p>
            <a:pPr>
              <a:buNone/>
            </a:pPr>
            <a:r>
              <a:rPr lang="ru-RU" dirty="0" smtClean="0"/>
              <a:t>Особенности ПАО:</a:t>
            </a:r>
          </a:p>
          <a:p>
            <a:r>
              <a:rPr lang="ru-RU" dirty="0" smtClean="0"/>
              <a:t>неограниченное число </a:t>
            </a:r>
            <a:r>
              <a:rPr lang="ru-RU" dirty="0" smtClean="0">
                <a:hlinkClick r:id="rId5" tooltip="Акционер"/>
              </a:rPr>
              <a:t>акционеров</a:t>
            </a:r>
            <a:r>
              <a:rPr lang="ru-RU" dirty="0" smtClean="0"/>
              <a:t>;</a:t>
            </a:r>
          </a:p>
          <a:p>
            <a:r>
              <a:rPr lang="ru-RU" dirty="0" smtClean="0"/>
              <a:t>свободное обращение </a:t>
            </a:r>
            <a:r>
              <a:rPr lang="ru-RU" dirty="0" smtClean="0">
                <a:hlinkClick r:id="rId7" tooltip="Акция (финансы)"/>
              </a:rPr>
              <a:t>акций</a:t>
            </a:r>
            <a:r>
              <a:rPr lang="ru-RU" dirty="0" smtClean="0"/>
              <a:t> на рынке;</a:t>
            </a:r>
          </a:p>
          <a:p>
            <a:r>
              <a:rPr lang="ru-RU" dirty="0" smtClean="0"/>
              <a:t>отсутствие необходимости внесения денежных средств в </a:t>
            </a:r>
            <a:r>
              <a:rPr lang="ru-RU" dirty="0" smtClean="0">
                <a:hlinkClick r:id="rId8" tooltip="Уставный капитал"/>
              </a:rPr>
              <a:t>уставный капитал</a:t>
            </a:r>
            <a:r>
              <a:rPr lang="ru-RU" dirty="0" smtClean="0"/>
              <a:t> предприятия до его регистрации и открытия накопительного счёта.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Структура_ОАО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28662" y="785794"/>
            <a:ext cx="7358114" cy="5221306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/>
              <a:t>Структура ПАО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b="1" dirty="0" smtClean="0"/>
              <a:t>Непубличное акционерное общество</a:t>
            </a:r>
            <a:r>
              <a:rPr lang="ru-RU" dirty="0" smtClean="0"/>
              <a:t> — форма организации </a:t>
            </a:r>
            <a:r>
              <a:rPr lang="ru-RU" dirty="0" smtClean="0">
                <a:hlinkClick r:id="rId2" tooltip="Непубличная компания (страница отсутствует)"/>
              </a:rPr>
              <a:t>непубличной компании</a:t>
            </a:r>
            <a:r>
              <a:rPr lang="ru-RU" dirty="0" smtClean="0"/>
              <a:t> (общепринятое сокращение — </a:t>
            </a:r>
            <a:r>
              <a:rPr lang="ru-RU" b="1" dirty="0" smtClean="0"/>
              <a:t>ЗАО</a:t>
            </a:r>
            <a:r>
              <a:rPr lang="ru-RU" dirty="0" smtClean="0"/>
              <a:t>) — закрытое </a:t>
            </a:r>
            <a:r>
              <a:rPr lang="ru-RU" dirty="0" smtClean="0">
                <a:hlinkClick r:id="rId3" tooltip="Акционерное общество"/>
              </a:rPr>
              <a:t>акционерное общество</a:t>
            </a:r>
            <a:r>
              <a:rPr lang="ru-RU" dirty="0" smtClean="0"/>
              <a:t>, </a:t>
            </a:r>
            <a:r>
              <a:rPr lang="ru-RU" dirty="0" smtClean="0">
                <a:hlinkClick r:id="rId4" tooltip="Акция (финансы)"/>
              </a:rPr>
              <a:t>акции</a:t>
            </a:r>
            <a:r>
              <a:rPr lang="ru-RU" dirty="0" smtClean="0"/>
              <a:t> которого распределяются только среди </a:t>
            </a:r>
            <a:r>
              <a:rPr lang="ru-RU" dirty="0" smtClean="0">
                <a:hlinkClick r:id="rId5" tooltip="Учредитель"/>
              </a:rPr>
              <a:t>учредителей</a:t>
            </a:r>
            <a:r>
              <a:rPr lang="ru-RU" dirty="0" smtClean="0"/>
              <a:t> или заранее определённого круга лиц (в противоположность </a:t>
            </a:r>
            <a:r>
              <a:rPr lang="ru-RU" dirty="0" smtClean="0">
                <a:hlinkClick r:id="rId6" tooltip="Открытое акционерное общество"/>
              </a:rPr>
              <a:t>открытому</a:t>
            </a:r>
            <a:r>
              <a:rPr lang="ru-RU" dirty="0" smtClean="0"/>
              <a:t>).</a:t>
            </a:r>
          </a:p>
          <a:p>
            <a:r>
              <a:rPr lang="ru-RU" dirty="0" smtClean="0">
                <a:hlinkClick r:id="rId7" tooltip="Акционер"/>
              </a:rPr>
              <a:t>Акционеры</a:t>
            </a:r>
            <a:r>
              <a:rPr lang="ru-RU" dirty="0" smtClean="0"/>
              <a:t> данного общества имеют </a:t>
            </a:r>
            <a:r>
              <a:rPr lang="ru-RU" dirty="0" smtClean="0">
                <a:hlinkClick r:id="rId8" tooltip="Преимущественное право"/>
              </a:rPr>
              <a:t>преимущественное право</a:t>
            </a:r>
            <a:r>
              <a:rPr lang="ru-RU" dirty="0" smtClean="0"/>
              <a:t> на приобретение акций, продаваемых другими акционерами. Число участников закрытого акционерного общества ограничено </a:t>
            </a:r>
            <a:r>
              <a:rPr lang="ru-RU" dirty="0" smtClean="0">
                <a:hlinkClick r:id="rId9" tooltip="Закон (право)"/>
              </a:rPr>
              <a:t>законом</a:t>
            </a:r>
            <a:r>
              <a:rPr lang="ru-RU" dirty="0" smtClean="0"/>
              <a:t>. Как правило, закрытое акционерное общество не обязано публиковать </a:t>
            </a:r>
            <a:r>
              <a:rPr lang="ru-RU" dirty="0" smtClean="0">
                <a:hlinkClick r:id="rId10" tooltip="Финансовая отчётность"/>
              </a:rPr>
              <a:t>отчётность</a:t>
            </a:r>
            <a:r>
              <a:rPr lang="ru-RU" dirty="0" smtClean="0"/>
              <a:t> для </a:t>
            </a:r>
            <a:r>
              <a:rPr lang="ru-RU" dirty="0" smtClean="0">
                <a:hlinkClick r:id="rId11" tooltip="Раскрытие информации"/>
              </a:rPr>
              <a:t>всеобщего сведения</a:t>
            </a:r>
            <a:r>
              <a:rPr lang="ru-RU" dirty="0" smtClean="0"/>
              <a:t>, если иное не установлено законом.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 smtClean="0"/>
              <a:t>Основные различия между непубличным акционерным обществом (АО) и публичным акционерным обществом (ПАО):</a:t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2" name="Содержимое 1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329114" cy="4270722"/>
          </a:xfrm>
        </p:spPr>
        <p:txBody>
          <a:bodyPr>
            <a:noAutofit/>
          </a:bodyPr>
          <a:lstStyle/>
          <a:p>
            <a:r>
              <a:rPr lang="ru-RU" sz="1800" dirty="0" smtClean="0"/>
              <a:t>Число </a:t>
            </a:r>
            <a:r>
              <a:rPr lang="ru-RU" sz="1800" dirty="0" smtClean="0">
                <a:hlinkClick r:id="rId3" tooltip="Акционер"/>
              </a:rPr>
              <a:t>акционеров</a:t>
            </a:r>
            <a:r>
              <a:rPr lang="ru-RU" sz="1800" dirty="0" smtClean="0"/>
              <a:t>:</a:t>
            </a:r>
          </a:p>
          <a:p>
            <a:pPr lvl="1">
              <a:buNone/>
            </a:pPr>
            <a:r>
              <a:rPr lang="ru-RU" sz="1800" dirty="0" smtClean="0"/>
              <a:t> — для АО не более 50, если превысит, то АО должно преобразоваться в ПАО;</a:t>
            </a:r>
          </a:p>
          <a:p>
            <a:pPr lvl="1">
              <a:buNone/>
            </a:pPr>
            <a:r>
              <a:rPr lang="ru-RU" sz="1800" dirty="0" smtClean="0"/>
              <a:t> — для ПАО не ограничено.</a:t>
            </a:r>
          </a:p>
          <a:p>
            <a:r>
              <a:rPr lang="ru-RU" sz="1800" dirty="0" smtClean="0"/>
              <a:t>Преимущественное право на приобретение акций, отчуждаемых акционерами общества:</a:t>
            </a:r>
          </a:p>
          <a:p>
            <a:pPr lvl="1">
              <a:buNone/>
            </a:pPr>
            <a:r>
              <a:rPr lang="ru-RU" sz="1800" dirty="0" smtClean="0"/>
              <a:t> — для АО акционеры пользуются преимущественным правом по цене предложения третьему лицу (похоже на распределение долей в </a:t>
            </a:r>
            <a:r>
              <a:rPr lang="ru-RU" sz="1800" dirty="0" smtClean="0">
                <a:hlinkClick r:id="rId4" tooltip="ООО"/>
              </a:rPr>
              <a:t>ООО</a:t>
            </a:r>
            <a:r>
              <a:rPr lang="ru-RU" sz="1800" dirty="0" smtClean="0"/>
              <a:t>);</a:t>
            </a:r>
          </a:p>
          <a:p>
            <a:pPr lvl="1">
              <a:buNone/>
            </a:pPr>
            <a:r>
              <a:rPr lang="ru-RU" sz="1800" dirty="0" smtClean="0"/>
              <a:t> — для ПАО преимущественное право не допускается.</a:t>
            </a:r>
            <a:endParaRPr lang="ru-RU" sz="1800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ru-RU" sz="1800" dirty="0" smtClean="0"/>
              <a:t>Распределение акций:</a:t>
            </a:r>
          </a:p>
          <a:p>
            <a:pPr lvl="1">
              <a:buNone/>
            </a:pPr>
            <a:r>
              <a:rPr lang="ru-RU" sz="1800" dirty="0" smtClean="0"/>
              <a:t> — для АО среди учредителей либо заранее определённого круга лиц;</a:t>
            </a:r>
          </a:p>
          <a:p>
            <a:pPr lvl="1">
              <a:buNone/>
            </a:pPr>
            <a:r>
              <a:rPr lang="ru-RU" sz="1800" dirty="0" smtClean="0"/>
              <a:t> — для ПАО распределение акций среди неограниченного круга лиц (открытая подписка).</a:t>
            </a:r>
          </a:p>
          <a:p>
            <a:r>
              <a:rPr lang="ru-RU" sz="1800" dirty="0" smtClean="0">
                <a:hlinkClick r:id="rId5" tooltip="Уставный капитал"/>
              </a:rPr>
              <a:t>Уставный капитал</a:t>
            </a:r>
            <a:r>
              <a:rPr lang="ru-RU" sz="1800" dirty="0" smtClean="0"/>
              <a:t>:</a:t>
            </a:r>
          </a:p>
          <a:p>
            <a:pPr lvl="1">
              <a:buNone/>
            </a:pPr>
            <a:r>
              <a:rPr lang="ru-RU" sz="1800" dirty="0" smtClean="0"/>
              <a:t> — для АО от 100 </a:t>
            </a:r>
            <a:r>
              <a:rPr lang="ru-RU" sz="1800" dirty="0" smtClean="0">
                <a:hlinkClick r:id="rId6" tooltip="МРОТ"/>
              </a:rPr>
              <a:t>МРОТ</a:t>
            </a:r>
            <a:r>
              <a:rPr lang="ru-RU" sz="1800" dirty="0" smtClean="0"/>
              <a:t>;</a:t>
            </a:r>
          </a:p>
          <a:p>
            <a:pPr lvl="1">
              <a:buNone/>
            </a:pPr>
            <a:r>
              <a:rPr lang="ru-RU" sz="1800" dirty="0" smtClean="0"/>
              <a:t> — для ПАО от 1000 </a:t>
            </a:r>
            <a:r>
              <a:rPr lang="ru-RU" sz="1800" dirty="0" smtClean="0">
                <a:hlinkClick r:id="rId6" tooltip="МРОТ"/>
              </a:rPr>
              <a:t>МРОТ</a:t>
            </a:r>
            <a:r>
              <a:rPr lang="ru-RU" sz="1800" dirty="0" smtClean="0"/>
              <a:t>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6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одержимое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4800" dirty="0" smtClean="0"/>
              <a:t>1 - в</a:t>
            </a:r>
          </a:p>
          <a:p>
            <a:pPr algn="ctr">
              <a:buNone/>
            </a:pPr>
            <a:r>
              <a:rPr lang="ru-RU" sz="4800" dirty="0" smtClean="0"/>
              <a:t>2 - б</a:t>
            </a:r>
          </a:p>
          <a:p>
            <a:pPr algn="ctr">
              <a:buNone/>
            </a:pPr>
            <a:r>
              <a:rPr lang="ru-RU" sz="4800" dirty="0" smtClean="0"/>
              <a:t>3 - в</a:t>
            </a:r>
          </a:p>
          <a:p>
            <a:pPr algn="ctr">
              <a:buNone/>
            </a:pPr>
            <a:r>
              <a:rPr lang="ru-RU" sz="4800" dirty="0" smtClean="0"/>
              <a:t>4 - г</a:t>
            </a:r>
          </a:p>
          <a:p>
            <a:pPr algn="ctr">
              <a:buNone/>
            </a:pPr>
            <a:r>
              <a:rPr lang="ru-RU" sz="4800" dirty="0" smtClean="0"/>
              <a:t>5 - в</a:t>
            </a:r>
            <a:endParaRPr lang="ru-RU" sz="4800" dirty="0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Ответы к тесту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120</TotalTime>
  <Words>320</Words>
  <Application>Microsoft Office PowerPoint</Application>
  <PresentationFormat>Экран (4:3)</PresentationFormat>
  <Paragraphs>74</Paragraphs>
  <Slides>16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Открытая</vt:lpstr>
      <vt:lpstr>Тема занятия: Понятие «Организация». Классификация организаций. Новые организационные формы.</vt:lpstr>
      <vt:lpstr>Организация - это:</vt:lpstr>
      <vt:lpstr>Из всего многообразия определений понятия организации можно выделить следующие.</vt:lpstr>
      <vt:lpstr>Чтобы считаться организацией, трудовое формирование должно отвечать следующим обязательным требованиям:</vt:lpstr>
      <vt:lpstr>Слайд 5</vt:lpstr>
      <vt:lpstr>Слайд 6</vt:lpstr>
      <vt:lpstr>Слайд 7</vt:lpstr>
      <vt:lpstr>Типы организаций:</vt:lpstr>
      <vt:lpstr>Слайд 9</vt:lpstr>
      <vt:lpstr>Новые организационные формы организаций.</vt:lpstr>
      <vt:lpstr>Слайд 11</vt:lpstr>
      <vt:lpstr>Слайд 12</vt:lpstr>
      <vt:lpstr>Структура ПАО</vt:lpstr>
      <vt:lpstr>Слайд 14</vt:lpstr>
      <vt:lpstr>Основные различия между непубличным акционерным обществом (АО) и публичным акционерным обществом (ПАО): </vt:lpstr>
      <vt:lpstr>Ответы к тесту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 занятия: Понятие «Организация». Классификация организаций. Новые организационные формы.</dc:title>
  <dc:creator>Atom</dc:creator>
  <cp:lastModifiedBy>Atom</cp:lastModifiedBy>
  <cp:revision>18</cp:revision>
  <dcterms:created xsi:type="dcterms:W3CDTF">2016-02-07T12:30:11Z</dcterms:created>
  <dcterms:modified xsi:type="dcterms:W3CDTF">2016-02-08T18:28:33Z</dcterms:modified>
</cp:coreProperties>
</file>