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5" r:id="rId2"/>
    <p:sldId id="271" r:id="rId3"/>
    <p:sldId id="273" r:id="rId4"/>
    <p:sldId id="274" r:id="rId5"/>
    <p:sldId id="264" r:id="rId6"/>
    <p:sldId id="259" r:id="rId7"/>
    <p:sldId id="276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05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A51B35-8FD6-4F05-6E22-635CEB5BFB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777BBE6-6DA3-F14B-FC25-91F62F20B8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FF908A3-DD0E-AA80-43D6-F688CCE5F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38CA1F2-3F26-8D12-C6F4-28C46FE5A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342FB8-AFA3-32B2-1804-153454FBD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79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7025AC-D938-F77D-81ED-E96E2674D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9E8F53-36D0-6FC2-B6DD-7D1E26BED7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9B5C2C-A4BE-C014-F7FE-FB005E86A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638BC7-4DFF-8315-A1D9-C016A189D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7E57D6-E5C9-0F0B-A3E6-6F6B32503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3852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61785D-5FC7-6F1E-78F8-BF8E17BFC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D91FE1-C0DD-3E04-6D0B-998F71B02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FD6F76-0C60-AE37-69F4-5CA639206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903C15-352D-E4AD-3E99-35866FACF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ACAF3F-B2DA-F2E3-13ED-39A98229C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769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D7B94-41C0-EC46-E352-9B20454AE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65AA0F5-02F4-EBEC-AC36-BFA73A84D2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B9EB84F-902E-59AE-2553-B442847DF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6821237-DCF6-E741-B624-4C62FE9F2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CFB5538-B2C8-7CE0-4064-50BC3873E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1178EC8-177B-122B-F1C2-E843C4FAB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5818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BF00AA-14AE-123C-330C-EF11109BF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D7283DD-01C0-8DA7-AC60-E4B928A0CF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00A9568-21FA-F880-E70E-DC4BBC30DD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0599946-56CD-BAE0-D7B4-55B105D61D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31C047A-12B6-A433-636E-59593DF0D0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361DDE9-82E7-85C8-0726-F861BB174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FDBCB2C-F902-F4EF-F34E-FCD20CF0E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96A6B6D-B627-9FA1-6003-C19277968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0362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5929C4-C791-F912-6D1F-9F3223626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8ADF608-899F-DAD3-CCB0-A0294B36E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2EDE192-995C-4266-167D-51D7BB093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A70C425-DD11-DC7D-A105-FE0245DD0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3389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A20FE7D-A47D-3F90-9F8A-FC1FBDA2C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5255C0B-F6F4-2AC5-1656-D67D245E2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EFD5A31-EF4F-BE07-1671-C8EEEF3E0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9129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967CD2-FC6E-9C5F-363F-BC0248B58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D17220-4B5D-A9A4-2054-D21B6514D5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F54B916-939F-D4B8-2343-8DF183C723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6A72613-2A1C-9566-E6C0-837F091D5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84B2E3-650C-D4DE-24EB-4B015E85C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5EFECF2-FF1B-877A-F869-B2A365053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0170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FB054C-87A9-6A5F-3861-90FBCC756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109F9BE-23D0-FEAB-356D-2A20527CCD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CFB1D28-9519-5936-FCEC-1857A8A031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452311-08E2-866B-74CB-5E66F0202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BC54A0F-D266-BB8D-FD38-821269C5F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F930E3-DCF5-B965-8685-587383544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6872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79795A-5C7E-38D0-63C8-61E917607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398F329-3B73-B5E7-506C-4FDDCB7F0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13E5F6-59F8-4911-99F1-CD233CF47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F8D1B3-FE14-69B2-413A-1802A080B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1FA8A3-66C8-E7E1-1E7D-D04B484DF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864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3F4BD98-DE89-1704-AA47-D9B246E5BB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2499FF7-6C66-B107-DDB3-7C497AE051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3727A5-D49B-4BAE-745E-1C7723D34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6A97E15-0F24-1D75-9B74-70D6F0C4D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5384E7-4AE8-6BBA-2607-1FE530DB2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2050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0509"/>
            </a:gs>
            <a:gs pos="100000">
              <a:schemeClr val="accent1">
                <a:lumMod val="45000"/>
                <a:lumOff val="55000"/>
              </a:schemeClr>
            </a:gs>
            <a:gs pos="11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21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CBBDB0-6868-CA25-CA7D-ED6DBBC60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EB444A8-2169-6C73-89EA-FC6AC355A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DF051C-EBC4-773A-AA8E-28F9387A7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8FB6F-1E1B-437D-A2DD-19BEA679BD9C}" type="datetimeFigureOut">
              <a:rPr lang="ru-RU" smtClean="0"/>
              <a:t>07.08.2026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42F1F7-1591-B485-CFAF-09B4651D7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9D889C-967A-9370-1E48-3CD2BF6866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CE35D-10AE-487B-ABC7-4AF26271004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3359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77B2EE6-F1DC-B700-9D93-8436645F1527}"/>
              </a:ext>
            </a:extLst>
          </p:cNvPr>
          <p:cNvSpPr txBox="1"/>
          <p:nvPr/>
        </p:nvSpPr>
        <p:spPr>
          <a:xfrm>
            <a:off x="3022958" y="363396"/>
            <a:ext cx="6146083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Детский сад «Берёзка»,</a:t>
            </a:r>
          </a:p>
          <a:p>
            <a:pPr algn="ct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филиал Муниципального автономного учреждения </a:t>
            </a:r>
          </a:p>
          <a:p>
            <a:pPr algn="ct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дошкольного образования Заводоуковского муниципального округа </a:t>
            </a:r>
          </a:p>
          <a:p>
            <a:pPr algn="ct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«Центр развития ребёнка - детский сад «Светлячок»</a:t>
            </a:r>
          </a:p>
          <a:p>
            <a:pPr algn="ct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(Детский сад «Берёзка», филиал детского сада «Светлячок»)</a:t>
            </a:r>
          </a:p>
        </p:txBody>
      </p:sp>
      <p:pic>
        <p:nvPicPr>
          <p:cNvPr id="5" name="Picture 2" descr="Клипарт развитие речи (49 фото)">
            <a:extLst>
              <a:ext uri="{FF2B5EF4-FFF2-40B4-BE49-F238E27FC236}">
                <a16:creationId xmlns:a16="http://schemas.microsoft.com/office/drawing/2014/main" id="{26A22C98-F540-871D-C3FA-F05456C48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032090"/>
            <a:ext cx="1206173" cy="82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виток: горизонтальный 5">
            <a:extLst>
              <a:ext uri="{FF2B5EF4-FFF2-40B4-BE49-F238E27FC236}">
                <a16:creationId xmlns:a16="http://schemas.microsoft.com/office/drawing/2014/main" id="{0C064B30-E1AC-3043-C67D-4EF08AC8FA5C}"/>
              </a:ext>
            </a:extLst>
          </p:cNvPr>
          <p:cNvSpPr/>
          <p:nvPr/>
        </p:nvSpPr>
        <p:spPr>
          <a:xfrm>
            <a:off x="791002" y="1519083"/>
            <a:ext cx="11061290" cy="451300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ПРАКТИКУМ ДЛЯ РОДИТЕЛЕЙ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«Развитие речевых предпосылок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 детей дошкольного возраста»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(для родителей детей раннего, младшего и среднего возраста)</a:t>
            </a:r>
            <a:endParaRPr kumimoji="0" lang="ru-RU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1C5048-9F16-622C-EBCC-400BBF579C8D}"/>
              </a:ext>
            </a:extLst>
          </p:cNvPr>
          <p:cNvSpPr txBox="1"/>
          <p:nvPr/>
        </p:nvSpPr>
        <p:spPr>
          <a:xfrm>
            <a:off x="6937084" y="4955371"/>
            <a:ext cx="446391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учитель-логопед первой квалификационной категории </a:t>
            </a:r>
          </a:p>
          <a:p>
            <a:pPr algn="r"/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Юлик Светлана Анатольевна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07CBEFF-3F02-F3E0-DE94-634BC7921613}"/>
              </a:ext>
            </a:extLst>
          </p:cNvPr>
          <p:cNvSpPr txBox="1"/>
          <p:nvPr/>
        </p:nvSpPr>
        <p:spPr>
          <a:xfrm>
            <a:off x="5540878" y="6348410"/>
            <a:ext cx="1908379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3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Заводоуковск, 2025</a:t>
            </a:r>
          </a:p>
        </p:txBody>
      </p:sp>
    </p:spTree>
    <p:extLst>
      <p:ext uri="{BB962C8B-B14F-4D97-AF65-F5344CB8AC3E}">
        <p14:creationId xmlns:p14="http://schemas.microsoft.com/office/powerpoint/2010/main" val="2023934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виток: вертикальный 1">
            <a:extLst>
              <a:ext uri="{FF2B5EF4-FFF2-40B4-BE49-F238E27FC236}">
                <a16:creationId xmlns:a16="http://schemas.microsoft.com/office/drawing/2014/main" id="{1B56A105-EE48-D74F-15B7-7A7202F3F4B5}"/>
              </a:ext>
            </a:extLst>
          </p:cNvPr>
          <p:cNvSpPr/>
          <p:nvPr/>
        </p:nvSpPr>
        <p:spPr>
          <a:xfrm>
            <a:off x="425925" y="2267931"/>
            <a:ext cx="3198868" cy="4501578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Активизировать педагогический, образовательный потенциал родителей в вопросах речевого развития детей;</a:t>
            </a:r>
          </a:p>
          <a:p>
            <a:pPr marL="45720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Создать высокоэффективную систему партнерства семьи и ДОУ по вопросам развития речи детей;</a:t>
            </a:r>
          </a:p>
          <a:p>
            <a:pPr marL="457200">
              <a:buFont typeface="Arial" panose="020B0604020202020204" pitchFamily="34" charset="0"/>
              <a:buChar char="•"/>
            </a:pP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Возрождать и развивать положительные традиции семейного воспитания.</a:t>
            </a:r>
          </a:p>
        </p:txBody>
      </p:sp>
      <p:sp>
        <p:nvSpPr>
          <p:cNvPr id="3" name="Свиток: горизонтальный 2">
            <a:extLst>
              <a:ext uri="{FF2B5EF4-FFF2-40B4-BE49-F238E27FC236}">
                <a16:creationId xmlns:a16="http://schemas.microsoft.com/office/drawing/2014/main" id="{EA663D75-6E31-F59A-5318-E9E938D0BEA4}"/>
              </a:ext>
            </a:extLst>
          </p:cNvPr>
          <p:cNvSpPr/>
          <p:nvPr/>
        </p:nvSpPr>
        <p:spPr>
          <a:xfrm>
            <a:off x="3816673" y="88490"/>
            <a:ext cx="8305532" cy="6681019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ctr"/>
            <a:r>
              <a:rPr lang="ru-RU" sz="1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Повышение родительской компетентности: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Родители получают знания о возрастных нормах речевого развития.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Они учатся выявлять и понимать индивидуальные особенности речевого развития своего ребенка.</a:t>
            </a:r>
          </a:p>
          <a:p>
            <a:pPr algn="l" fontAlgn="ctr"/>
            <a:r>
              <a:rPr lang="ru-RU" sz="1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Навыки использования игровых и творческих методов: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Родители осваивают техники и методики, стимулирующие речь ребенка (например, пальчиковые игры, игры с имитацией движений, чтение стихов).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Они учатся создавать условия для развития мелкой моторики рук, которая тесно связана с речевым развитием.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Получают инструменты для развития слухового восприятия, внимания и воображения ребенка через речь.</a:t>
            </a:r>
          </a:p>
          <a:p>
            <a:pPr algn="l"/>
            <a:r>
              <a:rPr lang="ru-RU" sz="1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Формирование благоприятной речевой среды: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Родители учатся создавать дома атмосферу, способствующую активному использованию речи и обогащению словаря ребенка. 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Понимают, как правильно разговаривать с ребенком, задавать вопросы и вести диалог, стимулируя его речевую активность. </a:t>
            </a:r>
          </a:p>
          <a:p>
            <a:pPr algn="l"/>
            <a:r>
              <a:rPr lang="ru-RU" sz="1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Понимание и практическое применение основ речевого развития: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Родители осознают важность формирования всех компонентов речи: звуковой культуры, словаря, грамматического строя и связной речи. </a:t>
            </a:r>
          </a:p>
          <a:p>
            <a:pPr algn="l" fontAlgn="ctr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 практике применяют методы для развития диалогической речи и речевого общения. 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ru-RU" sz="1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Развивают понимание языка как средства общения и средства нравственного воспитания. </a:t>
            </a:r>
          </a:p>
        </p:txBody>
      </p:sp>
      <p:sp>
        <p:nvSpPr>
          <p:cNvPr id="5" name="Свиток: горизонтальный 4">
            <a:extLst>
              <a:ext uri="{FF2B5EF4-FFF2-40B4-BE49-F238E27FC236}">
                <a16:creationId xmlns:a16="http://schemas.microsoft.com/office/drawing/2014/main" id="{E8C48F31-7738-6069-7543-6F90A02E3DED}"/>
              </a:ext>
            </a:extLst>
          </p:cNvPr>
          <p:cNvSpPr/>
          <p:nvPr/>
        </p:nvSpPr>
        <p:spPr>
          <a:xfrm>
            <a:off x="234045" y="31819"/>
            <a:ext cx="3198869" cy="2458431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формирование педагогической культуры и уровня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компетентности  родителей в создании условий для речевого развития дошкольников в семье.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76FC26C-7ADE-269D-8B38-99310E197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2197308" y="3936223"/>
            <a:ext cx="4165480" cy="70533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97AAD26-2216-8618-6F5E-8C27652012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843" y="2267931"/>
            <a:ext cx="2331178" cy="444639"/>
          </a:xfrm>
          <a:prstGeom prst="rect">
            <a:avLst/>
          </a:prstGeom>
        </p:spPr>
      </p:pic>
      <p:pic>
        <p:nvPicPr>
          <p:cNvPr id="10" name="Picture 2" descr="Клипарт развитие речи (49 фото)">
            <a:extLst>
              <a:ext uri="{FF2B5EF4-FFF2-40B4-BE49-F238E27FC236}">
                <a16:creationId xmlns:a16="http://schemas.microsoft.com/office/drawing/2014/main" id="{BA486893-D78D-3E84-8266-9C5614996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85827" y="6032090"/>
            <a:ext cx="1206173" cy="82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8AEB8CA-3A9A-B954-B766-4D56863DF4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-5400000">
            <a:off x="-497538" y="1380682"/>
            <a:ext cx="1841152" cy="37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05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апля 2">
            <a:extLst>
              <a:ext uri="{FF2B5EF4-FFF2-40B4-BE49-F238E27FC236}">
                <a16:creationId xmlns:a16="http://schemas.microsoft.com/office/drawing/2014/main" id="{6537E4C9-AF92-C0C7-8FAA-7D537420B443}"/>
              </a:ext>
            </a:extLst>
          </p:cNvPr>
          <p:cNvSpPr/>
          <p:nvPr/>
        </p:nvSpPr>
        <p:spPr>
          <a:xfrm>
            <a:off x="353961" y="486696"/>
            <a:ext cx="3023417" cy="2787446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формировании словаря:</a:t>
            </a:r>
          </a:p>
          <a:p>
            <a:pPr algn="ctr"/>
            <a:r>
              <a:rPr lang="ru-RU" sz="1500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Обогащение пассивного и активного словаря детей через чтение, разучивание новых слов, составление описаний предметов</a:t>
            </a:r>
          </a:p>
        </p:txBody>
      </p:sp>
      <p:sp>
        <p:nvSpPr>
          <p:cNvPr id="4" name="Капля 3">
            <a:extLst>
              <a:ext uri="{FF2B5EF4-FFF2-40B4-BE49-F238E27FC236}">
                <a16:creationId xmlns:a16="http://schemas.microsoft.com/office/drawing/2014/main" id="{663FA7DD-01B0-D59B-C6CC-3931AC5E9942}"/>
              </a:ext>
            </a:extLst>
          </p:cNvPr>
          <p:cNvSpPr/>
          <p:nvPr/>
        </p:nvSpPr>
        <p:spPr>
          <a:xfrm>
            <a:off x="4183626" y="994286"/>
            <a:ext cx="3264309" cy="2787446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развитии звуковой культуры речи:</a:t>
            </a:r>
          </a:p>
          <a:p>
            <a:pPr algn="ctr"/>
            <a:r>
              <a:rPr lang="ru-RU" sz="1500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Воспитание правильного произношения, слухового внимания и фонематического слуха через игры с рифмами и звуками. </a:t>
            </a:r>
          </a:p>
        </p:txBody>
      </p:sp>
      <p:sp>
        <p:nvSpPr>
          <p:cNvPr id="5" name="Капля 4">
            <a:extLst>
              <a:ext uri="{FF2B5EF4-FFF2-40B4-BE49-F238E27FC236}">
                <a16:creationId xmlns:a16="http://schemas.microsoft.com/office/drawing/2014/main" id="{283BAD98-65D4-B5D2-F76D-559D33F77455}"/>
              </a:ext>
            </a:extLst>
          </p:cNvPr>
          <p:cNvSpPr/>
          <p:nvPr/>
        </p:nvSpPr>
        <p:spPr>
          <a:xfrm>
            <a:off x="8588478" y="349045"/>
            <a:ext cx="2846438" cy="257359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формировании грамматического строя речи:</a:t>
            </a:r>
          </a:p>
          <a:p>
            <a:pPr algn="ctr"/>
            <a:r>
              <a:rPr lang="ru-RU" sz="1500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 в правильном построении предложений и словосочетаний. </a:t>
            </a:r>
          </a:p>
        </p:txBody>
      </p:sp>
      <p:sp>
        <p:nvSpPr>
          <p:cNvPr id="6" name="Капля 5">
            <a:extLst>
              <a:ext uri="{FF2B5EF4-FFF2-40B4-BE49-F238E27FC236}">
                <a16:creationId xmlns:a16="http://schemas.microsoft.com/office/drawing/2014/main" id="{E0F0FB23-E4A6-CF70-B9C4-F10082E34157}"/>
              </a:ext>
            </a:extLst>
          </p:cNvPr>
          <p:cNvSpPr/>
          <p:nvPr/>
        </p:nvSpPr>
        <p:spPr>
          <a:xfrm>
            <a:off x="1258530" y="3871452"/>
            <a:ext cx="2846438" cy="257359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развитии связной речи:</a:t>
            </a:r>
          </a:p>
          <a:p>
            <a:pPr algn="ctr"/>
            <a:r>
              <a:rPr lang="ru-RU" sz="1500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ребенка последовательно и логично выражать свои мысли в диалоге и монологе, рассказывать истории и сказки. </a:t>
            </a:r>
          </a:p>
        </p:txBody>
      </p:sp>
      <p:sp>
        <p:nvSpPr>
          <p:cNvPr id="7" name="Капля 6">
            <a:extLst>
              <a:ext uri="{FF2B5EF4-FFF2-40B4-BE49-F238E27FC236}">
                <a16:creationId xmlns:a16="http://schemas.microsoft.com/office/drawing/2014/main" id="{E8C93ECF-4286-6D7D-37E1-49F0558B0CA8}"/>
              </a:ext>
            </a:extLst>
          </p:cNvPr>
          <p:cNvSpPr/>
          <p:nvPr/>
        </p:nvSpPr>
        <p:spPr>
          <a:xfrm>
            <a:off x="5422492" y="4053349"/>
            <a:ext cx="2846438" cy="257359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развитии мелкой моторики:</a:t>
            </a:r>
          </a:p>
          <a:p>
            <a:pPr algn="ctr"/>
            <a:r>
              <a:rPr lang="ru-RU" sz="1500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Стимуляция тонкой моторики рук, что напрямую связано с речевым развитием</a:t>
            </a:r>
          </a:p>
        </p:txBody>
      </p:sp>
      <p:sp>
        <p:nvSpPr>
          <p:cNvPr id="8" name="Капля 7">
            <a:extLst>
              <a:ext uri="{FF2B5EF4-FFF2-40B4-BE49-F238E27FC236}">
                <a16:creationId xmlns:a16="http://schemas.microsoft.com/office/drawing/2014/main" id="{56F8F474-438E-F8F7-D87D-14ACDF02226F}"/>
              </a:ext>
            </a:extLst>
          </p:cNvPr>
          <p:cNvSpPr/>
          <p:nvPr/>
        </p:nvSpPr>
        <p:spPr>
          <a:xfrm>
            <a:off x="9089923" y="3559276"/>
            <a:ext cx="2846438" cy="2573594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формировании интереса к художественной литературе:</a:t>
            </a:r>
          </a:p>
          <a:p>
            <a:pPr algn="ctr"/>
            <a:r>
              <a:rPr lang="ru-RU" sz="1500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Воспитание любви к чтению, понимания текстов.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1E5FC7-336C-165A-5782-D8622FD71913}"/>
              </a:ext>
            </a:extLst>
          </p:cNvPr>
          <p:cNvSpPr txBox="1"/>
          <p:nvPr/>
        </p:nvSpPr>
        <p:spPr>
          <a:xfrm>
            <a:off x="4685074" y="199449"/>
            <a:ext cx="35838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чем практикум</a:t>
            </a:r>
          </a:p>
        </p:txBody>
      </p:sp>
      <p:pic>
        <p:nvPicPr>
          <p:cNvPr id="10" name="Picture 2" descr="Клипарт развитие речи (49 фото)">
            <a:extLst>
              <a:ext uri="{FF2B5EF4-FFF2-40B4-BE49-F238E27FC236}">
                <a16:creationId xmlns:a16="http://schemas.microsoft.com/office/drawing/2014/main" id="{9EC85DCB-749F-F62D-069C-72FCE27AC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45" y="6032091"/>
            <a:ext cx="1206173" cy="82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68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>
            <a:extLst>
              <a:ext uri="{FF2B5EF4-FFF2-40B4-BE49-F238E27FC236}">
                <a16:creationId xmlns:a16="http://schemas.microsoft.com/office/drawing/2014/main" id="{B16E57D9-7D9B-513C-3119-9AB7B76C827F}"/>
              </a:ext>
            </a:extLst>
          </p:cNvPr>
          <p:cNvSpPr/>
          <p:nvPr/>
        </p:nvSpPr>
        <p:spPr>
          <a:xfrm>
            <a:off x="572730" y="120999"/>
            <a:ext cx="11343968" cy="980767"/>
          </a:xfrm>
          <a:prstGeom prst="flowChartAlternateProces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Русские писатели обращались к теме развития речи в семье через свои произведения, изображая важность семейной атмосферы, общения и чтения для формирования личности ребенка. В целом, русские писатели подчеркивают, что семья является ключевым институтом, который передает культурные ценности и формирует речь ребенка через общение и чтение. </a:t>
            </a:r>
          </a:p>
        </p:txBody>
      </p:sp>
      <p:pic>
        <p:nvPicPr>
          <p:cNvPr id="4" name="Picture 4" descr="Толстой Лев Николаевич — краткая биография, жизнь и ...">
            <a:extLst>
              <a:ext uri="{FF2B5EF4-FFF2-40B4-BE49-F238E27FC236}">
                <a16:creationId xmlns:a16="http://schemas.microsoft.com/office/drawing/2014/main" id="{CFA81199-1D44-BD7B-9D93-E8D1C4CAF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381" y="1173349"/>
            <a:ext cx="2140972" cy="19088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Максим Горький — Википедия">
            <a:extLst>
              <a:ext uri="{FF2B5EF4-FFF2-40B4-BE49-F238E27FC236}">
                <a16:creationId xmlns:a16="http://schemas.microsoft.com/office/drawing/2014/main" id="{21937B8A-0887-9A88-7BD8-8CFF3C769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9952" y="1265301"/>
            <a:ext cx="2573593" cy="16853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Тургенев, Иван Сергеевич — Википедия">
            <a:extLst>
              <a:ext uri="{FF2B5EF4-FFF2-40B4-BE49-F238E27FC236}">
                <a16:creationId xmlns:a16="http://schemas.microsoft.com/office/drawing/2014/main" id="{FD02B438-27FC-CAB4-C60C-D228BA0B2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97299" y="1184780"/>
            <a:ext cx="2140972" cy="18973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лачко с текстом: прямоугольное со скругленными углами 10">
            <a:extLst>
              <a:ext uri="{FF2B5EF4-FFF2-40B4-BE49-F238E27FC236}">
                <a16:creationId xmlns:a16="http://schemas.microsoft.com/office/drawing/2014/main" id="{5EC5A857-07EC-578E-5655-D8DF136F8A1E}"/>
              </a:ext>
            </a:extLst>
          </p:cNvPr>
          <p:cNvSpPr/>
          <p:nvPr/>
        </p:nvSpPr>
        <p:spPr>
          <a:xfrm>
            <a:off x="307258" y="3156687"/>
            <a:ext cx="3070124" cy="1263478"/>
          </a:xfrm>
          <a:prstGeom prst="wedgeRoundRect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Лев Толстой в «Войне и мире»</a:t>
            </a:r>
          </a:p>
          <a:p>
            <a:pPr algn="ctr"/>
            <a:r>
              <a:rPr lang="ru-RU" sz="13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демонстрирует роль семьи в передаче нравственных ценностей и развитии речи через общение с близкими.</a:t>
            </a:r>
          </a:p>
        </p:txBody>
      </p:sp>
      <p:sp>
        <p:nvSpPr>
          <p:cNvPr id="13" name="Облачко с текстом: овальное 12">
            <a:extLst>
              <a:ext uri="{FF2B5EF4-FFF2-40B4-BE49-F238E27FC236}">
                <a16:creationId xmlns:a16="http://schemas.microsoft.com/office/drawing/2014/main" id="{7E5237B3-4DBF-AC8A-E0CB-9108628E4783}"/>
              </a:ext>
            </a:extLst>
          </p:cNvPr>
          <p:cNvSpPr/>
          <p:nvPr/>
        </p:nvSpPr>
        <p:spPr>
          <a:xfrm>
            <a:off x="4152745" y="3026875"/>
            <a:ext cx="3696162" cy="1428305"/>
          </a:xfrm>
          <a:prstGeom prst="wedgeEllipseCallou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i="1" dirty="0">
                <a:latin typeface="Arial" panose="020B0604020202020204" pitchFamily="34" charset="0"/>
                <a:cs typeface="Arial" panose="020B0604020202020204" pitchFamily="34" charset="0"/>
              </a:rPr>
              <a:t>Максим Горький в «Детстве»</a:t>
            </a:r>
          </a:p>
          <a:p>
            <a:pPr algn="ctr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показывает, как дом и семья, атмосфера общения, а также постоянное чтение формируют мировоззрение и языковые навыки ребенка.</a:t>
            </a:r>
          </a:p>
        </p:txBody>
      </p:sp>
      <p:sp>
        <p:nvSpPr>
          <p:cNvPr id="14" name="Облачко с текстом: прямоугольное 13">
            <a:extLst>
              <a:ext uri="{FF2B5EF4-FFF2-40B4-BE49-F238E27FC236}">
                <a16:creationId xmlns:a16="http://schemas.microsoft.com/office/drawing/2014/main" id="{15D54E25-E6D8-40ED-8DE1-430CD5DDFAFE}"/>
              </a:ext>
            </a:extLst>
          </p:cNvPr>
          <p:cNvSpPr/>
          <p:nvPr/>
        </p:nvSpPr>
        <p:spPr>
          <a:xfrm>
            <a:off x="8581104" y="3243299"/>
            <a:ext cx="3173361" cy="1002890"/>
          </a:xfrm>
          <a:prstGeom prst="wedgeRectCallou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b="1" i="1" dirty="0">
                <a:latin typeface="Arial" panose="020B0604020202020204" pitchFamily="34" charset="0"/>
                <a:cs typeface="Arial" panose="020B0604020202020204" pitchFamily="34" charset="0"/>
              </a:rPr>
              <a:t>Иван Тургенев в «Отцах и детях»</a:t>
            </a:r>
          </a:p>
          <a:p>
            <a:pPr algn="ctr"/>
            <a:r>
              <a:rPr lang="ru-RU" sz="1300" dirty="0">
                <a:latin typeface="Arial" panose="020B0604020202020204" pitchFamily="34" charset="0"/>
                <a:cs typeface="Arial" panose="020B0604020202020204" pitchFamily="34" charset="0"/>
              </a:rPr>
              <a:t>показывает, как речь родителей влияет на детей.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266AF75-4168-16B2-50C7-1F1D6BDA7617}"/>
              </a:ext>
            </a:extLst>
          </p:cNvPr>
          <p:cNvSpPr txBox="1"/>
          <p:nvPr/>
        </p:nvSpPr>
        <p:spPr>
          <a:xfrm>
            <a:off x="3771716" y="4668402"/>
            <a:ext cx="298401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Практикум включает игры на развитие словаря, фонематического слуха, грамматического строя и связной речи, а также упражнения на мелкую моторику и творческие задания. 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56BFDE4-31B5-DD34-CEAA-4D1559B548F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4592" y="4577036"/>
            <a:ext cx="2866278" cy="203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Клипарт развитие речи (49 фото)">
            <a:extLst>
              <a:ext uri="{FF2B5EF4-FFF2-40B4-BE49-F238E27FC236}">
                <a16:creationId xmlns:a16="http://schemas.microsoft.com/office/drawing/2014/main" id="{0A693334-EB23-7408-D383-389538003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6377" y="6076335"/>
            <a:ext cx="1104037" cy="75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8A60FFC0-E95E-D515-7E46-3EFF04F91C25}"/>
              </a:ext>
            </a:extLst>
          </p:cNvPr>
          <p:cNvSpPr txBox="1"/>
          <p:nvPr/>
        </p:nvSpPr>
        <p:spPr>
          <a:xfrm>
            <a:off x="9760630" y="4577035"/>
            <a:ext cx="270589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Важно использовать как наглядные и словесные методы, так и практические (игры, инсценировки, упражнения) для формирования умения ребенка выражать свои мысли и строить предложения. </a:t>
            </a:r>
            <a:endParaRPr 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F9F0E4F-B383-DA7C-468F-CA3A48AD371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420" y="4706142"/>
            <a:ext cx="2761430" cy="1957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577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2A3C933-47D9-C127-31E3-1C8F38350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7213" y="992357"/>
            <a:ext cx="4093070" cy="2302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59DEFC-9E01-9C28-CAE4-F52F5EF643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70" y="1113145"/>
            <a:ext cx="2697478" cy="4807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Облачко с текстом: прямоугольное 2">
            <a:extLst>
              <a:ext uri="{FF2B5EF4-FFF2-40B4-BE49-F238E27FC236}">
                <a16:creationId xmlns:a16="http://schemas.microsoft.com/office/drawing/2014/main" id="{24E6B3C9-A0FF-1E16-3298-BD86DA997F9C}"/>
              </a:ext>
            </a:extLst>
          </p:cNvPr>
          <p:cNvSpPr/>
          <p:nvPr/>
        </p:nvSpPr>
        <p:spPr>
          <a:xfrm>
            <a:off x="3067019" y="1144199"/>
            <a:ext cx="2852000" cy="4569601"/>
          </a:xfrm>
          <a:prstGeom prst="wedgeRect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Упражнение с игрушечным ёжиком.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Показать, как ежик фырчит (прикусываем верхними зубками нижнюю губу: ф-ф);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А теперь фырчит ежонок (улыбнулись, прикусили верхними зубками нижнюю губу: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фь-фь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Покажи, как Ежик кушает яблоко (надуваем по очереди щечки);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А теперь Ежик умывается (делаем круговые движения язычком по губам);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Покажи, что Ежику вкусно и он улыбается: и-и (в улыбке показать сомкнутые зубки);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А теперь ежик устал и зевает: а-а (широко открыли рот).</a:t>
            </a:r>
          </a:p>
        </p:txBody>
      </p:sp>
      <p:sp>
        <p:nvSpPr>
          <p:cNvPr id="7" name="Облачко с текстом: прямоугольное со скругленными углами 6">
            <a:extLst>
              <a:ext uri="{FF2B5EF4-FFF2-40B4-BE49-F238E27FC236}">
                <a16:creationId xmlns:a16="http://schemas.microsoft.com/office/drawing/2014/main" id="{788E81F8-A264-AFBE-F3A5-0A5440F4879B}"/>
              </a:ext>
            </a:extLst>
          </p:cNvPr>
          <p:cNvSpPr/>
          <p:nvPr/>
        </p:nvSpPr>
        <p:spPr>
          <a:xfrm>
            <a:off x="6379512" y="3412539"/>
            <a:ext cx="5749214" cy="3032506"/>
          </a:xfrm>
          <a:prstGeom prst="wedgeRoundRectCallou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Упражнение с игрушечным котенком.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Показать как котенок дует на молочко (дуем широкий язык, зажатый между зубов, щечки не надуваем);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Киска лижет молочко из блюдечка (широким языком делаем движения наподобие </a:t>
            </a:r>
            <a:r>
              <a:rPr kumimoji="0" lang="ru-RU" sz="14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лакания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блюдцем является ваша ладонь);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Показать как котенок облизывается (делаем круговые движения язычком по внутренней поверхности губ);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Показать как котенок зевает: а-а (широко открыли рот);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Показать, как котенок заметил мышку и удивился: о-о (губки округлили);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Котенок стал пугать мышку: д-д (по подражанию);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А теперь котенок доволен сам собой (надувать и сдувать щечки).</a:t>
            </a:r>
          </a:p>
        </p:txBody>
      </p:sp>
      <p:pic>
        <p:nvPicPr>
          <p:cNvPr id="8" name="Picture 2" descr="Клипарт развитие речи (49 фото)">
            <a:extLst>
              <a:ext uri="{FF2B5EF4-FFF2-40B4-BE49-F238E27FC236}">
                <a16:creationId xmlns:a16="http://schemas.microsoft.com/office/drawing/2014/main" id="{6EB6C0B7-3ED4-8FC7-1ED8-9DD3E2449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032090"/>
            <a:ext cx="1206173" cy="82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11B2D2FC-F3ED-7487-B414-BFA0DDC60E7B}"/>
              </a:ext>
            </a:extLst>
          </p:cNvPr>
          <p:cNvSpPr/>
          <p:nvPr/>
        </p:nvSpPr>
        <p:spPr>
          <a:xfrm>
            <a:off x="629265" y="119737"/>
            <a:ext cx="10933470" cy="675231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5DC254-D839-80D0-FC2E-C7A2B8673F50}"/>
              </a:ext>
            </a:extLst>
          </p:cNvPr>
          <p:cNvSpPr txBox="1"/>
          <p:nvPr/>
        </p:nvSpPr>
        <p:spPr>
          <a:xfrm>
            <a:off x="2901548" y="158133"/>
            <a:ext cx="7082298" cy="367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Практикум</a:t>
            </a:r>
            <a:r>
              <a:rPr lang="ru-RU" sz="18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для родителей детей раннего возраста.</a:t>
            </a:r>
            <a:endParaRPr lang="ru-RU" sz="1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09CF90-736C-FA54-7893-A5CCF8E3C9CB}"/>
              </a:ext>
            </a:extLst>
          </p:cNvPr>
          <p:cNvSpPr txBox="1"/>
          <p:nvPr/>
        </p:nvSpPr>
        <p:spPr>
          <a:xfrm>
            <a:off x="2208154" y="483115"/>
            <a:ext cx="829228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Игровые упражнения, которые развивают артикуляционную моторику ребенка 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70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>
            <a:extLst>
              <a:ext uri="{FF2B5EF4-FFF2-40B4-BE49-F238E27FC236}">
                <a16:creationId xmlns:a16="http://schemas.microsoft.com/office/drawing/2014/main" id="{67CCC19C-026E-1B3C-E279-785BF2D11432}"/>
              </a:ext>
            </a:extLst>
          </p:cNvPr>
          <p:cNvSpPr/>
          <p:nvPr/>
        </p:nvSpPr>
        <p:spPr>
          <a:xfrm>
            <a:off x="3769421" y="90397"/>
            <a:ext cx="5076316" cy="13100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Тренажер для развития речевого дыхания «Перчатка» («Привидение»)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2142754-EAED-EBAF-DA05-D368C60901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2" t="7510" r="4454" b="7509"/>
          <a:stretch/>
        </p:blipFill>
        <p:spPr>
          <a:xfrm>
            <a:off x="3769421" y="1787748"/>
            <a:ext cx="5160920" cy="2975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Блок-схема: альтернативный процесс 5">
            <a:extLst>
              <a:ext uri="{FF2B5EF4-FFF2-40B4-BE49-F238E27FC236}">
                <a16:creationId xmlns:a16="http://schemas.microsoft.com/office/drawing/2014/main" id="{EF0E16BC-D08B-C653-B8FE-8364F5343EB7}"/>
              </a:ext>
            </a:extLst>
          </p:cNvPr>
          <p:cNvSpPr/>
          <p:nvPr/>
        </p:nvSpPr>
        <p:spPr>
          <a:xfrm>
            <a:off x="599768" y="375749"/>
            <a:ext cx="2898967" cy="5722374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Упражнение 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«Надуй перчатку»</a:t>
            </a:r>
            <a:endParaRPr kumimoji="0" lang="ru-RU" sz="1400" b="1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Цель упражнения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Развитие речевого дыхания: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Упражнение тренирует мышцы, которые участвуют в произношении, и помогает сделать речь более четкой и продолжительной.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Обучение правильному дыханию: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Учит делать глубокий, но контролируемый вдох и продолжительный выдох.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Укрепление мышц: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Тренирует мышцы, которые поддерживают дыхательный процесс.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Профилактика заболеваний: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Дыхательная гимнастика полезна для укрепления иммунитета и сердечно-сосудистой системы. </a:t>
            </a:r>
          </a:p>
        </p:txBody>
      </p:sp>
      <p:sp>
        <p:nvSpPr>
          <p:cNvPr id="12" name="Прямоугольник: багетная рамка 11">
            <a:extLst>
              <a:ext uri="{FF2B5EF4-FFF2-40B4-BE49-F238E27FC236}">
                <a16:creationId xmlns:a16="http://schemas.microsoft.com/office/drawing/2014/main" id="{D88DE208-A0FF-D78A-C147-5845A67C8E3D}"/>
              </a:ext>
            </a:extLst>
          </p:cNvPr>
          <p:cNvSpPr/>
          <p:nvPr/>
        </p:nvSpPr>
        <p:spPr>
          <a:xfrm>
            <a:off x="9005292" y="707924"/>
            <a:ext cx="2940901" cy="5722374"/>
          </a:xfrm>
          <a:prstGeom prst="bevel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99FEFA-E51A-1CAE-49A0-2539716FB8FB}"/>
              </a:ext>
            </a:extLst>
          </p:cNvPr>
          <p:cNvSpPr txBox="1"/>
          <p:nvPr/>
        </p:nvSpPr>
        <p:spPr>
          <a:xfrm>
            <a:off x="9284302" y="1054194"/>
            <a:ext cx="230793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ctr"/>
            <a:r>
              <a:rPr lang="ru-RU" sz="16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1.Вдох</a:t>
            </a:r>
            <a:r>
              <a:rPr lang="ru-RU" sz="1600" b="0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:Медленно наберите воздух через нос. </a:t>
            </a:r>
          </a:p>
          <a:p>
            <a:pPr algn="l" fontAlgn="ctr">
              <a:buFont typeface="+mj-lt"/>
              <a:buAutoNum type="arabicPeriod" startAt="2"/>
            </a:pPr>
            <a:r>
              <a:rPr lang="ru-RU" sz="16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Выдох:</a:t>
            </a:r>
            <a:r>
              <a:rPr lang="ru-RU" sz="1600" b="0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Выдохните воздух через вытянутые трубочкой губы. Старайтесь делать выдох таким образом, чтобы создать равномерное, продолжительное давление на воздух, как будто вы хотите надуть перчатку. </a:t>
            </a:r>
          </a:p>
          <a:p>
            <a:pPr algn="l">
              <a:buFont typeface="+mj-lt"/>
              <a:buAutoNum type="arabicPeriod" startAt="3"/>
            </a:pPr>
            <a:r>
              <a:rPr lang="ru-RU" sz="1600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Регулярность:</a:t>
            </a:r>
            <a:r>
              <a:rPr lang="ru-RU" sz="1600" b="0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Повторите упражнение 3-5 раз, а в идеале — 3 раза в день по десять вдохов-выдохов, чтобы добиться лучшего эффекта.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1A074CD-5700-949B-2552-9AB22FBFBDC7}"/>
              </a:ext>
            </a:extLst>
          </p:cNvPr>
          <p:cNvSpPr txBox="1"/>
          <p:nvPr/>
        </p:nvSpPr>
        <p:spPr>
          <a:xfrm>
            <a:off x="9225840" y="745416"/>
            <a:ext cx="236639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Техника выполнения</a:t>
            </a:r>
          </a:p>
        </p:txBody>
      </p:sp>
      <p:sp>
        <p:nvSpPr>
          <p:cNvPr id="17" name="Двойные круглые скобки 16">
            <a:extLst>
              <a:ext uri="{FF2B5EF4-FFF2-40B4-BE49-F238E27FC236}">
                <a16:creationId xmlns:a16="http://schemas.microsoft.com/office/drawing/2014/main" id="{9C3258CB-5192-C31B-C522-33C0D0DD2BF1}"/>
              </a:ext>
            </a:extLst>
          </p:cNvPr>
          <p:cNvSpPr/>
          <p:nvPr/>
        </p:nvSpPr>
        <p:spPr>
          <a:xfrm>
            <a:off x="3954154" y="5190795"/>
            <a:ext cx="4739113" cy="1371601"/>
          </a:xfrm>
          <a:prstGeom prst="bracketPair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1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Регулярные занятия дыхательной гимнастикой способствуют воспитанию правильного речевого дыхания с удлиненным, постепенным выдохом, что позволяет получить запас воздуха для произнесения различных по длине отрезков.</a:t>
            </a:r>
            <a:endParaRPr kumimoji="0" lang="ru-RU" sz="1400" b="0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2" descr="Клипарт развитие речи (49 фото)">
            <a:extLst>
              <a:ext uri="{FF2B5EF4-FFF2-40B4-BE49-F238E27FC236}">
                <a16:creationId xmlns:a16="http://schemas.microsoft.com/office/drawing/2014/main" id="{9AADDE2B-B75F-6C22-CE40-F29F7B1C8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032090"/>
            <a:ext cx="1206173" cy="82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965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730358C-3839-96B4-307D-7C2A45CEA925}"/>
              </a:ext>
            </a:extLst>
          </p:cNvPr>
          <p:cNvSpPr txBox="1"/>
          <p:nvPr/>
        </p:nvSpPr>
        <p:spPr>
          <a:xfrm>
            <a:off x="4758586" y="-19107"/>
            <a:ext cx="28393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800" b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 К В А Т Е Р А П И Я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FCE640E-9389-BAD1-CAC3-E194C9DB932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6083" y="419292"/>
            <a:ext cx="1792940" cy="1344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0AC0F75-3493-9E89-47B7-805CD628173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0957" y="2485106"/>
            <a:ext cx="3272720" cy="2369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Свиток: вертикальный 16">
            <a:extLst>
              <a:ext uri="{FF2B5EF4-FFF2-40B4-BE49-F238E27FC236}">
                <a16:creationId xmlns:a16="http://schemas.microsoft.com/office/drawing/2014/main" id="{8296EC03-15D6-0DCC-04CE-2E21AB5693D3}"/>
              </a:ext>
            </a:extLst>
          </p:cNvPr>
          <p:cNvSpPr/>
          <p:nvPr/>
        </p:nvSpPr>
        <p:spPr>
          <a:xfrm>
            <a:off x="33132" y="339434"/>
            <a:ext cx="3407831" cy="6235453"/>
          </a:xfrm>
          <a:prstGeom prst="verticalScroll">
            <a:avLst/>
          </a:prstGeom>
          <a:ln>
            <a:solidFill>
              <a:srgbClr val="00206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Эмоциональное развитие: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Стабилизация эмоционального фона и создание положительного настроя. 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Снятие психоэмоционального и физического напряжения.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Физическое развитие: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Закаливание организма и повышение его устойчивости к неблагоприятным воздействиям. 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Развитие мелкой моторики и тактильно-кинестетической сферы. 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Укрепление растущего организма за счет движений в воде.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Когнитивное развитие: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Развитие внимания, памяти и воображения. </a:t>
            </a: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Стимулирование познания мира и себя через игру с водой.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Коммуникация и речь: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Развитие навыков позитивной коммуникации и улучшение взаимодействия со взрослым и сверстниками.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Пополнение и обогащение активного и пассивного словаря, стимуляция речевой активности. 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4C45F35-9EF9-AD2F-D4BE-B9702DEBC43F}"/>
              </a:ext>
            </a:extLst>
          </p:cNvPr>
          <p:cNvSpPr txBox="1"/>
          <p:nvPr/>
        </p:nvSpPr>
        <p:spPr>
          <a:xfrm>
            <a:off x="795677" y="408501"/>
            <a:ext cx="3030301" cy="292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Основные цели </a:t>
            </a:r>
            <a:r>
              <a:rPr kumimoji="0" lang="ru-RU" sz="1300" b="1" i="1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акватерапии</a:t>
            </a:r>
            <a:r>
              <a:rPr kumimoji="0" lang="ru-RU" sz="1300" b="1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</a:t>
            </a:r>
          </a:p>
        </p:txBody>
      </p:sp>
      <p:sp>
        <p:nvSpPr>
          <p:cNvPr id="22" name="Прямоугольник: загнутый угол 21">
            <a:extLst>
              <a:ext uri="{FF2B5EF4-FFF2-40B4-BE49-F238E27FC236}">
                <a16:creationId xmlns:a16="http://schemas.microsoft.com/office/drawing/2014/main" id="{0EF2FB21-C616-7A7F-DEA9-C7E748B50BD3}"/>
              </a:ext>
            </a:extLst>
          </p:cNvPr>
          <p:cNvSpPr/>
          <p:nvPr/>
        </p:nvSpPr>
        <p:spPr>
          <a:xfrm>
            <a:off x="10070565" y="165559"/>
            <a:ext cx="2042417" cy="5463761"/>
          </a:xfrm>
          <a:prstGeom prst="foldedCorne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2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Задачи:</a:t>
            </a:r>
          </a:p>
          <a:p>
            <a:pPr marL="0" marR="0" lvl="0" indent="0" algn="l" defTabSz="91442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Tx/>
              <a:buNone/>
              <a:tabLst/>
              <a:defRPr/>
            </a:pPr>
            <a:r>
              <a:rPr kumimoji="0" lang="ru-RU" sz="13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Обучающие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: знакомить со свойствами воды, формировать представление об окружающем мире.</a:t>
            </a:r>
          </a:p>
          <a:p>
            <a:pPr marL="0" marR="0" lvl="0" indent="0" algn="l" defTabSz="91442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Tx/>
              <a:buNone/>
              <a:tabLst/>
              <a:defRPr/>
            </a:pPr>
            <a:r>
              <a:rPr kumimoji="0" lang="ru-RU" sz="13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Развивающие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расширять словарный запас, мелкую моторику, координацию движений, внимание, мышление,  тактильные ощущения, ориентироваться на словесную инструкцию взрослого, развивать интерес к совместным играм.</a:t>
            </a:r>
          </a:p>
          <a:p>
            <a:pPr marL="0" marR="0" lvl="0" indent="0" algn="l" defTabSz="91442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Tx/>
              <a:buNone/>
              <a:tabLst/>
              <a:defRPr/>
            </a:pPr>
            <a:r>
              <a:rPr kumimoji="0" lang="ru-RU" sz="1300" b="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Воспитательные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 воспитывать аккуратность, самостоятельность, снимать психическое напряжение, агрессию.</a:t>
            </a:r>
          </a:p>
        </p:txBody>
      </p:sp>
      <p:sp>
        <p:nvSpPr>
          <p:cNvPr id="25" name="Блок-схема: ссылка на другую страницу 24">
            <a:extLst>
              <a:ext uri="{FF2B5EF4-FFF2-40B4-BE49-F238E27FC236}">
                <a16:creationId xmlns:a16="http://schemas.microsoft.com/office/drawing/2014/main" id="{AD3F4118-40DB-F672-23CC-310B9F4BD568}"/>
              </a:ext>
            </a:extLst>
          </p:cNvPr>
          <p:cNvSpPr/>
          <p:nvPr/>
        </p:nvSpPr>
        <p:spPr>
          <a:xfrm>
            <a:off x="3152866" y="1912803"/>
            <a:ext cx="2825567" cy="3181201"/>
          </a:xfrm>
          <a:prstGeom prst="flowChartOffpageConnector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 «Кто плавает?»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знакомство с птицами, рыбами, животными,</a:t>
            </a: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развитие словаря и познавательных процессов.</a:t>
            </a: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Оборудование: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ёмкость с водой, мелкие игрушки птиц, животных, рыб и т.д.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Ход игры.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Поместить в воду мелкие игрушки птиц, животных, рыб и т.д. С помощью ситечка, ложки достаем из воды игрушку и называем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6" name="Блок-схема: подготовка 25">
            <a:extLst>
              <a:ext uri="{FF2B5EF4-FFF2-40B4-BE49-F238E27FC236}">
                <a16:creationId xmlns:a16="http://schemas.microsoft.com/office/drawing/2014/main" id="{846A8D61-D09E-533D-26B9-7D1AA18EA877}"/>
              </a:ext>
            </a:extLst>
          </p:cNvPr>
          <p:cNvSpPr/>
          <p:nvPr/>
        </p:nvSpPr>
        <p:spPr>
          <a:xfrm>
            <a:off x="5634703" y="350225"/>
            <a:ext cx="4401499" cy="2004308"/>
          </a:xfrm>
          <a:prstGeom prst="flowChartPreparatio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 «Клад»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развитие мелкой моторики, словаря, сенсорное развитие, тактильные ощущения.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Оборудование: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ёмкость с водой, цветные камни, ракушки.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Ход игры.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дно ёмкости с водой выложить цветные камни и ракушки. Попросить ребенка достать клад со дна моря</a:t>
            </a: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BFAC36BD-039E-2FC1-5BDA-B872EAD4165D}"/>
              </a:ext>
            </a:extLst>
          </p:cNvPr>
          <p:cNvSpPr/>
          <p:nvPr/>
        </p:nvSpPr>
        <p:spPr>
          <a:xfrm>
            <a:off x="3152866" y="5101534"/>
            <a:ext cx="6862720" cy="16221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Игра «Цветная вода»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изучаем цвета, развиваем словарь.</a:t>
            </a: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Оборудование: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ёмкость с водой, акварельные краски, кисточки, одноразовые стаканчики.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Ход игры.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Наполняем одноразовые прозрачные стаканчики водой из емкости и добавляем в каждый по капельке краски (кисточкой, пипеткой). Проговариваем какого цвета стала вода в стаканчике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1296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725</TotalTime>
  <Words>1318</Words>
  <Application>Microsoft Office PowerPoint</Application>
  <PresentationFormat>Широкоэкранный</PresentationFormat>
  <Paragraphs>121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Березка</dc:creator>
  <cp:lastModifiedBy>Березка</cp:lastModifiedBy>
  <cp:revision>35</cp:revision>
  <dcterms:created xsi:type="dcterms:W3CDTF">2025-09-01T10:15:46Z</dcterms:created>
  <dcterms:modified xsi:type="dcterms:W3CDTF">2026-08-07T05:12:51Z</dcterms:modified>
</cp:coreProperties>
</file>