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64" r:id="rId3"/>
    <p:sldId id="258" r:id="rId4"/>
    <p:sldId id="265" r:id="rId5"/>
    <p:sldId id="266" r:id="rId6"/>
    <p:sldId id="268" r:id="rId7"/>
    <p:sldId id="269" r:id="rId8"/>
    <p:sldId id="270" r:id="rId9"/>
    <p:sldId id="271" r:id="rId10"/>
    <p:sldId id="277" r:id="rId11"/>
    <p:sldId id="272" r:id="rId12"/>
    <p:sldId id="275" r:id="rId13"/>
    <p:sldId id="273" r:id="rId14"/>
    <p:sldId id="274" r:id="rId15"/>
    <p:sldId id="276" r:id="rId16"/>
    <p:sldId id="26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 имеют проблем  по физическому развитию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0.37</c:v>
                </c:pt>
                <c:pt idx="1">
                  <c:v>0.35</c:v>
                </c:pt>
                <c:pt idx="2">
                  <c:v>0.28000000000000003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B5-49A0-B95C-77879CBB487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имеют проблемы по физическому развитию 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0.63</c:v>
                </c:pt>
                <c:pt idx="1">
                  <c:v>0.65</c:v>
                </c:pt>
                <c:pt idx="2">
                  <c:v>0.72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4B5-49A0-B95C-77879CBB48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4570752"/>
        <c:axId val="114572288"/>
      </c:barChart>
      <c:catAx>
        <c:axId val="114570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4572288"/>
        <c:crosses val="autoZero"/>
        <c:auto val="1"/>
        <c:lblAlgn val="ctr"/>
        <c:lblOffset val="100"/>
        <c:noMultiLvlLbl val="0"/>
      </c:catAx>
      <c:valAx>
        <c:axId val="11457228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1457075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400" b="1">
          <a:solidFill>
            <a:schemeClr val="accent1">
              <a:lumMod val="50000"/>
            </a:schemeClr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1" b="1" i="0" u="none" strike="noStrike" kern="1200" baseline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30591293456113106"/>
          <c:y val="0.29554151483583108"/>
          <c:w val="0.31140788046114898"/>
          <c:h val="0.5982309282543125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опроса родителей</c:v>
                </c:pt>
              </c:strCache>
            </c:strRef>
          </c:tx>
          <c:explosion val="31"/>
          <c:dPt>
            <c:idx val="0"/>
            <c:bubble3D val="0"/>
            <c:spPr>
              <a:solidFill>
                <a:schemeClr val="accent2"/>
              </a:solidFill>
              <a:ln w="9525" cap="rnd" cmpd="sng" algn="ctr">
                <a:solidFill>
                  <a:schemeClr val="lt1">
                    <a:shade val="90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0-CACF-4470-95C4-38D4E13DD08A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9525" cap="rnd" cmpd="sng" algn="ctr">
                <a:solidFill>
                  <a:schemeClr val="lt1">
                    <a:shade val="90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CACF-4470-95C4-38D4E13DD08A}"/>
              </c:ext>
            </c:extLst>
          </c:dPt>
          <c:dPt>
            <c:idx val="2"/>
            <c:bubble3D val="0"/>
            <c:explosion val="30"/>
            <c:spPr>
              <a:solidFill>
                <a:schemeClr val="accent6"/>
              </a:solidFill>
              <a:ln w="9525" cap="rnd" cmpd="sng" algn="ctr">
                <a:solidFill>
                  <a:schemeClr val="lt1">
                    <a:shade val="90000"/>
                  </a:schemeClr>
                </a:solidFill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CACF-4470-95C4-38D4E13DD08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1" b="0" i="0" u="none" strike="noStrike" kern="1200" baseline="0">
                    <a:solidFill>
                      <a:schemeClr val="accent1">
                        <a:lumMod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rnd" cmpd="sng" algn="ctr">
                  <a:solidFill>
                    <a:schemeClr val="tx1">
                      <a:shade val="90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Обеспокоены проблемами физического развития</c:v>
                </c:pt>
                <c:pt idx="1">
                  <c:v>Не видят проблем</c:v>
                </c:pt>
                <c:pt idx="2">
                  <c:v>Затруднились ответить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0.6100000000000001</c:v>
                </c:pt>
                <c:pt idx="1">
                  <c:v>0.30000000000000004</c:v>
                </c:pt>
                <c:pt idx="2">
                  <c:v>9.0000000000000011E-2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ACF-4470-95C4-38D4E13DD0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  <a:effectLst/>
      </c:spPr>
    </c:plotArea>
    <c:legend>
      <c:legendPos val="r"/>
      <c:layout>
        <c:manualLayout>
          <c:xMode val="edge"/>
          <c:yMode val="edge"/>
          <c:x val="0.71442771659997228"/>
          <c:y val="0.15326068445575536"/>
          <c:w val="0.2855723599730744"/>
          <c:h val="0.747852775997168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51" b="0" i="0" u="none" strike="noStrike" kern="1200" baseline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 w="9525" cap="rnd" cmpd="sng" algn="ctr">
      <a:noFill/>
      <a:prstDash val="solid"/>
    </a:ln>
    <a:effectLst/>
  </c:spPr>
  <c:txPr>
    <a:bodyPr/>
    <a:lstStyle/>
    <a:p>
      <a:pPr>
        <a:defRPr sz="1801"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14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>
  <cs:dataPoint3D>
    <cs:lnRef idx="1">
      <a:schemeClr val="lt1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1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1">
      <a:schemeClr val="dk1"/>
    </cs:effectRef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CD6C0A-EE86-45ED-9DEF-58ADD6B3F75D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38777DE8-D3E5-4B67-82EF-7EA2A63F5761}">
      <dgm:prSet phldrT="[Текст]" custT="1"/>
      <dgm:spPr/>
      <dgm:t>
        <a:bodyPr/>
        <a:lstStyle/>
        <a:p>
          <a:r>
            <a:rPr lang="ru-RU" sz="1800" b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обеспечить равные стартовые возможности</a:t>
          </a:r>
          <a:endParaRPr lang="ru-RU" sz="1800" b="1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257CC2-0988-4E05-B5C6-8F68D2AD638A}" type="parTrans" cxnId="{62A571DE-AE87-43D2-A712-18CB538FDC5F}">
      <dgm:prSet/>
      <dgm:spPr/>
      <dgm:t>
        <a:bodyPr/>
        <a:lstStyle/>
        <a:p>
          <a:endParaRPr lang="ru-RU" sz="1800" b="1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942343-E006-4FBE-A8DC-8335821CD93D}" type="sibTrans" cxnId="{62A571DE-AE87-43D2-A712-18CB538FDC5F}">
      <dgm:prSet/>
      <dgm:spPr/>
      <dgm:t>
        <a:bodyPr/>
        <a:lstStyle/>
        <a:p>
          <a:endParaRPr lang="ru-RU" sz="1800" b="1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F28023-9A9E-4F74-B75E-A0A24679B01E}">
      <dgm:prSet phldrT="[Текст]" custT="1"/>
      <dgm:spPr/>
      <dgm:t>
        <a:bodyPr/>
        <a:lstStyle/>
        <a:p>
          <a:r>
            <a:rPr lang="ru-RU" sz="1800" b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качества образования</a:t>
          </a:r>
          <a:endParaRPr lang="ru-RU" sz="1800" b="1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310B3C-6B9C-4B7E-80B0-F49BC510154F}" type="parTrans" cxnId="{F06640C7-7263-4C11-B253-49E301C1B00C}">
      <dgm:prSet/>
      <dgm:spPr/>
      <dgm:t>
        <a:bodyPr/>
        <a:lstStyle/>
        <a:p>
          <a:endParaRPr lang="ru-RU" sz="1800" b="1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B3DA93-1906-4855-9178-6D1BEA7B11E4}" type="sibTrans" cxnId="{F06640C7-7263-4C11-B253-49E301C1B00C}">
      <dgm:prSet/>
      <dgm:spPr/>
      <dgm:t>
        <a:bodyPr/>
        <a:lstStyle/>
        <a:p>
          <a:endParaRPr lang="ru-RU" sz="1800" b="1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279F46-D54F-40A2-B9DD-F0C0A8772CF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оказывать услуги по коррекции речевых нарушений на  безвозмездной основе</a:t>
          </a:r>
          <a:endParaRPr lang="ru-RU" sz="1800" b="1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24C1CD-4E7C-4109-9666-26EE9E6F8AFD}" type="parTrans" cxnId="{6FB8F780-FB43-495B-A624-A8E6F5B8078E}">
      <dgm:prSet/>
      <dgm:spPr/>
      <dgm:t>
        <a:bodyPr/>
        <a:lstStyle/>
        <a:p>
          <a:endParaRPr lang="ru-RU" sz="1800" b="1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AA4FCD-83D4-4F3F-A001-5CA1587B5D42}" type="sibTrans" cxnId="{6FB8F780-FB43-495B-A624-A8E6F5B8078E}">
      <dgm:prSet/>
      <dgm:spPr/>
      <dgm:t>
        <a:bodyPr/>
        <a:lstStyle/>
        <a:p>
          <a:endParaRPr lang="ru-RU" sz="1800" b="1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75BB0-3020-4BF1-84C2-4EA36CF4E2D8}">
      <dgm:prSet custT="1"/>
      <dgm:spPr/>
      <dgm:t>
        <a:bodyPr/>
        <a:lstStyle/>
        <a:p>
          <a:r>
            <a:rPr lang="ru-RU" sz="1800" b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имиджа и конкурентоспособности ДОУ</a:t>
          </a:r>
          <a:endParaRPr lang="ru-RU" sz="1800" b="1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36B113-EF5C-4DAD-811B-FA1AFECC9840}" type="parTrans" cxnId="{C932A101-DC43-44D0-9D5D-663E3808A7AA}">
      <dgm:prSet/>
      <dgm:spPr/>
      <dgm:t>
        <a:bodyPr/>
        <a:lstStyle/>
        <a:p>
          <a:endParaRPr lang="ru-RU" sz="1800" b="1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D0DB87-8A27-4A89-B1F8-4B4508665A14}" type="sibTrans" cxnId="{C932A101-DC43-44D0-9D5D-663E3808A7AA}">
      <dgm:prSet/>
      <dgm:spPr/>
      <dgm:t>
        <a:bodyPr/>
        <a:lstStyle/>
        <a:p>
          <a:endParaRPr lang="ru-RU" sz="1800" b="1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846FB3-E7C0-40BE-8C90-347F36380464}" type="pres">
      <dgm:prSet presAssocID="{A5CD6C0A-EE86-45ED-9DEF-58ADD6B3F75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96311F6-F11F-4872-ADFB-75B231DD85E4}" type="pres">
      <dgm:prSet presAssocID="{A5CD6C0A-EE86-45ED-9DEF-58ADD6B3F75D}" presName="Name1" presStyleCnt="0"/>
      <dgm:spPr/>
      <dgm:t>
        <a:bodyPr/>
        <a:lstStyle/>
        <a:p>
          <a:endParaRPr lang="ru-RU"/>
        </a:p>
      </dgm:t>
    </dgm:pt>
    <dgm:pt modelId="{232572D1-D154-4065-910A-C4980FEFB8DF}" type="pres">
      <dgm:prSet presAssocID="{A5CD6C0A-EE86-45ED-9DEF-58ADD6B3F75D}" presName="cycle" presStyleCnt="0"/>
      <dgm:spPr/>
      <dgm:t>
        <a:bodyPr/>
        <a:lstStyle/>
        <a:p>
          <a:endParaRPr lang="ru-RU"/>
        </a:p>
      </dgm:t>
    </dgm:pt>
    <dgm:pt modelId="{8220A9A3-F8F8-4927-B9A8-68A35A9BA25B}" type="pres">
      <dgm:prSet presAssocID="{A5CD6C0A-EE86-45ED-9DEF-58ADD6B3F75D}" presName="srcNode" presStyleLbl="node1" presStyleIdx="0" presStyleCnt="4"/>
      <dgm:spPr/>
      <dgm:t>
        <a:bodyPr/>
        <a:lstStyle/>
        <a:p>
          <a:endParaRPr lang="ru-RU"/>
        </a:p>
      </dgm:t>
    </dgm:pt>
    <dgm:pt modelId="{593D7541-1095-49B2-A6F3-3456D0D98D58}" type="pres">
      <dgm:prSet presAssocID="{A5CD6C0A-EE86-45ED-9DEF-58ADD6B3F75D}" presName="conn" presStyleLbl="parChTrans1D2" presStyleIdx="0" presStyleCnt="1"/>
      <dgm:spPr/>
      <dgm:t>
        <a:bodyPr/>
        <a:lstStyle/>
        <a:p>
          <a:endParaRPr lang="ru-RU"/>
        </a:p>
      </dgm:t>
    </dgm:pt>
    <dgm:pt modelId="{2F685DE6-9F74-4B76-9F72-7CF63A2C266C}" type="pres">
      <dgm:prSet presAssocID="{A5CD6C0A-EE86-45ED-9DEF-58ADD6B3F75D}" presName="extraNode" presStyleLbl="node1" presStyleIdx="0" presStyleCnt="4"/>
      <dgm:spPr/>
      <dgm:t>
        <a:bodyPr/>
        <a:lstStyle/>
        <a:p>
          <a:endParaRPr lang="ru-RU"/>
        </a:p>
      </dgm:t>
    </dgm:pt>
    <dgm:pt modelId="{DA7DA087-F299-40E2-9AD4-9AB8FB8C509E}" type="pres">
      <dgm:prSet presAssocID="{A5CD6C0A-EE86-45ED-9DEF-58ADD6B3F75D}" presName="dstNode" presStyleLbl="node1" presStyleIdx="0" presStyleCnt="4"/>
      <dgm:spPr/>
      <dgm:t>
        <a:bodyPr/>
        <a:lstStyle/>
        <a:p>
          <a:endParaRPr lang="ru-RU"/>
        </a:p>
      </dgm:t>
    </dgm:pt>
    <dgm:pt modelId="{1A0D984B-BCC9-4E74-A9D3-D9C0D5E9C5D3}" type="pres">
      <dgm:prSet presAssocID="{38777DE8-D3E5-4B67-82EF-7EA2A63F5761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7B335F-21A7-4D2A-9C1E-B1D374957716}" type="pres">
      <dgm:prSet presAssocID="{38777DE8-D3E5-4B67-82EF-7EA2A63F5761}" presName="accent_1" presStyleCnt="0"/>
      <dgm:spPr/>
      <dgm:t>
        <a:bodyPr/>
        <a:lstStyle/>
        <a:p>
          <a:endParaRPr lang="ru-RU"/>
        </a:p>
      </dgm:t>
    </dgm:pt>
    <dgm:pt modelId="{BAAEF13F-CFD6-403B-946D-59BD75D6E167}" type="pres">
      <dgm:prSet presAssocID="{38777DE8-D3E5-4B67-82EF-7EA2A63F5761}" presName="accentRepeatNode" presStyleLbl="solidFgAcc1" presStyleIdx="0" presStyleCnt="4"/>
      <dgm:spPr/>
      <dgm:t>
        <a:bodyPr/>
        <a:lstStyle/>
        <a:p>
          <a:endParaRPr lang="ru-RU"/>
        </a:p>
      </dgm:t>
    </dgm:pt>
    <dgm:pt modelId="{B24EA5C7-596F-4D03-B66D-A582D15834FF}" type="pres">
      <dgm:prSet presAssocID="{1DF28023-9A9E-4F74-B75E-A0A24679B01E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4E1C2B-86C4-4C21-8DD9-7DB71C4A0B8A}" type="pres">
      <dgm:prSet presAssocID="{1DF28023-9A9E-4F74-B75E-A0A24679B01E}" presName="accent_2" presStyleCnt="0"/>
      <dgm:spPr/>
      <dgm:t>
        <a:bodyPr/>
        <a:lstStyle/>
        <a:p>
          <a:endParaRPr lang="ru-RU"/>
        </a:p>
      </dgm:t>
    </dgm:pt>
    <dgm:pt modelId="{3CEE4788-C9CD-4C1E-A717-975BBDEF59CE}" type="pres">
      <dgm:prSet presAssocID="{1DF28023-9A9E-4F74-B75E-A0A24679B01E}" presName="accentRepeatNode" presStyleLbl="solidFgAcc1" presStyleIdx="1" presStyleCnt="4"/>
      <dgm:spPr/>
      <dgm:t>
        <a:bodyPr/>
        <a:lstStyle/>
        <a:p>
          <a:endParaRPr lang="ru-RU"/>
        </a:p>
      </dgm:t>
    </dgm:pt>
    <dgm:pt modelId="{AB857AC3-E484-4CC7-90B1-1BC3B7490B99}" type="pres">
      <dgm:prSet presAssocID="{F7279F46-D54F-40A2-B9DD-F0C0A8772CF0}" presName="text_3" presStyleLbl="node1" presStyleIdx="2" presStyleCnt="4" custScaleY="141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EC200F-E04F-4974-A378-01B0D3EBDBA5}" type="pres">
      <dgm:prSet presAssocID="{F7279F46-D54F-40A2-B9DD-F0C0A8772CF0}" presName="accent_3" presStyleCnt="0"/>
      <dgm:spPr/>
      <dgm:t>
        <a:bodyPr/>
        <a:lstStyle/>
        <a:p>
          <a:endParaRPr lang="ru-RU"/>
        </a:p>
      </dgm:t>
    </dgm:pt>
    <dgm:pt modelId="{206C9870-38D8-4DFB-8B1E-E447DB1435D1}" type="pres">
      <dgm:prSet presAssocID="{F7279F46-D54F-40A2-B9DD-F0C0A8772CF0}" presName="accentRepeatNode" presStyleLbl="solidFgAcc1" presStyleIdx="2" presStyleCnt="4"/>
      <dgm:spPr/>
      <dgm:t>
        <a:bodyPr/>
        <a:lstStyle/>
        <a:p>
          <a:endParaRPr lang="ru-RU"/>
        </a:p>
      </dgm:t>
    </dgm:pt>
    <dgm:pt modelId="{5AC88BBA-FA88-4D54-8F00-F589D474CB1F}" type="pres">
      <dgm:prSet presAssocID="{D4B75BB0-3020-4BF1-84C2-4EA36CF4E2D8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DD25BD-A541-47E4-9D6F-2962684D7AD3}" type="pres">
      <dgm:prSet presAssocID="{D4B75BB0-3020-4BF1-84C2-4EA36CF4E2D8}" presName="accent_4" presStyleCnt="0"/>
      <dgm:spPr/>
      <dgm:t>
        <a:bodyPr/>
        <a:lstStyle/>
        <a:p>
          <a:endParaRPr lang="ru-RU"/>
        </a:p>
      </dgm:t>
    </dgm:pt>
    <dgm:pt modelId="{8491EEDF-9541-48E7-BEE1-DBC7FBB096DF}" type="pres">
      <dgm:prSet presAssocID="{D4B75BB0-3020-4BF1-84C2-4EA36CF4E2D8}" presName="accentRepeatNode" presStyleLbl="solidFgAcc1" presStyleIdx="3" presStyleCnt="4"/>
      <dgm:spPr/>
      <dgm:t>
        <a:bodyPr/>
        <a:lstStyle/>
        <a:p>
          <a:endParaRPr lang="ru-RU"/>
        </a:p>
      </dgm:t>
    </dgm:pt>
  </dgm:ptLst>
  <dgm:cxnLst>
    <dgm:cxn modelId="{62A571DE-AE87-43D2-A712-18CB538FDC5F}" srcId="{A5CD6C0A-EE86-45ED-9DEF-58ADD6B3F75D}" destId="{38777DE8-D3E5-4B67-82EF-7EA2A63F5761}" srcOrd="0" destOrd="0" parTransId="{DB257CC2-0988-4E05-B5C6-8F68D2AD638A}" sibTransId="{C7942343-E006-4FBE-A8DC-8335821CD93D}"/>
    <dgm:cxn modelId="{851A5CC7-D2EF-4586-AF5B-FCFC9DE02391}" type="presOf" srcId="{D4B75BB0-3020-4BF1-84C2-4EA36CF4E2D8}" destId="{5AC88BBA-FA88-4D54-8F00-F589D474CB1F}" srcOrd="0" destOrd="0" presId="urn:microsoft.com/office/officeart/2008/layout/VerticalCurvedList"/>
    <dgm:cxn modelId="{F924CAC6-16D5-4CB4-ABE7-5CB5E6B98414}" type="presOf" srcId="{C7942343-E006-4FBE-A8DC-8335821CD93D}" destId="{593D7541-1095-49B2-A6F3-3456D0D98D58}" srcOrd="0" destOrd="0" presId="urn:microsoft.com/office/officeart/2008/layout/VerticalCurvedList"/>
    <dgm:cxn modelId="{4F5CFA07-0FB6-4FCD-9C96-3A6ABFE669B8}" type="presOf" srcId="{38777DE8-D3E5-4B67-82EF-7EA2A63F5761}" destId="{1A0D984B-BCC9-4E74-A9D3-D9C0D5E9C5D3}" srcOrd="0" destOrd="0" presId="urn:microsoft.com/office/officeart/2008/layout/VerticalCurvedList"/>
    <dgm:cxn modelId="{F06640C7-7263-4C11-B253-49E301C1B00C}" srcId="{A5CD6C0A-EE86-45ED-9DEF-58ADD6B3F75D}" destId="{1DF28023-9A9E-4F74-B75E-A0A24679B01E}" srcOrd="1" destOrd="0" parTransId="{79310B3C-6B9C-4B7E-80B0-F49BC510154F}" sibTransId="{B0B3DA93-1906-4855-9178-6D1BEA7B11E4}"/>
    <dgm:cxn modelId="{20A9A922-3F77-49F9-A37C-2A3C57565DFD}" type="presOf" srcId="{F7279F46-D54F-40A2-B9DD-F0C0A8772CF0}" destId="{AB857AC3-E484-4CC7-90B1-1BC3B7490B99}" srcOrd="0" destOrd="0" presId="urn:microsoft.com/office/officeart/2008/layout/VerticalCurvedList"/>
    <dgm:cxn modelId="{C932A101-DC43-44D0-9D5D-663E3808A7AA}" srcId="{A5CD6C0A-EE86-45ED-9DEF-58ADD6B3F75D}" destId="{D4B75BB0-3020-4BF1-84C2-4EA36CF4E2D8}" srcOrd="3" destOrd="0" parTransId="{1636B113-EF5C-4DAD-811B-FA1AFECC9840}" sibTransId="{F6D0DB87-8A27-4A89-B1F8-4B4508665A14}"/>
    <dgm:cxn modelId="{CE485696-CBB2-4D52-A237-98F216DA10C0}" type="presOf" srcId="{1DF28023-9A9E-4F74-B75E-A0A24679B01E}" destId="{B24EA5C7-596F-4D03-B66D-A582D15834FF}" srcOrd="0" destOrd="0" presId="urn:microsoft.com/office/officeart/2008/layout/VerticalCurvedList"/>
    <dgm:cxn modelId="{9974F886-2B0D-417E-816E-25E92440C9C1}" type="presOf" srcId="{A5CD6C0A-EE86-45ED-9DEF-58ADD6B3F75D}" destId="{08846FB3-E7C0-40BE-8C90-347F36380464}" srcOrd="0" destOrd="0" presId="urn:microsoft.com/office/officeart/2008/layout/VerticalCurvedList"/>
    <dgm:cxn modelId="{6FB8F780-FB43-495B-A624-A8E6F5B8078E}" srcId="{A5CD6C0A-EE86-45ED-9DEF-58ADD6B3F75D}" destId="{F7279F46-D54F-40A2-B9DD-F0C0A8772CF0}" srcOrd="2" destOrd="0" parTransId="{DF24C1CD-4E7C-4109-9666-26EE9E6F8AFD}" sibTransId="{EEAA4FCD-83D4-4F3F-A001-5CA1587B5D42}"/>
    <dgm:cxn modelId="{7A89DDF1-36DE-42EC-9B16-9A0551C048DB}" type="presParOf" srcId="{08846FB3-E7C0-40BE-8C90-347F36380464}" destId="{296311F6-F11F-4872-ADFB-75B231DD85E4}" srcOrd="0" destOrd="0" presId="urn:microsoft.com/office/officeart/2008/layout/VerticalCurvedList"/>
    <dgm:cxn modelId="{EB0B8B53-BC18-4A2F-8970-811BD2BAD22A}" type="presParOf" srcId="{296311F6-F11F-4872-ADFB-75B231DD85E4}" destId="{232572D1-D154-4065-910A-C4980FEFB8DF}" srcOrd="0" destOrd="0" presId="urn:microsoft.com/office/officeart/2008/layout/VerticalCurvedList"/>
    <dgm:cxn modelId="{DA1B28D9-8237-477E-AFCD-EEFE64F68BA0}" type="presParOf" srcId="{232572D1-D154-4065-910A-C4980FEFB8DF}" destId="{8220A9A3-F8F8-4927-B9A8-68A35A9BA25B}" srcOrd="0" destOrd="0" presId="urn:microsoft.com/office/officeart/2008/layout/VerticalCurvedList"/>
    <dgm:cxn modelId="{38E45105-79FF-4420-BE20-54EB4148FFE5}" type="presParOf" srcId="{232572D1-D154-4065-910A-C4980FEFB8DF}" destId="{593D7541-1095-49B2-A6F3-3456D0D98D58}" srcOrd="1" destOrd="0" presId="urn:microsoft.com/office/officeart/2008/layout/VerticalCurvedList"/>
    <dgm:cxn modelId="{A4055A0E-ACEA-44C2-BC01-6C4D23A974CF}" type="presParOf" srcId="{232572D1-D154-4065-910A-C4980FEFB8DF}" destId="{2F685DE6-9F74-4B76-9F72-7CF63A2C266C}" srcOrd="2" destOrd="0" presId="urn:microsoft.com/office/officeart/2008/layout/VerticalCurvedList"/>
    <dgm:cxn modelId="{8EE139A1-BACB-4F60-A210-69F08024CBF4}" type="presParOf" srcId="{232572D1-D154-4065-910A-C4980FEFB8DF}" destId="{DA7DA087-F299-40E2-9AD4-9AB8FB8C509E}" srcOrd="3" destOrd="0" presId="urn:microsoft.com/office/officeart/2008/layout/VerticalCurvedList"/>
    <dgm:cxn modelId="{32EE9CAA-2AB4-4F56-8AC7-77785E7AC5EC}" type="presParOf" srcId="{296311F6-F11F-4872-ADFB-75B231DD85E4}" destId="{1A0D984B-BCC9-4E74-A9D3-D9C0D5E9C5D3}" srcOrd="1" destOrd="0" presId="urn:microsoft.com/office/officeart/2008/layout/VerticalCurvedList"/>
    <dgm:cxn modelId="{1DF640AB-5C33-4E69-81ED-3CCD4EB27708}" type="presParOf" srcId="{296311F6-F11F-4872-ADFB-75B231DD85E4}" destId="{4D7B335F-21A7-4D2A-9C1E-B1D374957716}" srcOrd="2" destOrd="0" presId="urn:microsoft.com/office/officeart/2008/layout/VerticalCurvedList"/>
    <dgm:cxn modelId="{A3EF0F95-5FD6-4AF5-9477-98BFEA50633F}" type="presParOf" srcId="{4D7B335F-21A7-4D2A-9C1E-B1D374957716}" destId="{BAAEF13F-CFD6-403B-946D-59BD75D6E167}" srcOrd="0" destOrd="0" presId="urn:microsoft.com/office/officeart/2008/layout/VerticalCurvedList"/>
    <dgm:cxn modelId="{BEE16345-3EEC-44FA-91FE-286BF4DB87AC}" type="presParOf" srcId="{296311F6-F11F-4872-ADFB-75B231DD85E4}" destId="{B24EA5C7-596F-4D03-B66D-A582D15834FF}" srcOrd="3" destOrd="0" presId="urn:microsoft.com/office/officeart/2008/layout/VerticalCurvedList"/>
    <dgm:cxn modelId="{3E525ADA-F0C0-442B-82F3-4AF29ABE7F6A}" type="presParOf" srcId="{296311F6-F11F-4872-ADFB-75B231DD85E4}" destId="{ED4E1C2B-86C4-4C21-8DD9-7DB71C4A0B8A}" srcOrd="4" destOrd="0" presId="urn:microsoft.com/office/officeart/2008/layout/VerticalCurvedList"/>
    <dgm:cxn modelId="{E8584F73-5D2B-41E3-B1F6-60F3CA8BF583}" type="presParOf" srcId="{ED4E1C2B-86C4-4C21-8DD9-7DB71C4A0B8A}" destId="{3CEE4788-C9CD-4C1E-A717-975BBDEF59CE}" srcOrd="0" destOrd="0" presId="urn:microsoft.com/office/officeart/2008/layout/VerticalCurvedList"/>
    <dgm:cxn modelId="{9FF65DC9-00BE-4FB4-9113-D363392529C5}" type="presParOf" srcId="{296311F6-F11F-4872-ADFB-75B231DD85E4}" destId="{AB857AC3-E484-4CC7-90B1-1BC3B7490B99}" srcOrd="5" destOrd="0" presId="urn:microsoft.com/office/officeart/2008/layout/VerticalCurvedList"/>
    <dgm:cxn modelId="{9D37B8BA-3299-49E4-A001-B5EEA734D145}" type="presParOf" srcId="{296311F6-F11F-4872-ADFB-75B231DD85E4}" destId="{F4EC200F-E04F-4974-A378-01B0D3EBDBA5}" srcOrd="6" destOrd="0" presId="urn:microsoft.com/office/officeart/2008/layout/VerticalCurvedList"/>
    <dgm:cxn modelId="{A510185D-72BA-4D57-B599-3B247C9FDE60}" type="presParOf" srcId="{F4EC200F-E04F-4974-A378-01B0D3EBDBA5}" destId="{206C9870-38D8-4DFB-8B1E-E447DB1435D1}" srcOrd="0" destOrd="0" presId="urn:microsoft.com/office/officeart/2008/layout/VerticalCurvedList"/>
    <dgm:cxn modelId="{1C25E888-99E0-42A7-8626-E7D6180C4428}" type="presParOf" srcId="{296311F6-F11F-4872-ADFB-75B231DD85E4}" destId="{5AC88BBA-FA88-4D54-8F00-F589D474CB1F}" srcOrd="7" destOrd="0" presId="urn:microsoft.com/office/officeart/2008/layout/VerticalCurvedList"/>
    <dgm:cxn modelId="{7F5A846A-38BC-4CCB-9B73-99D6553C04C1}" type="presParOf" srcId="{296311F6-F11F-4872-ADFB-75B231DD85E4}" destId="{82DD25BD-A541-47E4-9D6F-2962684D7AD3}" srcOrd="8" destOrd="0" presId="urn:microsoft.com/office/officeart/2008/layout/VerticalCurvedList"/>
    <dgm:cxn modelId="{4E4C6ABE-2103-4129-ADDF-F67827C8E50B}" type="presParOf" srcId="{82DD25BD-A541-47E4-9D6F-2962684D7AD3}" destId="{8491EEDF-9541-48E7-BEE1-DBC7FBB096D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1A85B1-5B69-4ED7-A48B-E9401A85853C}" type="doc">
      <dgm:prSet loTypeId="urn:microsoft.com/office/officeart/2005/8/layout/vProcess5" loCatId="process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A3748200-BA1A-4867-8446-7DDDA917CCAE}">
      <dgm:prSet phldrT="[Текст]" custT="1"/>
      <dgm:spPr/>
      <dgm:t>
        <a:bodyPr/>
        <a:lstStyle/>
        <a:p>
          <a:pPr defTabSz="1346200">
            <a:tabLst>
              <a:tab pos="5386388" algn="l"/>
            </a:tabLst>
          </a:pPr>
          <a:r>
            <a: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-  </a:t>
          </a:r>
          <a:r>
            <a:rPr lang="ru-RU" sz="2400" b="1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подготовителный</a:t>
          </a:r>
          <a:r>
            <a: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март 2024г. </a:t>
          </a:r>
        </a:p>
        <a:p>
          <a:pPr defTabSz="1346200">
            <a:tabLst>
              <a:tab pos="5386388" algn="l"/>
            </a:tabLst>
          </a:pPr>
          <a:r>
            <a:rPr lang="ru-RU" sz="24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Разработка проектно-сметной документации. Организация мероприятий по формированию замысла проекта </a:t>
          </a:r>
          <a:endParaRPr lang="ru-RU" sz="2400" b="1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60A6A7-F2E3-445E-A2CA-EB9D41A2B4ED}" type="parTrans" cxnId="{A472569E-2061-4C37-876D-C816F0578464}">
      <dgm:prSet/>
      <dgm:spPr/>
      <dgm:t>
        <a:bodyPr/>
        <a:lstStyle/>
        <a:p>
          <a:endParaRPr lang="ru-RU" sz="24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0341F6-FE42-4C5A-A05D-882DEFC19154}" type="sibTrans" cxnId="{A472569E-2061-4C37-876D-C816F0578464}">
      <dgm:prSet custT="1"/>
      <dgm:spPr/>
      <dgm:t>
        <a:bodyPr/>
        <a:lstStyle/>
        <a:p>
          <a:endParaRPr lang="ru-RU" sz="24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952864-4146-47CC-9FD1-A5D706CE1A91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– основной </a:t>
          </a:r>
          <a:r>
            <a: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апрель-ноябрь 2024г. </a:t>
          </a:r>
        </a:p>
        <a:p>
          <a:r>
            <a:rPr lang="ru-RU" sz="24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Практическая часть реализации проекта.</a:t>
          </a:r>
          <a:r>
            <a:rPr lang="ru-RU" sz="2400" b="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выполнение  намеченных мероприятий </a:t>
          </a:r>
          <a:endParaRPr lang="ru-RU" sz="2400" b="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A3E034-9271-4B58-8D31-5983D5050E53}" type="parTrans" cxnId="{8AE1B014-8B84-4975-94F1-C0B879BBBFA9}">
      <dgm:prSet/>
      <dgm:spPr/>
      <dgm:t>
        <a:bodyPr/>
        <a:lstStyle/>
        <a:p>
          <a:endParaRPr lang="ru-RU" sz="24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AC42C2-C8EB-4F64-8B75-2E36ABEE9DB5}" type="sibTrans" cxnId="{8AE1B014-8B84-4975-94F1-C0B879BBBFA9}">
      <dgm:prSet custT="1"/>
      <dgm:spPr/>
      <dgm:t>
        <a:bodyPr/>
        <a:lstStyle/>
        <a:p>
          <a:endParaRPr lang="ru-RU" sz="24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A4F548-F784-420F-A004-5AC3300526AB}">
      <dgm:prSet phldrT="[Текст]" custT="1"/>
      <dgm:spPr/>
      <dgm:t>
        <a:bodyPr/>
        <a:lstStyle/>
        <a:p>
          <a:pPr defTabSz="1066800"/>
          <a:r>
            <a: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</a:t>
          </a:r>
          <a:r>
            <a: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–заключительный-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ноябрь 2024г.</a:t>
          </a:r>
        </a:p>
        <a:p>
          <a:pPr defTabSz="6543675"/>
          <a:r>
            <a:rPr lang="ru-RU" sz="24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Анализ достигнутых результатов, соотношение результатов реализации программы с  поставленными целью и задачами, определение перспектив дальнейшей работы </a:t>
          </a:r>
          <a:endParaRPr lang="ru-RU" sz="24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06F989-2CC1-40DC-950A-4B384F05AB2C}" type="parTrans" cxnId="{F581C60C-396A-4D33-8D3B-4C90CAB66313}">
      <dgm:prSet/>
      <dgm:spPr/>
      <dgm:t>
        <a:bodyPr/>
        <a:lstStyle/>
        <a:p>
          <a:endParaRPr lang="ru-RU" sz="24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9CFA8A-6E09-49B2-BEA0-899BD3393A67}" type="sibTrans" cxnId="{F581C60C-396A-4D33-8D3B-4C90CAB66313}">
      <dgm:prSet/>
      <dgm:spPr/>
      <dgm:t>
        <a:bodyPr/>
        <a:lstStyle/>
        <a:p>
          <a:endParaRPr lang="ru-RU" sz="24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A05943-5861-425F-9D26-12D23D069021}" type="pres">
      <dgm:prSet presAssocID="{761A85B1-5B69-4ED7-A48B-E9401A85853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51C07D-E250-4B1A-9D95-924A5EB225EC}" type="pres">
      <dgm:prSet presAssocID="{761A85B1-5B69-4ED7-A48B-E9401A85853C}" presName="dummyMaxCanvas" presStyleCnt="0">
        <dgm:presLayoutVars/>
      </dgm:prSet>
      <dgm:spPr/>
      <dgm:t>
        <a:bodyPr/>
        <a:lstStyle/>
        <a:p>
          <a:endParaRPr lang="ru-RU"/>
        </a:p>
      </dgm:t>
    </dgm:pt>
    <dgm:pt modelId="{F9B23105-4289-4E3E-8425-0C8AAC8CDDA7}" type="pres">
      <dgm:prSet presAssocID="{761A85B1-5B69-4ED7-A48B-E9401A85853C}" presName="ThreeNodes_1" presStyleLbl="node1" presStyleIdx="0" presStyleCnt="3" custScaleX="108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E2BBCE-1047-40CC-9782-3BDF73316461}" type="pres">
      <dgm:prSet presAssocID="{761A85B1-5B69-4ED7-A48B-E9401A85853C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694082-1197-4CD5-B61B-955FB2688A85}" type="pres">
      <dgm:prSet presAssocID="{761A85B1-5B69-4ED7-A48B-E9401A85853C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E36C6-3E83-430E-89E5-6EB66882378D}" type="pres">
      <dgm:prSet presAssocID="{761A85B1-5B69-4ED7-A48B-E9401A85853C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04AEC5-4DD7-4878-9308-B232BCDBF44D}" type="pres">
      <dgm:prSet presAssocID="{761A85B1-5B69-4ED7-A48B-E9401A85853C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9795FF-9350-43CE-A274-C62D1BCA15A9}" type="pres">
      <dgm:prSet presAssocID="{761A85B1-5B69-4ED7-A48B-E9401A85853C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EFE343-32EF-47F5-92E0-38798E39B995}" type="pres">
      <dgm:prSet presAssocID="{761A85B1-5B69-4ED7-A48B-E9401A85853C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A7F7ED-033F-4458-90C7-7B5B3894D82F}" type="pres">
      <dgm:prSet presAssocID="{761A85B1-5B69-4ED7-A48B-E9401A85853C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0D61FB-289C-4816-BC78-77984B5E502C}" type="presOf" srcId="{A3748200-BA1A-4867-8446-7DDDA917CCAE}" destId="{819795FF-9350-43CE-A274-C62D1BCA15A9}" srcOrd="1" destOrd="0" presId="urn:microsoft.com/office/officeart/2005/8/layout/vProcess5"/>
    <dgm:cxn modelId="{A260A6DC-B2F6-4DB0-AE93-14CDAD2524EF}" type="presOf" srcId="{DDA4F548-F784-420F-A004-5AC3300526AB}" destId="{D0A7F7ED-033F-4458-90C7-7B5B3894D82F}" srcOrd="1" destOrd="0" presId="urn:microsoft.com/office/officeart/2005/8/layout/vProcess5"/>
    <dgm:cxn modelId="{8FA8EF0E-D660-41FE-9451-CF39BC3215E6}" type="presOf" srcId="{761A85B1-5B69-4ED7-A48B-E9401A85853C}" destId="{ECA05943-5861-425F-9D26-12D23D069021}" srcOrd="0" destOrd="0" presId="urn:microsoft.com/office/officeart/2005/8/layout/vProcess5"/>
    <dgm:cxn modelId="{9C4FBAC6-98F6-4B38-9157-9145A7E6442A}" type="presOf" srcId="{4C952864-4146-47CC-9FD1-A5D706CE1A91}" destId="{71EFE343-32EF-47F5-92E0-38798E39B995}" srcOrd="1" destOrd="0" presId="urn:microsoft.com/office/officeart/2005/8/layout/vProcess5"/>
    <dgm:cxn modelId="{25B8394B-5E7F-4EDD-BF8B-282BEFED383F}" type="presOf" srcId="{A3748200-BA1A-4867-8446-7DDDA917CCAE}" destId="{F9B23105-4289-4E3E-8425-0C8AAC8CDDA7}" srcOrd="0" destOrd="0" presId="urn:microsoft.com/office/officeart/2005/8/layout/vProcess5"/>
    <dgm:cxn modelId="{8A7C2E46-BD81-4C97-A606-EF13266A943E}" type="presOf" srcId="{4C952864-4146-47CC-9FD1-A5D706CE1A91}" destId="{7AE2BBCE-1047-40CC-9782-3BDF73316461}" srcOrd="0" destOrd="0" presId="urn:microsoft.com/office/officeart/2005/8/layout/vProcess5"/>
    <dgm:cxn modelId="{F581C60C-396A-4D33-8D3B-4C90CAB66313}" srcId="{761A85B1-5B69-4ED7-A48B-E9401A85853C}" destId="{DDA4F548-F784-420F-A004-5AC3300526AB}" srcOrd="2" destOrd="0" parTransId="{5406F989-2CC1-40DC-950A-4B384F05AB2C}" sibTransId="{3E9CFA8A-6E09-49B2-BEA0-899BD3393A67}"/>
    <dgm:cxn modelId="{8B313F21-CD9E-4FB2-9D67-C4D11D06F6AA}" type="presOf" srcId="{BF0341F6-FE42-4C5A-A05D-882DEFC19154}" destId="{DC6E36C6-3E83-430E-89E5-6EB66882378D}" srcOrd="0" destOrd="0" presId="urn:microsoft.com/office/officeart/2005/8/layout/vProcess5"/>
    <dgm:cxn modelId="{8AE1B014-8B84-4975-94F1-C0B879BBBFA9}" srcId="{761A85B1-5B69-4ED7-A48B-E9401A85853C}" destId="{4C952864-4146-47CC-9FD1-A5D706CE1A91}" srcOrd="1" destOrd="0" parTransId="{28A3E034-9271-4B58-8D31-5983D5050E53}" sibTransId="{30AC42C2-C8EB-4F64-8B75-2E36ABEE9DB5}"/>
    <dgm:cxn modelId="{BE345023-BB31-44FF-A0DE-8E1C2B33F267}" type="presOf" srcId="{30AC42C2-C8EB-4F64-8B75-2E36ABEE9DB5}" destId="{E504AEC5-4DD7-4878-9308-B232BCDBF44D}" srcOrd="0" destOrd="0" presId="urn:microsoft.com/office/officeart/2005/8/layout/vProcess5"/>
    <dgm:cxn modelId="{3C70ADEB-1862-43DE-92C6-FFAB4458593B}" type="presOf" srcId="{DDA4F548-F784-420F-A004-5AC3300526AB}" destId="{9E694082-1197-4CD5-B61B-955FB2688A85}" srcOrd="0" destOrd="0" presId="urn:microsoft.com/office/officeart/2005/8/layout/vProcess5"/>
    <dgm:cxn modelId="{A472569E-2061-4C37-876D-C816F0578464}" srcId="{761A85B1-5B69-4ED7-A48B-E9401A85853C}" destId="{A3748200-BA1A-4867-8446-7DDDA917CCAE}" srcOrd="0" destOrd="0" parTransId="{1C60A6A7-F2E3-445E-A2CA-EB9D41A2B4ED}" sibTransId="{BF0341F6-FE42-4C5A-A05D-882DEFC19154}"/>
    <dgm:cxn modelId="{36CB6E52-BA62-4504-8A6F-3349CCABAA35}" type="presParOf" srcId="{ECA05943-5861-425F-9D26-12D23D069021}" destId="{1E51C07D-E250-4B1A-9D95-924A5EB225EC}" srcOrd="0" destOrd="0" presId="urn:microsoft.com/office/officeart/2005/8/layout/vProcess5"/>
    <dgm:cxn modelId="{BB7D76F0-01EB-4AFA-AC42-0D8A9A20B1B3}" type="presParOf" srcId="{ECA05943-5861-425F-9D26-12D23D069021}" destId="{F9B23105-4289-4E3E-8425-0C8AAC8CDDA7}" srcOrd="1" destOrd="0" presId="urn:microsoft.com/office/officeart/2005/8/layout/vProcess5"/>
    <dgm:cxn modelId="{C3DD43FA-9BF1-40E8-B13B-C35ECC85BE10}" type="presParOf" srcId="{ECA05943-5861-425F-9D26-12D23D069021}" destId="{7AE2BBCE-1047-40CC-9782-3BDF73316461}" srcOrd="2" destOrd="0" presId="urn:microsoft.com/office/officeart/2005/8/layout/vProcess5"/>
    <dgm:cxn modelId="{A8E5F4C3-2F29-4551-BDA5-B80A31C49D92}" type="presParOf" srcId="{ECA05943-5861-425F-9D26-12D23D069021}" destId="{9E694082-1197-4CD5-B61B-955FB2688A85}" srcOrd="3" destOrd="0" presId="urn:microsoft.com/office/officeart/2005/8/layout/vProcess5"/>
    <dgm:cxn modelId="{D871859C-D414-400A-857E-F4F1C193084B}" type="presParOf" srcId="{ECA05943-5861-425F-9D26-12D23D069021}" destId="{DC6E36C6-3E83-430E-89E5-6EB66882378D}" srcOrd="4" destOrd="0" presId="urn:microsoft.com/office/officeart/2005/8/layout/vProcess5"/>
    <dgm:cxn modelId="{BA783CDB-3EB2-4075-94C7-56C3278B6744}" type="presParOf" srcId="{ECA05943-5861-425F-9D26-12D23D069021}" destId="{E504AEC5-4DD7-4878-9308-B232BCDBF44D}" srcOrd="5" destOrd="0" presId="urn:microsoft.com/office/officeart/2005/8/layout/vProcess5"/>
    <dgm:cxn modelId="{64A9A741-EB7F-41F5-9CB0-264E75D2F65D}" type="presParOf" srcId="{ECA05943-5861-425F-9D26-12D23D069021}" destId="{819795FF-9350-43CE-A274-C62D1BCA15A9}" srcOrd="6" destOrd="0" presId="urn:microsoft.com/office/officeart/2005/8/layout/vProcess5"/>
    <dgm:cxn modelId="{43CDBDDB-3EB8-4BB6-B3A9-A6B947795B20}" type="presParOf" srcId="{ECA05943-5861-425F-9D26-12D23D069021}" destId="{71EFE343-32EF-47F5-92E0-38798E39B995}" srcOrd="7" destOrd="0" presId="urn:microsoft.com/office/officeart/2005/8/layout/vProcess5"/>
    <dgm:cxn modelId="{4AFAEA5C-6B50-4880-9DF6-11D0A66A19C1}" type="presParOf" srcId="{ECA05943-5861-425F-9D26-12D23D069021}" destId="{D0A7F7ED-033F-4458-90C7-7B5B3894D82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21754A-2B08-4045-9F22-06BBAE7D0DC9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B43CAE01-520C-4EA9-B947-9A37256C9952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Снижение уровня заболеваемости. Укрепление здоровья детей</a:t>
          </a:r>
          <a:endParaRPr lang="ru-RU" sz="2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23E15B-C3D5-499A-A3C1-AC7720D015B6}" type="parTrans" cxnId="{1A3D7EB9-0DA6-417B-8767-F595C00A499D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A14C0D-CE1C-4458-A5ED-4F464F01F740}" type="sibTrans" cxnId="{1A3D7EB9-0DA6-417B-8767-F595C00A499D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23B977-6B69-4DCD-84E7-2796C3F93EF5}">
      <dgm:prSet custT="1"/>
      <dgm:spPr/>
      <dgm:t>
        <a:bodyPr/>
        <a:lstStyle/>
        <a:p>
          <a:pPr eaLnBrk="1" latinLnBrk="0"/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Улучшение качества занятий спортом. У детей создается положительный настрой на занятия спортом </a:t>
          </a:r>
          <a:endParaRPr lang="ru-RU" sz="2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C2ED8F-5C26-4C3B-9EFD-E09764F86BD9}" type="parTrans" cxnId="{43853414-306B-4429-A628-D2F98EFDBD5B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F6EBB-2520-46FB-BC0C-14B809DE1701}" type="sibTrans" cxnId="{43853414-306B-4429-A628-D2F98EFDBD5B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BE6D6E-12D6-4DF5-8DC3-0F6496427ADF}">
      <dgm:prSet custT="1"/>
      <dgm:spPr/>
      <dgm:t>
        <a:bodyPr/>
        <a:lstStyle/>
        <a:p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Сформированы основы здорового образа жизни </a:t>
          </a:r>
          <a:endParaRPr lang="ru-RU" sz="2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4DCCC5-71D8-418F-A9BF-C66ED11C0264}" type="parTrans" cxnId="{54918547-0606-4D20-9E99-CA334047332B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E1E3DD-F622-4DFA-B9E9-2198B56B95F1}" type="sibTrans" cxnId="{54918547-0606-4D20-9E99-CA334047332B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87E018-10AE-4A02-B3DA-7C02772E1923}">
      <dgm:prSet custT="1"/>
      <dgm:spPr/>
      <dgm:t>
        <a:bodyPr/>
        <a:lstStyle/>
        <a:p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Увеличение двигательной активности воспитанников </a:t>
          </a:r>
          <a:endParaRPr lang="ru-RU" sz="2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AB1A2D-1658-4D6C-8C12-164C7923511C}" type="parTrans" cxnId="{45B066EC-935A-42A5-8211-712328428652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C789E7-ED8B-4830-BBA7-516B164EBFAE}" type="sibTrans" cxnId="{45B066EC-935A-42A5-8211-712328428652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6B247E-4A16-46EB-B231-29A61B880EE4}">
      <dgm:prSet custT="1"/>
      <dgm:spPr/>
      <dgm:t>
        <a:bodyPr/>
        <a:lstStyle/>
        <a:p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физкультурном зале создана современная РППС, доступная, безопасная, содержательная,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многофункциональная, трансформируемая, вариативная. </a:t>
          </a:r>
          <a:endParaRPr lang="ru-RU" sz="20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37F14F-0E0C-4B79-9E82-C523FEB831C6}" type="parTrans" cxnId="{318F9F06-52F5-4AB6-94D0-B139DEE96746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3F5D96-F4B1-4B77-8655-73CCC9621BA5}" type="sibTrans" cxnId="{318F9F06-52F5-4AB6-94D0-B139DEE96746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E0A346-E7D3-45C6-8A1E-B34E15830231}">
      <dgm:prSet custT="1"/>
      <dgm:spPr/>
      <dgm:t>
        <a:bodyPr/>
        <a:lstStyle/>
        <a:p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Сформирована </a:t>
          </a:r>
          <a:r>
            <a:rPr lang="ru-RU" sz="200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психолого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педагогическая культура родителей в вопросах здоровья своих детей. </a:t>
          </a:r>
        </a:p>
      </dgm:t>
    </dgm:pt>
    <dgm:pt modelId="{F3E046A3-A05E-471C-8565-68970D0B4028}" type="parTrans" cxnId="{6533FE32-DCE6-408C-B9CC-704B30F153C9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7D6000-93CB-4098-B4AE-16D68BECA546}" type="sibTrans" cxnId="{6533FE32-DCE6-408C-B9CC-704B30F153C9}">
      <dgm:prSet/>
      <dgm:spPr/>
      <dgm:t>
        <a:bodyPr/>
        <a:lstStyle/>
        <a:p>
          <a:endParaRPr lang="ru-RU" sz="20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4955B8-DA79-449D-974E-52A0CD028FA4}">
      <dgm:prSet custT="1"/>
      <dgm:spPr/>
      <dgm:t>
        <a:bodyPr/>
        <a:lstStyle/>
        <a:p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Оборудована современная спортивно-игровая площадка</a:t>
          </a:r>
          <a:endParaRPr lang="ru-RU" sz="20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F7DA76-6593-4835-A881-BFBB9EDC1C8F}" type="parTrans" cxnId="{B32EA09F-C0A1-4870-9486-4401FBB9F200}">
      <dgm:prSet/>
      <dgm:spPr/>
      <dgm:t>
        <a:bodyPr/>
        <a:lstStyle/>
        <a:p>
          <a:endParaRPr lang="ru-RU"/>
        </a:p>
      </dgm:t>
    </dgm:pt>
    <dgm:pt modelId="{B268FB07-3525-479E-B707-FB65DDD80BA6}" type="sibTrans" cxnId="{B32EA09F-C0A1-4870-9486-4401FBB9F200}">
      <dgm:prSet/>
      <dgm:spPr/>
      <dgm:t>
        <a:bodyPr/>
        <a:lstStyle/>
        <a:p>
          <a:endParaRPr lang="ru-RU"/>
        </a:p>
      </dgm:t>
    </dgm:pt>
    <dgm:pt modelId="{FD12A759-987E-48EB-A6CA-6AA7932EE177}">
      <dgm:prSet custT="1"/>
      <dgm:spPr/>
      <dgm:t>
        <a:bodyPr/>
        <a:lstStyle/>
        <a:p>
          <a:endParaRPr lang="ru-RU" sz="20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EFE89D-7353-418B-85D4-FC4BA72B9BE0}" type="parTrans" cxnId="{DB6BD11A-502B-4342-8BCD-0F6B96C91E7B}">
      <dgm:prSet/>
      <dgm:spPr/>
      <dgm:t>
        <a:bodyPr/>
        <a:lstStyle/>
        <a:p>
          <a:endParaRPr lang="ru-RU"/>
        </a:p>
      </dgm:t>
    </dgm:pt>
    <dgm:pt modelId="{E59DAB61-3120-404E-88D4-C9341390C46E}" type="sibTrans" cxnId="{DB6BD11A-502B-4342-8BCD-0F6B96C91E7B}">
      <dgm:prSet/>
      <dgm:spPr/>
      <dgm:t>
        <a:bodyPr/>
        <a:lstStyle/>
        <a:p>
          <a:endParaRPr lang="ru-RU"/>
        </a:p>
      </dgm:t>
    </dgm:pt>
    <dgm:pt modelId="{1EF2CBFD-EF13-4EAA-A40F-D7E88DF7ADE5}" type="pres">
      <dgm:prSet presAssocID="{FE21754A-2B08-4045-9F22-06BBAE7D0DC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CE87D0E-1EDF-46B0-8720-03DFE4362570}" type="pres">
      <dgm:prSet presAssocID="{FE21754A-2B08-4045-9F22-06BBAE7D0DC9}" presName="Name1" presStyleCnt="0"/>
      <dgm:spPr/>
      <dgm:t>
        <a:bodyPr/>
        <a:lstStyle/>
        <a:p>
          <a:endParaRPr lang="ru-RU"/>
        </a:p>
      </dgm:t>
    </dgm:pt>
    <dgm:pt modelId="{E65FA21D-80BB-4782-95CE-0DC8B290E2AA}" type="pres">
      <dgm:prSet presAssocID="{FE21754A-2B08-4045-9F22-06BBAE7D0DC9}" presName="cycle" presStyleCnt="0"/>
      <dgm:spPr/>
      <dgm:t>
        <a:bodyPr/>
        <a:lstStyle/>
        <a:p>
          <a:endParaRPr lang="ru-RU"/>
        </a:p>
      </dgm:t>
    </dgm:pt>
    <dgm:pt modelId="{FDFC690B-4BCB-4B17-8E8E-8FCC3BB965CE}" type="pres">
      <dgm:prSet presAssocID="{FE21754A-2B08-4045-9F22-06BBAE7D0DC9}" presName="srcNode" presStyleLbl="node1" presStyleIdx="0" presStyleCnt="7"/>
      <dgm:spPr/>
      <dgm:t>
        <a:bodyPr/>
        <a:lstStyle/>
        <a:p>
          <a:endParaRPr lang="ru-RU"/>
        </a:p>
      </dgm:t>
    </dgm:pt>
    <dgm:pt modelId="{7E4F4D6D-0B0D-4EA1-A348-0EBE2AEC04E6}" type="pres">
      <dgm:prSet presAssocID="{FE21754A-2B08-4045-9F22-06BBAE7D0DC9}" presName="conn" presStyleLbl="parChTrans1D2" presStyleIdx="0" presStyleCnt="1"/>
      <dgm:spPr/>
      <dgm:t>
        <a:bodyPr/>
        <a:lstStyle/>
        <a:p>
          <a:endParaRPr lang="ru-RU"/>
        </a:p>
      </dgm:t>
    </dgm:pt>
    <dgm:pt modelId="{04A22F5B-1689-4C5F-B912-D15316014631}" type="pres">
      <dgm:prSet presAssocID="{FE21754A-2B08-4045-9F22-06BBAE7D0DC9}" presName="extraNode" presStyleLbl="node1" presStyleIdx="0" presStyleCnt="7"/>
      <dgm:spPr/>
      <dgm:t>
        <a:bodyPr/>
        <a:lstStyle/>
        <a:p>
          <a:endParaRPr lang="ru-RU"/>
        </a:p>
      </dgm:t>
    </dgm:pt>
    <dgm:pt modelId="{94455E68-E0E2-44E7-884F-0CF8637829A6}" type="pres">
      <dgm:prSet presAssocID="{FE21754A-2B08-4045-9F22-06BBAE7D0DC9}" presName="dstNode" presStyleLbl="node1" presStyleIdx="0" presStyleCnt="7"/>
      <dgm:spPr/>
      <dgm:t>
        <a:bodyPr/>
        <a:lstStyle/>
        <a:p>
          <a:endParaRPr lang="ru-RU"/>
        </a:p>
      </dgm:t>
    </dgm:pt>
    <dgm:pt modelId="{B64220C6-675E-4DA7-ADE6-F80D6369FBCB}" type="pres">
      <dgm:prSet presAssocID="{B43CAE01-520C-4EA9-B947-9A37256C9952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930119-5BE1-47FF-8ABA-AF7384916EDF}" type="pres">
      <dgm:prSet presAssocID="{B43CAE01-520C-4EA9-B947-9A37256C9952}" presName="accent_1" presStyleCnt="0"/>
      <dgm:spPr/>
      <dgm:t>
        <a:bodyPr/>
        <a:lstStyle/>
        <a:p>
          <a:endParaRPr lang="ru-RU"/>
        </a:p>
      </dgm:t>
    </dgm:pt>
    <dgm:pt modelId="{12D8390C-E780-48F9-9AA6-092781D60A05}" type="pres">
      <dgm:prSet presAssocID="{B43CAE01-520C-4EA9-B947-9A37256C9952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E3115654-5310-4E4C-A339-9B2B9508E72C}" type="pres">
      <dgm:prSet presAssocID="{BEBE6D6E-12D6-4DF5-8DC3-0F6496427ADF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717ED-3487-4AA6-BFCC-2206AF45D7D7}" type="pres">
      <dgm:prSet presAssocID="{BEBE6D6E-12D6-4DF5-8DC3-0F6496427ADF}" presName="accent_2" presStyleCnt="0"/>
      <dgm:spPr/>
      <dgm:t>
        <a:bodyPr/>
        <a:lstStyle/>
        <a:p>
          <a:endParaRPr lang="ru-RU"/>
        </a:p>
      </dgm:t>
    </dgm:pt>
    <dgm:pt modelId="{DF29C5F3-F978-4B8C-8E59-87166E62AE96}" type="pres">
      <dgm:prSet presAssocID="{BEBE6D6E-12D6-4DF5-8DC3-0F6496427ADF}" presName="accentRepeatNode" presStyleLbl="solidFgAcc1" presStyleIdx="1" presStyleCnt="7"/>
      <dgm:spPr/>
      <dgm:t>
        <a:bodyPr/>
        <a:lstStyle/>
        <a:p>
          <a:endParaRPr lang="ru-RU"/>
        </a:p>
      </dgm:t>
    </dgm:pt>
    <dgm:pt modelId="{0B39B3CA-4E62-47E3-BF18-BF8F6B0E2311}" type="pres">
      <dgm:prSet presAssocID="{7723B977-6B69-4DCD-84E7-2796C3F93EF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031447-76AA-4E38-8795-12EABA49CB3A}" type="pres">
      <dgm:prSet presAssocID="{7723B977-6B69-4DCD-84E7-2796C3F93EF5}" presName="accent_3" presStyleCnt="0"/>
      <dgm:spPr/>
      <dgm:t>
        <a:bodyPr/>
        <a:lstStyle/>
        <a:p>
          <a:endParaRPr lang="ru-RU"/>
        </a:p>
      </dgm:t>
    </dgm:pt>
    <dgm:pt modelId="{2596CED8-85DD-48F7-AB5E-04BA6931ECD6}" type="pres">
      <dgm:prSet presAssocID="{7723B977-6B69-4DCD-84E7-2796C3F93EF5}" presName="accentRepeatNode" presStyleLbl="solidFgAcc1" presStyleIdx="2" presStyleCnt="7"/>
      <dgm:spPr/>
      <dgm:t>
        <a:bodyPr/>
        <a:lstStyle/>
        <a:p>
          <a:endParaRPr lang="ru-RU"/>
        </a:p>
      </dgm:t>
    </dgm:pt>
    <dgm:pt modelId="{D1250FB0-48D2-4036-866C-498ED35EF8CA}" type="pres">
      <dgm:prSet presAssocID="{3D87E018-10AE-4A02-B3DA-7C02772E1923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9E8983-528F-4701-8275-B9099FDF5912}" type="pres">
      <dgm:prSet presAssocID="{3D87E018-10AE-4A02-B3DA-7C02772E1923}" presName="accent_4" presStyleCnt="0"/>
      <dgm:spPr/>
      <dgm:t>
        <a:bodyPr/>
        <a:lstStyle/>
        <a:p>
          <a:endParaRPr lang="ru-RU"/>
        </a:p>
      </dgm:t>
    </dgm:pt>
    <dgm:pt modelId="{9D1B00C9-5F6F-4001-A1DB-554CB5B7ED1D}" type="pres">
      <dgm:prSet presAssocID="{3D87E018-10AE-4A02-B3DA-7C02772E1923}" presName="accentRepeatNode" presStyleLbl="solidFgAcc1" presStyleIdx="3" presStyleCnt="7"/>
      <dgm:spPr/>
      <dgm:t>
        <a:bodyPr/>
        <a:lstStyle/>
        <a:p>
          <a:endParaRPr lang="ru-RU"/>
        </a:p>
      </dgm:t>
    </dgm:pt>
    <dgm:pt modelId="{0221A94B-3C81-4E57-912B-A1460BB15A28}" type="pres">
      <dgm:prSet presAssocID="{4C6B247E-4A16-46EB-B231-29A61B880EE4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DD5F1B-7B58-4D8B-96D7-E823D1DAB81B}" type="pres">
      <dgm:prSet presAssocID="{4C6B247E-4A16-46EB-B231-29A61B880EE4}" presName="accent_5" presStyleCnt="0"/>
      <dgm:spPr/>
      <dgm:t>
        <a:bodyPr/>
        <a:lstStyle/>
        <a:p>
          <a:endParaRPr lang="ru-RU"/>
        </a:p>
      </dgm:t>
    </dgm:pt>
    <dgm:pt modelId="{37D031F8-1FB0-4B5F-8101-887FCA0F8BBA}" type="pres">
      <dgm:prSet presAssocID="{4C6B247E-4A16-46EB-B231-29A61B880EE4}" presName="accentRepeatNode" presStyleLbl="solidFgAcc1" presStyleIdx="4" presStyleCnt="7"/>
      <dgm:spPr/>
      <dgm:t>
        <a:bodyPr/>
        <a:lstStyle/>
        <a:p>
          <a:endParaRPr lang="ru-RU"/>
        </a:p>
      </dgm:t>
    </dgm:pt>
    <dgm:pt modelId="{0BD66FC9-7EEE-4122-944F-8C8C4DF981C2}" type="pres">
      <dgm:prSet presAssocID="{554955B8-DA79-449D-974E-52A0CD028FA4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9BCD8-53F2-4307-A8E0-DF48A82EF139}" type="pres">
      <dgm:prSet presAssocID="{554955B8-DA79-449D-974E-52A0CD028FA4}" presName="accent_6" presStyleCnt="0"/>
      <dgm:spPr/>
    </dgm:pt>
    <dgm:pt modelId="{7A38024F-0DA1-49B3-B1F1-EFE6B8AA1E80}" type="pres">
      <dgm:prSet presAssocID="{554955B8-DA79-449D-974E-52A0CD028FA4}" presName="accentRepeatNode" presStyleLbl="solidFgAcc1" presStyleIdx="5" presStyleCnt="7"/>
      <dgm:spPr/>
    </dgm:pt>
    <dgm:pt modelId="{E6C7FE19-A73F-4223-BC2F-1D8F7FCC5CA0}" type="pres">
      <dgm:prSet presAssocID="{BAE0A346-E7D3-45C6-8A1E-B34E15830231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29DA0A-CB13-4D7A-AA25-27281E2DC34E}" type="pres">
      <dgm:prSet presAssocID="{BAE0A346-E7D3-45C6-8A1E-B34E15830231}" presName="accent_7" presStyleCnt="0"/>
      <dgm:spPr/>
    </dgm:pt>
    <dgm:pt modelId="{2C3B2FB4-5295-4585-85E1-3407327D29BE}" type="pres">
      <dgm:prSet presAssocID="{BAE0A346-E7D3-45C6-8A1E-B34E15830231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43853414-306B-4429-A628-D2F98EFDBD5B}" srcId="{FE21754A-2B08-4045-9F22-06BBAE7D0DC9}" destId="{7723B977-6B69-4DCD-84E7-2796C3F93EF5}" srcOrd="2" destOrd="0" parTransId="{C0C2ED8F-5C26-4C3B-9EFD-E09764F86BD9}" sibTransId="{0F9F6EBB-2520-46FB-BC0C-14B809DE1701}"/>
    <dgm:cxn modelId="{C2B17AA6-7628-465D-AF34-8ED2E6B2ABFE}" type="presOf" srcId="{4C6B247E-4A16-46EB-B231-29A61B880EE4}" destId="{0221A94B-3C81-4E57-912B-A1460BB15A28}" srcOrd="0" destOrd="0" presId="urn:microsoft.com/office/officeart/2008/layout/VerticalCurvedList"/>
    <dgm:cxn modelId="{6533FE32-DCE6-408C-B9CC-704B30F153C9}" srcId="{FE21754A-2B08-4045-9F22-06BBAE7D0DC9}" destId="{BAE0A346-E7D3-45C6-8A1E-B34E15830231}" srcOrd="6" destOrd="0" parTransId="{F3E046A3-A05E-471C-8565-68970D0B4028}" sibTransId="{AC7D6000-93CB-4098-B4AE-16D68BECA546}"/>
    <dgm:cxn modelId="{922C18B8-8665-4DF8-84F6-AEDD016EDE80}" type="presOf" srcId="{554955B8-DA79-449D-974E-52A0CD028FA4}" destId="{0BD66FC9-7EEE-4122-944F-8C8C4DF981C2}" srcOrd="0" destOrd="0" presId="urn:microsoft.com/office/officeart/2008/layout/VerticalCurvedList"/>
    <dgm:cxn modelId="{54918547-0606-4D20-9E99-CA334047332B}" srcId="{FE21754A-2B08-4045-9F22-06BBAE7D0DC9}" destId="{BEBE6D6E-12D6-4DF5-8DC3-0F6496427ADF}" srcOrd="1" destOrd="0" parTransId="{EE4DCCC5-71D8-418F-A9BF-C66ED11C0264}" sibTransId="{8EE1E3DD-F622-4DFA-B9E9-2198B56B95F1}"/>
    <dgm:cxn modelId="{1524DE0C-C024-49B1-9D54-A10D41920BAF}" type="presOf" srcId="{9FA14C0D-CE1C-4458-A5ED-4F464F01F740}" destId="{7E4F4D6D-0B0D-4EA1-A348-0EBE2AEC04E6}" srcOrd="0" destOrd="0" presId="urn:microsoft.com/office/officeart/2008/layout/VerticalCurvedList"/>
    <dgm:cxn modelId="{B32EA09F-C0A1-4870-9486-4401FBB9F200}" srcId="{FE21754A-2B08-4045-9F22-06BBAE7D0DC9}" destId="{554955B8-DA79-449D-974E-52A0CD028FA4}" srcOrd="5" destOrd="0" parTransId="{B2F7DA76-6593-4835-A881-BFBB9EDC1C8F}" sibTransId="{B268FB07-3525-479E-B707-FB65DDD80BA6}"/>
    <dgm:cxn modelId="{DB6BD11A-502B-4342-8BCD-0F6B96C91E7B}" srcId="{FE21754A-2B08-4045-9F22-06BBAE7D0DC9}" destId="{FD12A759-987E-48EB-A6CA-6AA7932EE177}" srcOrd="7" destOrd="0" parTransId="{04EFE89D-7353-418B-85D4-FC4BA72B9BE0}" sibTransId="{E59DAB61-3120-404E-88D4-C9341390C46E}"/>
    <dgm:cxn modelId="{CB44B3E8-C789-40B1-A3A3-B4D915B134E8}" type="presOf" srcId="{B43CAE01-520C-4EA9-B947-9A37256C9952}" destId="{B64220C6-675E-4DA7-ADE6-F80D6369FBCB}" srcOrd="0" destOrd="0" presId="urn:microsoft.com/office/officeart/2008/layout/VerticalCurvedList"/>
    <dgm:cxn modelId="{899BD46F-A70B-4AF9-8E61-0369B6529274}" type="presOf" srcId="{BEBE6D6E-12D6-4DF5-8DC3-0F6496427ADF}" destId="{E3115654-5310-4E4C-A339-9B2B9508E72C}" srcOrd="0" destOrd="0" presId="urn:microsoft.com/office/officeart/2008/layout/VerticalCurvedList"/>
    <dgm:cxn modelId="{318F9F06-52F5-4AB6-94D0-B139DEE96746}" srcId="{FE21754A-2B08-4045-9F22-06BBAE7D0DC9}" destId="{4C6B247E-4A16-46EB-B231-29A61B880EE4}" srcOrd="4" destOrd="0" parTransId="{FB37F14F-0E0C-4B79-9E82-C523FEB831C6}" sibTransId="{593F5D96-F4B1-4B77-8655-73CCC9621BA5}"/>
    <dgm:cxn modelId="{90E57D23-4046-497F-95A4-2B25E9143CF1}" type="presOf" srcId="{7723B977-6B69-4DCD-84E7-2796C3F93EF5}" destId="{0B39B3CA-4E62-47E3-BF18-BF8F6B0E2311}" srcOrd="0" destOrd="0" presId="urn:microsoft.com/office/officeart/2008/layout/VerticalCurvedList"/>
    <dgm:cxn modelId="{7D8527A3-D0DC-4787-B038-E214892B1925}" type="presOf" srcId="{FE21754A-2B08-4045-9F22-06BBAE7D0DC9}" destId="{1EF2CBFD-EF13-4EAA-A40F-D7E88DF7ADE5}" srcOrd="0" destOrd="0" presId="urn:microsoft.com/office/officeart/2008/layout/VerticalCurvedList"/>
    <dgm:cxn modelId="{1A3D7EB9-0DA6-417B-8767-F595C00A499D}" srcId="{FE21754A-2B08-4045-9F22-06BBAE7D0DC9}" destId="{B43CAE01-520C-4EA9-B947-9A37256C9952}" srcOrd="0" destOrd="0" parTransId="{DB23E15B-C3D5-499A-A3C1-AC7720D015B6}" sibTransId="{9FA14C0D-CE1C-4458-A5ED-4F464F01F740}"/>
    <dgm:cxn modelId="{50DC8CED-50F6-467F-BF29-E6929C46D16C}" type="presOf" srcId="{BAE0A346-E7D3-45C6-8A1E-B34E15830231}" destId="{E6C7FE19-A73F-4223-BC2F-1D8F7FCC5CA0}" srcOrd="0" destOrd="0" presId="urn:microsoft.com/office/officeart/2008/layout/VerticalCurvedList"/>
    <dgm:cxn modelId="{45B066EC-935A-42A5-8211-712328428652}" srcId="{FE21754A-2B08-4045-9F22-06BBAE7D0DC9}" destId="{3D87E018-10AE-4A02-B3DA-7C02772E1923}" srcOrd="3" destOrd="0" parTransId="{B8AB1A2D-1658-4D6C-8C12-164C7923511C}" sibTransId="{B2C789E7-ED8B-4830-BBA7-516B164EBFAE}"/>
    <dgm:cxn modelId="{7DFBFFC7-DFB4-492A-84AA-F477A3121649}" type="presOf" srcId="{3D87E018-10AE-4A02-B3DA-7C02772E1923}" destId="{D1250FB0-48D2-4036-866C-498ED35EF8CA}" srcOrd="0" destOrd="0" presId="urn:microsoft.com/office/officeart/2008/layout/VerticalCurvedList"/>
    <dgm:cxn modelId="{947D948A-84E2-4D2B-BDE7-FE85A84F8494}" type="presParOf" srcId="{1EF2CBFD-EF13-4EAA-A40F-D7E88DF7ADE5}" destId="{6CE87D0E-1EDF-46B0-8720-03DFE4362570}" srcOrd="0" destOrd="0" presId="urn:microsoft.com/office/officeart/2008/layout/VerticalCurvedList"/>
    <dgm:cxn modelId="{CC34FA44-11B2-4A45-B616-09ADC9275700}" type="presParOf" srcId="{6CE87D0E-1EDF-46B0-8720-03DFE4362570}" destId="{E65FA21D-80BB-4782-95CE-0DC8B290E2AA}" srcOrd="0" destOrd="0" presId="urn:microsoft.com/office/officeart/2008/layout/VerticalCurvedList"/>
    <dgm:cxn modelId="{B7B4A34E-5B5B-417D-8B66-E55B3ACCF70B}" type="presParOf" srcId="{E65FA21D-80BB-4782-95CE-0DC8B290E2AA}" destId="{FDFC690B-4BCB-4B17-8E8E-8FCC3BB965CE}" srcOrd="0" destOrd="0" presId="urn:microsoft.com/office/officeart/2008/layout/VerticalCurvedList"/>
    <dgm:cxn modelId="{62B6B20A-A8D7-4792-AEA7-0C502D94933E}" type="presParOf" srcId="{E65FA21D-80BB-4782-95CE-0DC8B290E2AA}" destId="{7E4F4D6D-0B0D-4EA1-A348-0EBE2AEC04E6}" srcOrd="1" destOrd="0" presId="urn:microsoft.com/office/officeart/2008/layout/VerticalCurvedList"/>
    <dgm:cxn modelId="{3A845461-3A0D-4819-A9E1-FBE0E90CDF87}" type="presParOf" srcId="{E65FA21D-80BB-4782-95CE-0DC8B290E2AA}" destId="{04A22F5B-1689-4C5F-B912-D15316014631}" srcOrd="2" destOrd="0" presId="urn:microsoft.com/office/officeart/2008/layout/VerticalCurvedList"/>
    <dgm:cxn modelId="{3FEFD2B5-DF0B-4729-AE4B-7705D704E25A}" type="presParOf" srcId="{E65FA21D-80BB-4782-95CE-0DC8B290E2AA}" destId="{94455E68-E0E2-44E7-884F-0CF8637829A6}" srcOrd="3" destOrd="0" presId="urn:microsoft.com/office/officeart/2008/layout/VerticalCurvedList"/>
    <dgm:cxn modelId="{8C9CA1A3-F2A2-4C34-AFD3-EDD72005D184}" type="presParOf" srcId="{6CE87D0E-1EDF-46B0-8720-03DFE4362570}" destId="{B64220C6-675E-4DA7-ADE6-F80D6369FBCB}" srcOrd="1" destOrd="0" presId="urn:microsoft.com/office/officeart/2008/layout/VerticalCurvedList"/>
    <dgm:cxn modelId="{6FCDC4CD-A32E-4C57-AFAD-8DFF382FF6B1}" type="presParOf" srcId="{6CE87D0E-1EDF-46B0-8720-03DFE4362570}" destId="{06930119-5BE1-47FF-8ABA-AF7384916EDF}" srcOrd="2" destOrd="0" presId="urn:microsoft.com/office/officeart/2008/layout/VerticalCurvedList"/>
    <dgm:cxn modelId="{5D9F0D06-A1A5-4490-A871-34C249CE6F12}" type="presParOf" srcId="{06930119-5BE1-47FF-8ABA-AF7384916EDF}" destId="{12D8390C-E780-48F9-9AA6-092781D60A05}" srcOrd="0" destOrd="0" presId="urn:microsoft.com/office/officeart/2008/layout/VerticalCurvedList"/>
    <dgm:cxn modelId="{FE614306-CF53-4849-AED4-97FF9BF71D84}" type="presParOf" srcId="{6CE87D0E-1EDF-46B0-8720-03DFE4362570}" destId="{E3115654-5310-4E4C-A339-9B2B9508E72C}" srcOrd="3" destOrd="0" presId="urn:microsoft.com/office/officeart/2008/layout/VerticalCurvedList"/>
    <dgm:cxn modelId="{155F9CCA-6886-4366-ABAF-16F69D1C8FBB}" type="presParOf" srcId="{6CE87D0E-1EDF-46B0-8720-03DFE4362570}" destId="{DD8717ED-3487-4AA6-BFCC-2206AF45D7D7}" srcOrd="4" destOrd="0" presId="urn:microsoft.com/office/officeart/2008/layout/VerticalCurvedList"/>
    <dgm:cxn modelId="{76051F9E-E5E6-496E-8736-6505C9CD2C89}" type="presParOf" srcId="{DD8717ED-3487-4AA6-BFCC-2206AF45D7D7}" destId="{DF29C5F3-F978-4B8C-8E59-87166E62AE96}" srcOrd="0" destOrd="0" presId="urn:microsoft.com/office/officeart/2008/layout/VerticalCurvedList"/>
    <dgm:cxn modelId="{7DE0BB89-E70C-447E-8470-FF7DE463D0D7}" type="presParOf" srcId="{6CE87D0E-1EDF-46B0-8720-03DFE4362570}" destId="{0B39B3CA-4E62-47E3-BF18-BF8F6B0E2311}" srcOrd="5" destOrd="0" presId="urn:microsoft.com/office/officeart/2008/layout/VerticalCurvedList"/>
    <dgm:cxn modelId="{70318CEE-24F3-4F9F-857C-034E6507A812}" type="presParOf" srcId="{6CE87D0E-1EDF-46B0-8720-03DFE4362570}" destId="{C0031447-76AA-4E38-8795-12EABA49CB3A}" srcOrd="6" destOrd="0" presId="urn:microsoft.com/office/officeart/2008/layout/VerticalCurvedList"/>
    <dgm:cxn modelId="{CFC02BD2-8991-4586-A505-261EC99892C2}" type="presParOf" srcId="{C0031447-76AA-4E38-8795-12EABA49CB3A}" destId="{2596CED8-85DD-48F7-AB5E-04BA6931ECD6}" srcOrd="0" destOrd="0" presId="urn:microsoft.com/office/officeart/2008/layout/VerticalCurvedList"/>
    <dgm:cxn modelId="{5AE07A5D-5023-4C4B-816B-67B717215CB3}" type="presParOf" srcId="{6CE87D0E-1EDF-46B0-8720-03DFE4362570}" destId="{D1250FB0-48D2-4036-866C-498ED35EF8CA}" srcOrd="7" destOrd="0" presId="urn:microsoft.com/office/officeart/2008/layout/VerticalCurvedList"/>
    <dgm:cxn modelId="{ADE88C4D-088C-46D6-9880-E58187991B6B}" type="presParOf" srcId="{6CE87D0E-1EDF-46B0-8720-03DFE4362570}" destId="{4A9E8983-528F-4701-8275-B9099FDF5912}" srcOrd="8" destOrd="0" presId="urn:microsoft.com/office/officeart/2008/layout/VerticalCurvedList"/>
    <dgm:cxn modelId="{CBA45962-BE30-4281-A5A4-FF0D8D5CCD29}" type="presParOf" srcId="{4A9E8983-528F-4701-8275-B9099FDF5912}" destId="{9D1B00C9-5F6F-4001-A1DB-554CB5B7ED1D}" srcOrd="0" destOrd="0" presId="urn:microsoft.com/office/officeart/2008/layout/VerticalCurvedList"/>
    <dgm:cxn modelId="{A1FBEC0E-7F23-47AC-9BB0-183A3C1FC130}" type="presParOf" srcId="{6CE87D0E-1EDF-46B0-8720-03DFE4362570}" destId="{0221A94B-3C81-4E57-912B-A1460BB15A28}" srcOrd="9" destOrd="0" presId="urn:microsoft.com/office/officeart/2008/layout/VerticalCurvedList"/>
    <dgm:cxn modelId="{1B936331-3625-42FA-992B-38C9982E1A41}" type="presParOf" srcId="{6CE87D0E-1EDF-46B0-8720-03DFE4362570}" destId="{C1DD5F1B-7B58-4D8B-96D7-E823D1DAB81B}" srcOrd="10" destOrd="0" presId="urn:microsoft.com/office/officeart/2008/layout/VerticalCurvedList"/>
    <dgm:cxn modelId="{BF5F5F48-7C00-47A7-B74A-5608832FBEDF}" type="presParOf" srcId="{C1DD5F1B-7B58-4D8B-96D7-E823D1DAB81B}" destId="{37D031F8-1FB0-4B5F-8101-887FCA0F8BBA}" srcOrd="0" destOrd="0" presId="urn:microsoft.com/office/officeart/2008/layout/VerticalCurvedList"/>
    <dgm:cxn modelId="{26F47511-A68C-4751-8E3D-8DC1BD18788E}" type="presParOf" srcId="{6CE87D0E-1EDF-46B0-8720-03DFE4362570}" destId="{0BD66FC9-7EEE-4122-944F-8C8C4DF981C2}" srcOrd="11" destOrd="0" presId="urn:microsoft.com/office/officeart/2008/layout/VerticalCurvedList"/>
    <dgm:cxn modelId="{772EC4EE-2F81-42A0-BB51-B81038586A98}" type="presParOf" srcId="{6CE87D0E-1EDF-46B0-8720-03DFE4362570}" destId="{6299BCD8-53F2-4307-A8E0-DF48A82EF139}" srcOrd="12" destOrd="0" presId="urn:microsoft.com/office/officeart/2008/layout/VerticalCurvedList"/>
    <dgm:cxn modelId="{E04E3E4B-3AF2-46F7-AD2B-4B351AF8EB5A}" type="presParOf" srcId="{6299BCD8-53F2-4307-A8E0-DF48A82EF139}" destId="{7A38024F-0DA1-49B3-B1F1-EFE6B8AA1E80}" srcOrd="0" destOrd="0" presId="urn:microsoft.com/office/officeart/2008/layout/VerticalCurvedList"/>
    <dgm:cxn modelId="{6716C5F8-EB9A-4D3A-AE4B-41A2A05F9503}" type="presParOf" srcId="{6CE87D0E-1EDF-46B0-8720-03DFE4362570}" destId="{E6C7FE19-A73F-4223-BC2F-1D8F7FCC5CA0}" srcOrd="13" destOrd="0" presId="urn:microsoft.com/office/officeart/2008/layout/VerticalCurvedList"/>
    <dgm:cxn modelId="{EEA43300-4421-4070-9CF5-2EB976050769}" type="presParOf" srcId="{6CE87D0E-1EDF-46B0-8720-03DFE4362570}" destId="{FB29DA0A-CB13-4D7A-AA25-27281E2DC34E}" srcOrd="14" destOrd="0" presId="urn:microsoft.com/office/officeart/2008/layout/VerticalCurvedList"/>
    <dgm:cxn modelId="{CA7C855D-4DE4-4939-9B07-9BA516FAE01D}" type="presParOf" srcId="{FB29DA0A-CB13-4D7A-AA25-27281E2DC34E}" destId="{2C3B2FB4-5295-4585-85E1-3407327D29B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3D7541-1095-49B2-A6F3-3456D0D98D58}">
      <dsp:nvSpPr>
        <dsp:cNvPr id="0" name=""/>
        <dsp:cNvSpPr/>
      </dsp:nvSpPr>
      <dsp:spPr>
        <a:xfrm>
          <a:off x="-4280053" y="-656628"/>
          <a:ext cx="5099471" cy="5099471"/>
        </a:xfrm>
        <a:prstGeom prst="blockArc">
          <a:avLst>
            <a:gd name="adj1" fmla="val 18900000"/>
            <a:gd name="adj2" fmla="val 2700000"/>
            <a:gd name="adj3" fmla="val 424"/>
          </a:avLst>
        </a:prstGeom>
        <a:noFill/>
        <a:ln w="15875" cap="rnd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D984B-BCC9-4E74-A9D3-D9C0D5E9C5D3}">
      <dsp:nvSpPr>
        <dsp:cNvPr id="0" name=""/>
        <dsp:cNvSpPr/>
      </dsp:nvSpPr>
      <dsp:spPr>
        <a:xfrm>
          <a:off x="429292" y="291084"/>
          <a:ext cx="9245798" cy="582471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33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обеспечить равные стартовые возможности</a:t>
          </a:r>
          <a:endParaRPr lang="ru-RU" sz="1800" b="1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292" y="291084"/>
        <a:ext cx="9245798" cy="582471"/>
      </dsp:txXfrm>
    </dsp:sp>
    <dsp:sp modelId="{BAAEF13F-CFD6-403B-946D-59BD75D6E167}">
      <dsp:nvSpPr>
        <dsp:cNvPr id="0" name=""/>
        <dsp:cNvSpPr/>
      </dsp:nvSpPr>
      <dsp:spPr>
        <a:xfrm>
          <a:off x="65248" y="218275"/>
          <a:ext cx="728088" cy="728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4EA5C7-596F-4D03-B66D-A582D15834FF}">
      <dsp:nvSpPr>
        <dsp:cNvPr id="0" name=""/>
        <dsp:cNvSpPr/>
      </dsp:nvSpPr>
      <dsp:spPr>
        <a:xfrm>
          <a:off x="763236" y="1164942"/>
          <a:ext cx="8911853" cy="582471"/>
        </a:xfrm>
        <a:prstGeom prst="rect">
          <a:avLst/>
        </a:prstGeom>
        <a:solidFill>
          <a:schemeClr val="accent2">
            <a:shade val="80000"/>
            <a:hueOff val="-212024"/>
            <a:satOff val="-5572"/>
            <a:lumOff val="1053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33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качества образования</a:t>
          </a:r>
          <a:endParaRPr lang="ru-RU" sz="1800" b="1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3236" y="1164942"/>
        <a:ext cx="8911853" cy="582471"/>
      </dsp:txXfrm>
    </dsp:sp>
    <dsp:sp modelId="{3CEE4788-C9CD-4C1E-A717-975BBDEF59CE}">
      <dsp:nvSpPr>
        <dsp:cNvPr id="0" name=""/>
        <dsp:cNvSpPr/>
      </dsp:nvSpPr>
      <dsp:spPr>
        <a:xfrm>
          <a:off x="399192" y="1092133"/>
          <a:ext cx="728088" cy="728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212024"/>
              <a:satOff val="-5572"/>
              <a:lumOff val="105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857AC3-E484-4CC7-90B1-1BC3B7490B99}">
      <dsp:nvSpPr>
        <dsp:cNvPr id="0" name=""/>
        <dsp:cNvSpPr/>
      </dsp:nvSpPr>
      <dsp:spPr>
        <a:xfrm>
          <a:off x="763236" y="1917128"/>
          <a:ext cx="8911853" cy="825815"/>
        </a:xfrm>
        <a:prstGeom prst="rect">
          <a:avLst/>
        </a:prstGeom>
        <a:solidFill>
          <a:schemeClr val="accent2">
            <a:shade val="80000"/>
            <a:hueOff val="-424048"/>
            <a:satOff val="-11143"/>
            <a:lumOff val="2107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33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оказывать услуги по коррекции речевых нарушений на  безвозмездной основе</a:t>
          </a:r>
          <a:endParaRPr lang="ru-RU" sz="1800" b="1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3236" y="1917128"/>
        <a:ext cx="8911853" cy="825815"/>
      </dsp:txXfrm>
    </dsp:sp>
    <dsp:sp modelId="{206C9870-38D8-4DFB-8B1E-E447DB1435D1}">
      <dsp:nvSpPr>
        <dsp:cNvPr id="0" name=""/>
        <dsp:cNvSpPr/>
      </dsp:nvSpPr>
      <dsp:spPr>
        <a:xfrm>
          <a:off x="399192" y="1965991"/>
          <a:ext cx="728088" cy="728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424048"/>
              <a:satOff val="-11143"/>
              <a:lumOff val="210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C88BBA-FA88-4D54-8F00-F589D474CB1F}">
      <dsp:nvSpPr>
        <dsp:cNvPr id="0" name=""/>
        <dsp:cNvSpPr/>
      </dsp:nvSpPr>
      <dsp:spPr>
        <a:xfrm>
          <a:off x="429292" y="2912658"/>
          <a:ext cx="9245798" cy="582471"/>
        </a:xfrm>
        <a:prstGeom prst="rect">
          <a:avLst/>
        </a:prstGeom>
        <a:solidFill>
          <a:schemeClr val="accent2">
            <a:shade val="80000"/>
            <a:hueOff val="-636072"/>
            <a:satOff val="-16715"/>
            <a:lumOff val="3161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33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имиджа и конкурентоспособности ДОУ</a:t>
          </a:r>
          <a:endParaRPr lang="ru-RU" sz="1800" b="1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292" y="2912658"/>
        <a:ext cx="9245798" cy="582471"/>
      </dsp:txXfrm>
    </dsp:sp>
    <dsp:sp modelId="{8491EEDF-9541-48E7-BEE1-DBC7FBB096DF}">
      <dsp:nvSpPr>
        <dsp:cNvPr id="0" name=""/>
        <dsp:cNvSpPr/>
      </dsp:nvSpPr>
      <dsp:spPr>
        <a:xfrm>
          <a:off x="65248" y="2839849"/>
          <a:ext cx="728088" cy="728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636072"/>
              <a:satOff val="-16715"/>
              <a:lumOff val="316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B23105-4289-4E3E-8425-0C8AAC8CDDA7}">
      <dsp:nvSpPr>
        <dsp:cNvPr id="0" name=""/>
        <dsp:cNvSpPr/>
      </dsp:nvSpPr>
      <dsp:spPr>
        <a:xfrm>
          <a:off x="-192102" y="0"/>
          <a:ext cx="9431421" cy="1693073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3462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5386388" algn="l"/>
            </a:tabLst>
          </a:pPr>
          <a:r>
            <a:rPr lang="ru-RU" sz="24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-  </a:t>
          </a:r>
          <a:r>
            <a:rPr lang="ru-RU" sz="2400" b="1" kern="120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подготовителный</a:t>
          </a:r>
          <a:r>
            <a:rPr lang="ru-RU" sz="24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март 2024г. </a:t>
          </a:r>
        </a:p>
        <a:p>
          <a:pPr lvl="0" algn="l" defTabSz="13462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5386388" algn="l"/>
            </a:tabLst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Разработка проектно-сметной документации. Организация мероприятий по формированию замысла проекта </a:t>
          </a:r>
          <a:endParaRPr lang="ru-RU" sz="2400" b="1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-142514" y="49588"/>
        <a:ext cx="7451210" cy="1593897"/>
      </dsp:txXfrm>
    </dsp:sp>
    <dsp:sp modelId="{7AE2BBCE-1047-40CC-9782-3BDF73316461}">
      <dsp:nvSpPr>
        <dsp:cNvPr id="0" name=""/>
        <dsp:cNvSpPr/>
      </dsp:nvSpPr>
      <dsp:spPr>
        <a:xfrm>
          <a:off x="956485" y="1975251"/>
          <a:ext cx="8663012" cy="1693073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-318036"/>
            <a:satOff val="-8358"/>
            <a:lumOff val="1580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– основной </a:t>
          </a:r>
          <a:r>
            <a:rPr lang="ru-RU" sz="24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апрель-ноябрь 2024г.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Практическая часть реализации проекта.</a:t>
          </a:r>
          <a:r>
            <a:rPr lang="ru-RU" sz="2400" b="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выполнение  намеченных мероприятий </a:t>
          </a:r>
          <a:endParaRPr lang="ru-RU" sz="2400" b="0" kern="12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06073" y="2024839"/>
        <a:ext cx="6698955" cy="1593897"/>
      </dsp:txXfrm>
    </dsp:sp>
    <dsp:sp modelId="{9E694082-1197-4CD5-B61B-955FB2688A85}">
      <dsp:nvSpPr>
        <dsp:cNvPr id="0" name=""/>
        <dsp:cNvSpPr/>
      </dsp:nvSpPr>
      <dsp:spPr>
        <a:xfrm>
          <a:off x="1720869" y="3950503"/>
          <a:ext cx="8663012" cy="1693073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-636072"/>
            <a:satOff val="-16715"/>
            <a:lumOff val="3161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</a:t>
          </a:r>
          <a:r>
            <a:rPr lang="ru-RU" sz="24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–заключительный-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ноябрь 2024г.</a:t>
          </a:r>
        </a:p>
        <a:p>
          <a:pPr lvl="0" algn="l" defTabSz="65436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Анализ достигнутых результатов, соотношение результатов реализации программы с  поставленными целью и задачами, определение перспектив дальнейшей работы </a:t>
          </a:r>
          <a:endParaRPr lang="ru-RU" sz="2400" kern="12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70457" y="4000091"/>
        <a:ext cx="6698955" cy="1593897"/>
      </dsp:txXfrm>
    </dsp:sp>
    <dsp:sp modelId="{DC6E36C6-3E83-430E-89E5-6EB66882378D}">
      <dsp:nvSpPr>
        <dsp:cNvPr id="0" name=""/>
        <dsp:cNvSpPr/>
      </dsp:nvSpPr>
      <dsp:spPr>
        <a:xfrm>
          <a:off x="7754616" y="1283913"/>
          <a:ext cx="1100497" cy="110049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02228" y="1283913"/>
        <a:ext cx="605273" cy="828124"/>
      </dsp:txXfrm>
    </dsp:sp>
    <dsp:sp modelId="{E504AEC5-4DD7-4878-9308-B232BCDBF44D}">
      <dsp:nvSpPr>
        <dsp:cNvPr id="0" name=""/>
        <dsp:cNvSpPr/>
      </dsp:nvSpPr>
      <dsp:spPr>
        <a:xfrm>
          <a:off x="8519000" y="3247878"/>
          <a:ext cx="1100497" cy="110049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66612" y="3247878"/>
        <a:ext cx="605273" cy="8281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4F4D6D-0B0D-4EA1-A348-0EBE2AEC04E6}">
      <dsp:nvSpPr>
        <dsp:cNvPr id="0" name=""/>
        <dsp:cNvSpPr/>
      </dsp:nvSpPr>
      <dsp:spPr>
        <a:xfrm>
          <a:off x="-5954342" y="-911754"/>
          <a:ext cx="7093013" cy="7093013"/>
        </a:xfrm>
        <a:prstGeom prst="blockArc">
          <a:avLst>
            <a:gd name="adj1" fmla="val 18900000"/>
            <a:gd name="adj2" fmla="val 2700000"/>
            <a:gd name="adj3" fmla="val 305"/>
          </a:avLst>
        </a:prstGeom>
        <a:noFill/>
        <a:ln w="15875" cap="rnd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4220C6-675E-4DA7-ADE6-F80D6369FBCB}">
      <dsp:nvSpPr>
        <dsp:cNvPr id="0" name=""/>
        <dsp:cNvSpPr/>
      </dsp:nvSpPr>
      <dsp:spPr>
        <a:xfrm>
          <a:off x="369655" y="239551"/>
          <a:ext cx="10021075" cy="478892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012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Снижение уровня заболеваемости. Укрепление здоровья детей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9655" y="239551"/>
        <a:ext cx="10021075" cy="478892"/>
      </dsp:txXfrm>
    </dsp:sp>
    <dsp:sp modelId="{12D8390C-E780-48F9-9AA6-092781D60A05}">
      <dsp:nvSpPr>
        <dsp:cNvPr id="0" name=""/>
        <dsp:cNvSpPr/>
      </dsp:nvSpPr>
      <dsp:spPr>
        <a:xfrm>
          <a:off x="70347" y="179690"/>
          <a:ext cx="598615" cy="5986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115654-5310-4E4C-A339-9B2B9508E72C}">
      <dsp:nvSpPr>
        <dsp:cNvPr id="0" name=""/>
        <dsp:cNvSpPr/>
      </dsp:nvSpPr>
      <dsp:spPr>
        <a:xfrm>
          <a:off x="803335" y="958311"/>
          <a:ext cx="9587395" cy="478892"/>
        </a:xfrm>
        <a:prstGeom prst="rect">
          <a:avLst/>
        </a:prstGeom>
        <a:solidFill>
          <a:schemeClr val="accent2">
            <a:shade val="80000"/>
            <a:hueOff val="-106012"/>
            <a:satOff val="-2786"/>
            <a:lumOff val="526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012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Сформированы основы здорового образа жизни 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3335" y="958311"/>
        <a:ext cx="9587395" cy="478892"/>
      </dsp:txXfrm>
    </dsp:sp>
    <dsp:sp modelId="{DF29C5F3-F978-4B8C-8E59-87166E62AE96}">
      <dsp:nvSpPr>
        <dsp:cNvPr id="0" name=""/>
        <dsp:cNvSpPr/>
      </dsp:nvSpPr>
      <dsp:spPr>
        <a:xfrm>
          <a:off x="504028" y="898450"/>
          <a:ext cx="598615" cy="5986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106012"/>
              <a:satOff val="-2786"/>
              <a:lumOff val="52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39B3CA-4E62-47E3-BF18-BF8F6B0E2311}">
      <dsp:nvSpPr>
        <dsp:cNvPr id="0" name=""/>
        <dsp:cNvSpPr/>
      </dsp:nvSpPr>
      <dsp:spPr>
        <a:xfrm>
          <a:off x="1040990" y="1676545"/>
          <a:ext cx="9349740" cy="478892"/>
        </a:xfrm>
        <a:prstGeom prst="rect">
          <a:avLst/>
        </a:prstGeom>
        <a:solidFill>
          <a:schemeClr val="accent2">
            <a:shade val="80000"/>
            <a:hueOff val="-212024"/>
            <a:satOff val="-5572"/>
            <a:lumOff val="1053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0121" tIns="50800" rIns="50800" bIns="50800" numCol="1" spcCol="1270" anchor="ctr" anchorCtr="0">
          <a:noAutofit/>
        </a:bodyPr>
        <a:lstStyle/>
        <a:p>
          <a:pPr lvl="0" algn="l" defTabSz="8890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Улучшение качества занятий спортом. У детей создается положительный настрой на занятия спортом 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40990" y="1676545"/>
        <a:ext cx="9349740" cy="478892"/>
      </dsp:txXfrm>
    </dsp:sp>
    <dsp:sp modelId="{2596CED8-85DD-48F7-AB5E-04BA6931ECD6}">
      <dsp:nvSpPr>
        <dsp:cNvPr id="0" name=""/>
        <dsp:cNvSpPr/>
      </dsp:nvSpPr>
      <dsp:spPr>
        <a:xfrm>
          <a:off x="741682" y="1616683"/>
          <a:ext cx="598615" cy="5986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212024"/>
              <a:satOff val="-5572"/>
              <a:lumOff val="105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250FB0-48D2-4036-866C-498ED35EF8CA}">
      <dsp:nvSpPr>
        <dsp:cNvPr id="0" name=""/>
        <dsp:cNvSpPr/>
      </dsp:nvSpPr>
      <dsp:spPr>
        <a:xfrm>
          <a:off x="1116871" y="2395305"/>
          <a:ext cx="9273859" cy="478892"/>
        </a:xfrm>
        <a:prstGeom prst="rect">
          <a:avLst/>
        </a:prstGeom>
        <a:solidFill>
          <a:schemeClr val="accent2">
            <a:shade val="80000"/>
            <a:hueOff val="-318036"/>
            <a:satOff val="-8358"/>
            <a:lumOff val="1580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012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Увеличение двигательной активности воспитанников 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6871" y="2395305"/>
        <a:ext cx="9273859" cy="478892"/>
      </dsp:txXfrm>
    </dsp:sp>
    <dsp:sp modelId="{9D1B00C9-5F6F-4001-A1DB-554CB5B7ED1D}">
      <dsp:nvSpPr>
        <dsp:cNvPr id="0" name=""/>
        <dsp:cNvSpPr/>
      </dsp:nvSpPr>
      <dsp:spPr>
        <a:xfrm>
          <a:off x="817563" y="2335444"/>
          <a:ext cx="598615" cy="5986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318036"/>
              <a:satOff val="-8358"/>
              <a:lumOff val="158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21A94B-3C81-4E57-912B-A1460BB15A28}">
      <dsp:nvSpPr>
        <dsp:cNvPr id="0" name=""/>
        <dsp:cNvSpPr/>
      </dsp:nvSpPr>
      <dsp:spPr>
        <a:xfrm>
          <a:off x="1040990" y="3114066"/>
          <a:ext cx="9349740" cy="478892"/>
        </a:xfrm>
        <a:prstGeom prst="rect">
          <a:avLst/>
        </a:prstGeom>
        <a:solidFill>
          <a:schemeClr val="accent2">
            <a:shade val="80000"/>
            <a:hueOff val="-424048"/>
            <a:satOff val="-11143"/>
            <a:lumOff val="2107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012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физкультурном зале создана современная РППС, доступная, безопасная, содержательная,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многофункциональная, трансформируемая, вариативная. </a:t>
          </a:r>
          <a:endParaRPr lang="ru-RU" sz="2000" kern="12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40990" y="3114066"/>
        <a:ext cx="9349740" cy="478892"/>
      </dsp:txXfrm>
    </dsp:sp>
    <dsp:sp modelId="{37D031F8-1FB0-4B5F-8101-887FCA0F8BBA}">
      <dsp:nvSpPr>
        <dsp:cNvPr id="0" name=""/>
        <dsp:cNvSpPr/>
      </dsp:nvSpPr>
      <dsp:spPr>
        <a:xfrm>
          <a:off x="741682" y="3054204"/>
          <a:ext cx="598615" cy="5986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424048"/>
              <a:satOff val="-11143"/>
              <a:lumOff val="210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D66FC9-7EEE-4122-944F-8C8C4DF981C2}">
      <dsp:nvSpPr>
        <dsp:cNvPr id="0" name=""/>
        <dsp:cNvSpPr/>
      </dsp:nvSpPr>
      <dsp:spPr>
        <a:xfrm>
          <a:off x="803335" y="3832299"/>
          <a:ext cx="9587395" cy="478892"/>
        </a:xfrm>
        <a:prstGeom prst="rect">
          <a:avLst/>
        </a:prstGeom>
        <a:solidFill>
          <a:schemeClr val="accent2">
            <a:shade val="80000"/>
            <a:hueOff val="-530060"/>
            <a:satOff val="-13929"/>
            <a:lumOff val="2634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012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Оборудована современная спортивно-игровая площадка</a:t>
          </a:r>
          <a:endParaRPr lang="ru-RU" sz="2000" kern="12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3335" y="3832299"/>
        <a:ext cx="9587395" cy="478892"/>
      </dsp:txXfrm>
    </dsp:sp>
    <dsp:sp modelId="{7A38024F-0DA1-49B3-B1F1-EFE6B8AA1E80}">
      <dsp:nvSpPr>
        <dsp:cNvPr id="0" name=""/>
        <dsp:cNvSpPr/>
      </dsp:nvSpPr>
      <dsp:spPr>
        <a:xfrm>
          <a:off x="504028" y="3772437"/>
          <a:ext cx="598615" cy="5986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530060"/>
              <a:satOff val="-13929"/>
              <a:lumOff val="263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C7FE19-A73F-4223-BC2F-1D8F7FCC5CA0}">
      <dsp:nvSpPr>
        <dsp:cNvPr id="0" name=""/>
        <dsp:cNvSpPr/>
      </dsp:nvSpPr>
      <dsp:spPr>
        <a:xfrm>
          <a:off x="369655" y="4551059"/>
          <a:ext cx="10021075" cy="478892"/>
        </a:xfrm>
        <a:prstGeom prst="rect">
          <a:avLst/>
        </a:prstGeom>
        <a:solidFill>
          <a:schemeClr val="accent2">
            <a:shade val="80000"/>
            <a:hueOff val="-636072"/>
            <a:satOff val="-16715"/>
            <a:lumOff val="3161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012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Сформирована </a:t>
          </a:r>
          <a:r>
            <a:rPr lang="ru-RU" sz="2000" kern="120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психолого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педагогическая культура родителей в вопросах здоровья своих детей. </a:t>
          </a:r>
        </a:p>
      </dsp:txBody>
      <dsp:txXfrm>
        <a:off x="369655" y="4551059"/>
        <a:ext cx="10021075" cy="478892"/>
      </dsp:txXfrm>
    </dsp:sp>
    <dsp:sp modelId="{2C3B2FB4-5295-4585-85E1-3407327D29BE}">
      <dsp:nvSpPr>
        <dsp:cNvPr id="0" name=""/>
        <dsp:cNvSpPr/>
      </dsp:nvSpPr>
      <dsp:spPr>
        <a:xfrm>
          <a:off x="70347" y="4491198"/>
          <a:ext cx="598615" cy="5986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-636072"/>
              <a:satOff val="-16715"/>
              <a:lumOff val="316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492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409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380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352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022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319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153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732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624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31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98565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186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430105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229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2327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974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50FC5-A147-48CB-AAB3-AEC95B997FF2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471C108-1833-4440-B800-D32759AFF5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347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283" y="374260"/>
            <a:ext cx="8074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«Детский сад №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110»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Дзержинска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36618" y="2201039"/>
            <a:ext cx="92686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Проект по созданию физкультурного зала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и спортивно-игровой площадки в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детском саду 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Century" panose="020406040505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93845" y="4751966"/>
            <a:ext cx="527061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Выполнили: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Киселева Екатерина Евгеньевна, 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заведующий МБДОУ «Детский сад №110»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Кудряшова Людмила Владимировна, 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воспитатель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№110»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992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0" y="96983"/>
            <a:ext cx="12191999" cy="42862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Нормативно-правовое  основание разработки проекта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sz="quarter" idx="1"/>
          </p:nvPr>
        </p:nvSpPr>
        <p:spPr>
          <a:xfrm>
            <a:off x="339436" y="1146030"/>
            <a:ext cx="11513126" cy="4922260"/>
          </a:xfrm>
          <a:noFill/>
          <a:ln>
            <a:noFill/>
          </a:ln>
        </p:spPr>
        <p:txBody>
          <a:bodyPr>
            <a:noAutofit/>
          </a:bodyPr>
          <a:lstStyle/>
          <a:p>
            <a:pPr marL="273050" indent="-273050" algn="just">
              <a:spcBef>
                <a:spcPts val="0"/>
              </a:spcBef>
              <a:buNone/>
              <a:defRPr/>
            </a:pPr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</a:p>
          <a:p>
            <a:pPr marL="1787525" indent="-273050" algn="just">
              <a:spcBef>
                <a:spcPts val="0"/>
              </a:spcBef>
              <a:buNone/>
              <a:defRPr/>
            </a:pPr>
            <a:endParaRPr lang="ru-RU" alt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274320" algn="just">
              <a:spcBef>
                <a:spcPts val="0"/>
              </a:spcBef>
              <a:buFont typeface="Wingdings"/>
              <a:buChar char=""/>
              <a:defRPr/>
            </a:pP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РФ от 29.12.2012 г. №273-ФЗ «ОБ образовании в Российской Федерации» </a:t>
            </a: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(ст</a:t>
            </a: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79)</a:t>
            </a:r>
          </a:p>
          <a:p>
            <a:pPr marL="0" indent="-274320" algn="just">
              <a:spcBef>
                <a:spcPts val="0"/>
              </a:spcBef>
              <a:buFont typeface="Wingdings"/>
              <a:buChar char=""/>
              <a:defRPr/>
            </a:pP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Министерства образования и науки Российской Федерации от 17.10.2013 №1155 «Об утверждении федерального государственного образовательного стандарта дошкольного образования» </a:t>
            </a: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(п.1.3,п.1.5,п.2.6,п</a:t>
            </a: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2.11.2, </a:t>
            </a: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п.3.2.1, п.3.2.5, п.3.3.)</a:t>
            </a:r>
            <a:endParaRPr lang="ru-RU" alt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274320" algn="just">
              <a:spcBef>
                <a:spcPts val="0"/>
              </a:spcBef>
              <a:buFont typeface="Wingdings"/>
              <a:buChar char=""/>
              <a:defRPr/>
            </a:pP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Министерства образования и науки Российской Федерации от 30.08 2013 №1014 «Об утверждении порядка организации и осуществления  образовательной деятельности по основным общеобразовательным программам – образовательным программам дошкольного образования»</a:t>
            </a:r>
          </a:p>
          <a:p>
            <a:pPr marL="0" indent="-274320" algn="just">
              <a:spcBef>
                <a:spcPts val="0"/>
              </a:spcBef>
              <a:buFont typeface="Wingdings"/>
              <a:buChar char=""/>
              <a:defRPr/>
            </a:pP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Методическое письмо Министерства образования и науки Российской Федерации  от 14.12.2000 №2 «Об организации работы логопедического пункта общеобразовательного учреждения»</a:t>
            </a:r>
          </a:p>
          <a:p>
            <a:pPr marL="0" indent="-274320" algn="just">
              <a:spcBef>
                <a:spcPts val="0"/>
              </a:spcBef>
              <a:buFont typeface="Wingdings"/>
              <a:buChar char=""/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от 06.08.2020 N Р-75 "Об утверждении примерного Положения об оказании логопедической помощи в организациях, осуществляющих образовательную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деятельность«</a:t>
            </a:r>
          </a:p>
          <a:p>
            <a:pPr marL="0" indent="-274320" algn="just">
              <a:spcBef>
                <a:spcPts val="0"/>
              </a:spcBef>
              <a:buFont typeface="Wingdings"/>
              <a:buChar char=""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Министерства просвещения Российской Федерации от 25 ноября 2022 года «Федеральная образовательная программа дошкольного образования»  (п.15, п.22, п. 26, п.30, п.31, п.32)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274320" algn="just">
              <a:spcBef>
                <a:spcPts val="0"/>
              </a:spcBef>
              <a:buNone/>
              <a:defRPr/>
            </a:pPr>
            <a:endParaRPr lang="ru-RU" altLang="ru-RU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274320" algn="just">
              <a:spcBef>
                <a:spcPts val="0"/>
              </a:spcBef>
              <a:buNone/>
              <a:defRPr/>
            </a:pPr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уровень</a:t>
            </a:r>
          </a:p>
          <a:p>
            <a:pPr marL="0" indent="-274320" algn="just">
              <a:spcBef>
                <a:spcPts val="0"/>
              </a:spcBef>
              <a:buNone/>
              <a:defRPr/>
            </a:pPr>
            <a:endParaRPr lang="ru-RU" alt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274320" algn="just">
              <a:spcBef>
                <a:spcPts val="0"/>
              </a:spcBef>
              <a:buFont typeface="Wingdings"/>
              <a:buChar char=""/>
              <a:defRPr/>
            </a:pP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 развития Нижегородской области до 2035 года </a:t>
            </a: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3, пункт 3.1,задача 1)-</a:t>
            </a:r>
            <a:r>
              <a:rPr lang="ru-RU" altLang="ru-RU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Выравнивание условий для образовательного старта: обеспечение доступности и высокого качества дошкольного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30351391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0891" y="3100078"/>
            <a:ext cx="117902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 внимание в нашем детском саду уделяется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укреплению физического здоровья детей: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ежедневная утренняя зарядка, занятия по физической культуре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зале и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свежем воздухе, гимнастика после сна, упражнения для профилактики плоскостопия, физкультурные развлечения и досуги, дни здоровья с родителями, дополнительная образовательная деятельность.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5527" y="4545486"/>
            <a:ext cx="1190105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" indent="-285750" algn="just">
              <a:buClr>
                <a:schemeClr val="accent1"/>
              </a:buClr>
              <a:buFont typeface="Wingdings" panose="05000000000000000000" pitchFamily="2" charset="2"/>
              <a:buChar char=""/>
              <a:defRPr/>
            </a:pP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есть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</a:t>
            </a:r>
            <a:r>
              <a:rPr lang="en-US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приобщения детей к занятиям физической культуры и спорта, укрепление здоровья и закаливания детей, развитие основных двигательных умений и навыков  пользоваться услугами инструктора по физической культуре,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работающего в традиционной системе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 (индивидуальные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консультации, общие консультации на родительских собраниях, зачастую нет возможности охватить столь обширный контингент детей). </a:t>
            </a:r>
            <a:endParaRPr lang="en-US" sz="16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" indent="-285750" algn="just">
              <a:buClr>
                <a:schemeClr val="accent1"/>
              </a:buClr>
              <a:buFont typeface="Wingdings" panose="05000000000000000000" pitchFamily="2" charset="2"/>
              <a:buChar char=""/>
              <a:defRPr/>
            </a:pP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 контингента  воспитанников за счет перехода в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ДОУ.</a:t>
            </a:r>
          </a:p>
          <a:p>
            <a:pPr marL="11430" indent="-285750" algn="just">
              <a:buClr>
                <a:schemeClr val="accent1"/>
              </a:buClr>
              <a:buFont typeface="Wingdings" panose="05000000000000000000" pitchFamily="2" charset="2"/>
              <a:buChar char=""/>
              <a:defRPr/>
            </a:pP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 наблюдается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спортивного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зала и спортивно-игровой площадки, оборудованных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необходимым спортивным инвентарем,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квалифицированного инструктора по физической культуре, способного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оказать специализированную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и консультацию.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80109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  <a:ea typeface="+mj-ea"/>
                <a:cs typeface="+mj-cs"/>
              </a:rPr>
              <a:t>Актуальность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entury" panose="02040604050505020304" pitchFamily="18" charset="0"/>
              <a:ea typeface="+mj-ea"/>
              <a:cs typeface="+mj-cs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631871" y="4046080"/>
            <a:ext cx="554183" cy="452721"/>
          </a:xfrm>
          <a:prstGeom prst="downArrow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5691" y="641774"/>
            <a:ext cx="1136072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ребенком двигательного опыта в различных видах деятельности, развитие психофизических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качеств, координационных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способностей, крупных групп мышц и мелкой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моторики. Формирование опорно-двигательного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аппарата, развитие равновесия, глазомера, ориентировки в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пространстве. Овладение основными движениями. Обучение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общеразвивающим упражнениям, подвижным играм, спортивным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упражнениям. Воспитание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 к различным видам спорта и чувства гордости за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выдающиеся достижения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российских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спортсменов. Приобщение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здоровому образу жизни и активному отдыху,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здоровье, способах его сохранения и укрепления, правилах</a:t>
            </a:r>
          </a:p>
          <a:p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безопасного поведения в разных видах двигательной деятельности,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бережного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 к своему здоровью и здоровью окружающих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(ФГОС ДО п.2.6.)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5579917" y="2564910"/>
            <a:ext cx="554183" cy="452721"/>
          </a:xfrm>
          <a:prstGeom prst="downArrow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439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3963" y="177404"/>
            <a:ext cx="4000500" cy="5715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Анализ ситуации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entury" panose="02040604050505020304" pitchFamily="18" charset="0"/>
            </a:endParaRPr>
          </a:p>
        </p:txBody>
      </p:sp>
      <p:graphicFrame>
        <p:nvGraphicFramePr>
          <p:cNvPr id="3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5071994"/>
              </p:ext>
            </p:extLst>
          </p:nvPr>
        </p:nvGraphicFramePr>
        <p:xfrm>
          <a:off x="1674814" y="1069182"/>
          <a:ext cx="7756525" cy="3184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014913" y="211932"/>
            <a:ext cx="7148511" cy="85725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наличия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 по физическому развитию у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  старшего дошкольного возраста</a:t>
            </a:r>
          </a:p>
        </p:txBody>
      </p:sp>
      <p:graphicFrame>
        <p:nvGraphicFramePr>
          <p:cNvPr id="4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896168"/>
              </p:ext>
            </p:extLst>
          </p:nvPr>
        </p:nvGraphicFramePr>
        <p:xfrm>
          <a:off x="3553617" y="4322764"/>
          <a:ext cx="7833519" cy="2535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223180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35715" y="814389"/>
            <a:ext cx="4635645" cy="183478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Отсутствует приобретение опыты в двигательной деятельности, 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способствующей правильному формированию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опорно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двигательной системы организма дошкольника, выполнение основных движений.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35715" y="2928939"/>
            <a:ext cx="4635646" cy="12858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запрос родителей, а условия  удовлетворения запроса   отсутствуют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463705" y="814388"/>
            <a:ext cx="4298803" cy="183478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Биологическая потребность в физической активности не удовлетворяется в полной мере, что способствует ухудшению состояния здоровья дошкольников. 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08299" y="2928939"/>
            <a:ext cx="4254209" cy="128587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Отток детей из детского сада</a:t>
            </a:r>
          </a:p>
        </p:txBody>
      </p:sp>
      <p:sp>
        <p:nvSpPr>
          <p:cNvPr id="11" name="Стрелка вниз 10"/>
          <p:cNvSpPr/>
          <p:nvPr/>
        </p:nvSpPr>
        <p:spPr>
          <a:xfrm rot="16200000">
            <a:off x="6667501" y="1171575"/>
            <a:ext cx="500063" cy="785813"/>
          </a:xfrm>
          <a:prstGeom prst="downArrow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 rot="16200000">
            <a:off x="6667502" y="3178969"/>
            <a:ext cx="500063" cy="785812"/>
          </a:xfrm>
          <a:prstGeom prst="downArrow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0" y="180109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  <a:ea typeface="+mj-ea"/>
                <a:cs typeface="+mj-cs"/>
              </a:rPr>
              <a:t>Противоречия 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entury" panose="02040604050505020304" pitchFamily="18" charset="0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80109" y="4494582"/>
            <a:ext cx="11914909" cy="50006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Проблема проекта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48649" y="4994646"/>
            <a:ext cx="113778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в штатном расписании должности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«инструктор по физической культуре»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позволяет в полной мере осуществлять комплекс мероприятий направленных на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развитие воспитанников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физкультурного зала, оборудованного необходимым спортивным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инвентарем</a:t>
            </a:r>
          </a:p>
          <a:p>
            <a:pPr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Отсутвие современной спортивно-игровой площадки 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3317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2738438" y="142876"/>
            <a:ext cx="6710362" cy="51117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Анализ альтернатив</a:t>
            </a:r>
          </a:p>
        </p:txBody>
      </p:sp>
      <p:sp>
        <p:nvSpPr>
          <p:cNvPr id="14340" name="Содержимое 2"/>
          <p:cNvSpPr>
            <a:spLocks noGrp="1"/>
          </p:cNvSpPr>
          <p:nvPr>
            <p:ph sz="quarter" idx="1"/>
          </p:nvPr>
        </p:nvSpPr>
        <p:spPr>
          <a:xfrm>
            <a:off x="2738438" y="755414"/>
            <a:ext cx="6643687" cy="1428750"/>
          </a:xfrm>
          <a:noFill/>
          <a:ln>
            <a:noFill/>
          </a:ln>
        </p:spPr>
        <p:txBody>
          <a:bodyPr>
            <a:normAutofit/>
          </a:bodyPr>
          <a:lstStyle/>
          <a:p>
            <a:pPr eaLnBrk="1" hangingPunct="1"/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платные услуги</a:t>
            </a:r>
          </a:p>
          <a:p>
            <a:pPr eaLnBrk="1" hangingPunct="1"/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инструктора по физической культуре</a:t>
            </a:r>
            <a:endParaRPr lang="ru-RU" alt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спортивного кружка</a:t>
            </a:r>
            <a:endParaRPr lang="ru-RU" alt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75250068"/>
              </p:ext>
            </p:extLst>
          </p:nvPr>
        </p:nvGraphicFramePr>
        <p:xfrm>
          <a:off x="1230674" y="2779562"/>
          <a:ext cx="9725890" cy="378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904601" y="2285528"/>
            <a:ext cx="4572000" cy="494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  <a:ea typeface="+mj-ea"/>
                <a:cs typeface="+mj-cs"/>
              </a:rPr>
              <a:t>Преимущества</a:t>
            </a:r>
            <a:r>
              <a:rPr lang="ru-RU" sz="2400" b="1" dirty="0">
                <a:solidFill>
                  <a:schemeClr val="tx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1978714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773380" y="156730"/>
            <a:ext cx="10113819" cy="1353415"/>
          </a:xfrm>
          <a:noFill/>
          <a:ln>
            <a:noFill/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ru-RU" sz="27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Цель  проекта: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укрепление здоровья детей и создание оптимальных условий 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для развития спорта 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физической культуры в дошкольном 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образовательном учреждении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67" name="Объект 2"/>
          <p:cNvSpPr>
            <a:spLocks noGrp="1"/>
          </p:cNvSpPr>
          <p:nvPr>
            <p:ph sz="quarter" idx="1"/>
          </p:nvPr>
        </p:nvSpPr>
        <p:spPr>
          <a:xfrm>
            <a:off x="1011381" y="1510145"/>
            <a:ext cx="10875818" cy="4830762"/>
          </a:xfrm>
          <a:noFill/>
          <a:ln>
            <a:noFill/>
          </a:ln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  <a:ea typeface="+mj-ea"/>
                <a:cs typeface="+mj-cs"/>
              </a:rPr>
              <a:t>Задачи проекта: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современный физкультурный зал с развивающей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 - пространственной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средой по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физическому развитию дошкольников в условиях ДОУ 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и оборудовать современную спортивно-игровую площадку в условиях ДОУ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Привести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ФГОС ДО материально-техническую и учебно-методическую базу по физическому развитию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методических мероприятий направленных на совершенствование РППС 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и реализовать программу спортивно – оздоровительных мероприятий, направленных на развити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физической культуры и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укрепления здоровья детей в ДОУ 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интересов, склонностей и способностей детей в двигательной деятельности, обогащение знаний о видах спорта среди детей дошкольного возраста, расширение запасов двигательных навыков и умений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лучшение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занятий физической культурой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спортивном зале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Ежедневное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физкультурного зала для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занятий различными видами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спорта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ценностно-мотивационного отношения подрастающего поколения к личной физической культуре, спорту, к своему здоровью и здоровому образу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0"/>
              </a:spcBef>
              <a:buNone/>
              <a:defRPr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0"/>
              </a:spcBef>
              <a:buFont typeface="Wingdings"/>
              <a:buAutoNum type="arabicPeriod"/>
              <a:defRPr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indent="-274320">
              <a:spcBef>
                <a:spcPts val="0"/>
              </a:spcBef>
              <a:buNone/>
              <a:defRPr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3592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2309813" y="274639"/>
            <a:ext cx="6858000" cy="725487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altLang="ru-RU" sz="27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Этапы</a:t>
            </a:r>
            <a:r>
              <a:rPr lang="ru-RU" altLang="ru-RU" b="1" dirty="0" smtClean="0"/>
              <a:t>  </a:t>
            </a:r>
            <a:r>
              <a:rPr lang="ru-RU" altLang="ru-RU" sz="27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реализации  проекта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93544610"/>
              </p:ext>
            </p:extLst>
          </p:nvPr>
        </p:nvGraphicFramePr>
        <p:xfrm>
          <a:off x="1781145" y="871523"/>
          <a:ext cx="10191779" cy="5643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00041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4818" y="0"/>
            <a:ext cx="6781800" cy="58261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0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Дорожная</a:t>
            </a:r>
            <a:r>
              <a:rPr lang="ru-RU" b="1" dirty="0" smtClean="0"/>
              <a:t> </a:t>
            </a:r>
            <a:r>
              <a:rPr lang="ru-RU" sz="30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карта реализации проекта</a:t>
            </a:r>
            <a:endParaRPr lang="ru-RU" sz="3000" b="1" dirty="0">
              <a:solidFill>
                <a:schemeClr val="accent1">
                  <a:lumMod val="50000"/>
                </a:schemeClr>
              </a:solidFill>
              <a:latin typeface="Century" panose="020406040505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871822"/>
              </p:ext>
            </p:extLst>
          </p:nvPr>
        </p:nvGraphicFramePr>
        <p:xfrm>
          <a:off x="443343" y="1240448"/>
          <a:ext cx="11222183" cy="50731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518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04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27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2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 выполнения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20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проектной группы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Заведующий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Старший воспитатель 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Март 2024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20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Изучение нормативных и методических материалов по </a:t>
                      </a: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созданию физкультурного зала </a:t>
                      </a: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спортивно  игровой площадки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Проектная  группа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A5301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Март 2024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A53010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20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Анализ имеющихся  в ДОУ условий: кадровых, материально-технических, информационно-методических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Проектная группа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A5301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Март 2024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A53010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0212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Разработка методических и дидактиечких материалов</a:t>
                      </a:r>
                      <a:endParaRPr lang="ru-RU" sz="160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Проектная группа</a:t>
                      </a:r>
                      <a:endParaRPr lang="ru-RU" sz="160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eaLnBrk="1" latinLnBrk="0" hangingPunct="1"/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Март</a:t>
                      </a:r>
                      <a:r>
                        <a:rPr lang="ru-RU" sz="16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2024</a:t>
                      </a:r>
                      <a:endParaRPr lang="ru-RU" sz="160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8274126"/>
                  </a:ext>
                </a:extLst>
              </a:tr>
              <a:tr h="551219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Вовлечение родителей в организационный процесс по обогащению РППС </a:t>
                      </a:r>
                      <a:r>
                        <a:rPr lang="ru-RU" sz="1600" b="0" i="0" u="none" strike="noStrike" kern="1200" dirty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физкультурного</a:t>
                      </a:r>
                      <a:r>
                        <a:rPr lang="ru-RU" sz="1600" b="0" i="0" u="none" strike="noStrike" kern="1200" baseline="0" dirty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зала </a:t>
                      </a: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спортивно-игровой площадки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Проектная группа 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A5301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Март 2024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A53010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3414923"/>
                  </a:ext>
                </a:extLst>
              </a:tr>
              <a:tr h="551219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Разработка проектно- сметной документации</a:t>
                      </a:r>
                      <a:endParaRPr lang="ru-RU" sz="160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Заведующий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Старший воспитатель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A5301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Март-Апрель 2024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A53010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444734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Подготовка помещения под спортивны</a:t>
                      </a:r>
                      <a:r>
                        <a:rPr lang="ru-RU" sz="16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й зал</a:t>
                      </a:r>
                      <a:endParaRPr lang="ru-RU" sz="160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Завхоз</a:t>
                      </a:r>
                      <a:r>
                        <a:rPr lang="ru-RU" sz="16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Проектная группа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A5301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Май 2024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A53010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413460"/>
                  </a:ext>
                </a:extLst>
              </a:tr>
              <a:tr h="280212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Подготовка участка для спортивно-игровой</a:t>
                      </a:r>
                      <a:r>
                        <a:rPr lang="ru-RU" sz="16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площадки</a:t>
                      </a:r>
                      <a:endParaRPr lang="ru-RU" sz="160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A5301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Завхоз, Проектная группа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A5301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Май 2024 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A53010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0466415"/>
                  </a:ext>
                </a:extLst>
              </a:tr>
              <a:tr h="280212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материал для ремонта спортивного зала</a:t>
                      </a:r>
                      <a:endParaRPr lang="ru-RU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Завхоз, Проектная </a:t>
                      </a:r>
                      <a:r>
                        <a:rPr lang="ru-RU" sz="1600" b="0" i="0" u="none" strike="noStrike" kern="1200" baseline="0" dirty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группа 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A5301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Июнь-Август 2024 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A53010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169888"/>
                  </a:ext>
                </a:extLst>
              </a:tr>
              <a:tr h="280212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спортивного оборудования. 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Завхоз, Проектная </a:t>
                      </a:r>
                      <a:r>
                        <a:rPr lang="ru-RU" sz="1600" b="0" i="0" u="none" strike="noStrike" kern="1200" baseline="0" dirty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группа 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indent="0" algn="l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Июнь-Август 2024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83876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467302" y="726864"/>
            <a:ext cx="3174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План реализации проекта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56934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6273" y="64434"/>
            <a:ext cx="6781800" cy="58261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0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Дорожная</a:t>
            </a:r>
            <a:r>
              <a:rPr lang="ru-RU" b="1" dirty="0" smtClean="0"/>
              <a:t> </a:t>
            </a:r>
            <a:r>
              <a:rPr lang="ru-RU" sz="3000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карта реализации проекта</a:t>
            </a:r>
            <a:endParaRPr lang="ru-RU" sz="3000" b="1" dirty="0">
              <a:solidFill>
                <a:schemeClr val="accent1">
                  <a:lumMod val="50000"/>
                </a:schemeClr>
              </a:solidFill>
              <a:latin typeface="Century" panose="020406040505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938387"/>
              </p:ext>
            </p:extLst>
          </p:nvPr>
        </p:nvGraphicFramePr>
        <p:xfrm>
          <a:off x="613064" y="1334544"/>
          <a:ext cx="11028218" cy="51636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147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2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280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Ответственные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 выполнения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Ремонт помещения под </a:t>
                      </a: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физкультурного </a:t>
                      </a:r>
                      <a:r>
                        <a:rPr lang="ru-RU" sz="1600" b="0" i="0" u="none" strike="noStrike" kern="1200" baseline="0" dirty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зал.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Заведующий</a:t>
                      </a:r>
                    </a:p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Старший воспитатель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Июнь-Август 2024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Оборудование спортивно-игровой площадки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Завхоз, Проектная </a:t>
                      </a: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группа </a:t>
                      </a:r>
                    </a:p>
                    <a:p>
                      <a:pPr marL="0" marR="0" indent="0" algn="l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Родители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kern="1200" baseline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Июнь-Август 2024</a:t>
                      </a:r>
                      <a:endParaRPr lang="ru-RU">
                        <a:effectLst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Установка спортивного оборудования на площадке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Завхоз, Проектная </a:t>
                      </a: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группа </a:t>
                      </a:r>
                      <a:endParaRPr lang="ru-RU" dirty="0" smtClean="0">
                        <a:effectLst/>
                      </a:endParaRPr>
                    </a:p>
                    <a:p>
                      <a:pPr marL="0" marR="0" indent="0" algn="l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Родители</a:t>
                      </a:r>
                      <a:endParaRPr lang="ru-RU" dirty="0">
                        <a:effectLst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Июнь-Август 2024</a:t>
                      </a:r>
                      <a:endParaRPr lang="ru-RU" dirty="0">
                        <a:effectLst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Оборудование физкультурного зала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Завхоз, Проектная </a:t>
                      </a: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группа </a:t>
                      </a:r>
                      <a:endParaRPr lang="ru-RU" dirty="0" smtClean="0">
                        <a:effectLst/>
                      </a:endParaRPr>
                    </a:p>
                    <a:p>
                      <a:pPr marL="0" marR="0" indent="0" algn="l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Родители</a:t>
                      </a:r>
                      <a:endParaRPr lang="ru-RU" dirty="0">
                        <a:effectLst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Июнь-Август 2024</a:t>
                      </a:r>
                      <a:endParaRPr lang="ru-RU" dirty="0">
                        <a:effectLst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82741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Открытие спортивно – игровой площадки и физкультурного зала 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Заведующий</a:t>
                      </a:r>
                    </a:p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Старший воспитатель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noProof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Сентябрь 2024</a:t>
                      </a:r>
                      <a:endParaRPr lang="ru-RU" sz="1600" b="0" i="0" u="none" strike="noStrike" kern="1200" baseline="0" noProof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341492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Проведение физкультурных занятий, развлечений, спортивных праздников 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Заведующий</a:t>
                      </a:r>
                    </a:p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Старший воспитатель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kern="1200" baseline="0" noProof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Сентябрь-Ноябрь 2024</a:t>
                      </a:r>
                      <a:endParaRPr lang="ru-RU" sz="1600" b="0" i="0" u="none" strike="noStrike" kern="1200" baseline="0" noProof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444734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Составление отчета о проделанной работе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Заведующий</a:t>
                      </a:r>
                    </a:p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Старший воспитатель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kern="1200" baseline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Ноябрь 2024</a:t>
                      </a:r>
                      <a:endParaRPr lang="ru-RU" sz="1600" b="0" i="0" u="none" strike="noStrike" kern="1200" baseline="0" noProof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643523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Презентация видеоролика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 родительском собрании о реализации проекта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Заведующий</a:t>
                      </a:r>
                    </a:p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Старший воспитатель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kern="1200" baseline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Ноябрь 2024</a:t>
                      </a:r>
                      <a:endParaRPr lang="ru-RU" sz="1600" b="0" i="0" u="none" strike="noStrike" kern="1200" baseline="0" noProof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57901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 ходе реализации проекта будет представлена</a:t>
                      </a:r>
                    </a:p>
                    <a:p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информация на официальном сайте учреждения, на общем родительском собрании в виде презентации и в СМИ города</a:t>
                      </a:r>
                      <a:endParaRPr lang="ru-RU" sz="1600" b="0" i="0" u="none" strike="noStrike" kern="1200" baseline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Заведующий</a:t>
                      </a:r>
                    </a:p>
                    <a:p>
                      <a:pPr rtl="0" eaLnBrk="1" latinLnBrk="0" hangingPunct="1"/>
                      <a:r>
                        <a:rPr lang="ru-RU" sz="1600" b="0" i="0" u="none" strike="noStrike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Старший воспитатель 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kern="1200" baseline="0" dirty="0" smtClean="0">
                          <a:solidFill>
                            <a:srgbClr val="521808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Ноябрь 2024</a:t>
                      </a:r>
                      <a:endParaRPr lang="ru-RU" sz="1600" b="0" i="0" u="none" strike="noStrike" kern="1200" baseline="0" noProof="0" dirty="0">
                        <a:solidFill>
                          <a:srgbClr val="521808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0167200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261057" y="729685"/>
            <a:ext cx="3174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План реализации проекта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71907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2740819" y="280195"/>
            <a:ext cx="7138987" cy="725488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altLang="ru-RU" sz="30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Структура</a:t>
            </a:r>
            <a:r>
              <a:rPr lang="ru-RU" altLang="ru-RU" b="1" dirty="0" smtClean="0"/>
              <a:t> </a:t>
            </a:r>
            <a:r>
              <a:rPr lang="ru-RU" altLang="ru-RU" sz="30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управления проектом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036618" y="1178719"/>
            <a:ext cx="3666477" cy="1214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 проектной группы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(заведующий)</a:t>
            </a:r>
          </a:p>
          <a:p>
            <a:pPr algn="ctr">
              <a:defRPr/>
            </a:pP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036618" y="4336472"/>
            <a:ext cx="3666477" cy="1697181"/>
          </a:xfrm>
          <a:prstGeom prst="rect">
            <a:avLst/>
          </a:prstGeom>
          <a:solidFill>
            <a:srgbClr val="FFFF6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группа 1</a:t>
            </a:r>
          </a:p>
          <a:p>
            <a:pPr algn="ctr"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воспитатель</a:t>
            </a:r>
          </a:p>
          <a:p>
            <a:pPr algn="ctr"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</a:t>
            </a:r>
          </a:p>
          <a:p>
            <a:pPr algn="ctr"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руководитель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580044" y="2570018"/>
            <a:ext cx="3574472" cy="159327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группа 2</a:t>
            </a:r>
          </a:p>
          <a:p>
            <a:pPr algn="ctr"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Родители</a:t>
            </a:r>
          </a:p>
          <a:p>
            <a:pPr algn="ctr"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</a:t>
            </a:r>
          </a:p>
        </p:txBody>
      </p:sp>
      <p:sp>
        <p:nvSpPr>
          <p:cNvPr id="34" name="Двойная стрелка влево/вверх 33"/>
          <p:cNvSpPr/>
          <p:nvPr/>
        </p:nvSpPr>
        <p:spPr>
          <a:xfrm>
            <a:off x="6081280" y="4648632"/>
            <a:ext cx="2286000" cy="785813"/>
          </a:xfrm>
          <a:prstGeom prst="leftUp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6" name="Двойная стрелка вверх/вниз 35"/>
          <p:cNvSpPr/>
          <p:nvPr/>
        </p:nvSpPr>
        <p:spPr>
          <a:xfrm>
            <a:off x="3584106" y="2481047"/>
            <a:ext cx="571500" cy="1357312"/>
          </a:xfrm>
          <a:prstGeom prst="up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7" name="Двойная стрелка влево/вверх 36"/>
          <p:cNvSpPr/>
          <p:nvPr/>
        </p:nvSpPr>
        <p:spPr>
          <a:xfrm rot="16200000">
            <a:off x="7060407" y="607220"/>
            <a:ext cx="857250" cy="2357437"/>
          </a:xfrm>
          <a:prstGeom prst="leftUp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3615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2480398" y="0"/>
            <a:ext cx="7500937" cy="43973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altLang="ru-RU" sz="33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Бюджет</a:t>
            </a:r>
            <a:r>
              <a:rPr lang="ru-RU" altLang="ru-RU" b="1" dirty="0" smtClean="0"/>
              <a:t>   </a:t>
            </a:r>
            <a:r>
              <a:rPr lang="ru-RU" altLang="ru-RU" sz="33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проекта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28123498"/>
              </p:ext>
            </p:extLst>
          </p:nvPr>
        </p:nvGraphicFramePr>
        <p:xfrm>
          <a:off x="415636" y="589684"/>
          <a:ext cx="10861963" cy="58554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2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4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16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81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759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Цена 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endParaRPr lang="ru-RU" sz="18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Напольное покрытие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30 000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Стеллаж для инвентаря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Гимнастические скамейки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8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Ленты разноцветные</a:t>
                      </a:r>
                      <a:r>
                        <a:rPr kumimoji="0" lang="ru-RU" sz="18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разной длины </a:t>
                      </a:r>
                      <a:endParaRPr kumimoji="0" lang="ru-RU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8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Конусы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Флажки разноцветные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1 560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764586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Ребристая доска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433565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Ребристая дорожка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1606921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Туннели для лазания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7184996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Баскетбольное  кольцо с щитом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8113241"/>
                  </a:ext>
                </a:extLst>
              </a:tr>
              <a:tr h="369051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Активная колонка с микшером</a:t>
                      </a:r>
                      <a:r>
                        <a:rPr kumimoji="0" lang="ru-RU" sz="18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kumimoji="0" lang="ru-RU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Ремонт </a:t>
                      </a:r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помещения</a:t>
                      </a:r>
                      <a:endParaRPr kumimoji="0" lang="ru-RU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Оборудование для спортивно-игровой площадки </a:t>
                      </a:r>
                      <a:endParaRPr kumimoji="0" lang="ru-RU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300 000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5070606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Средства на дополнительное стимулирование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 год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7759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ИТГО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617 </a:t>
                      </a:r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278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63469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6084" y="88741"/>
            <a:ext cx="7467600" cy="5715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altLang="ru-RU" sz="33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Ожидаемые</a:t>
            </a:r>
            <a:r>
              <a:rPr lang="ru-RU" altLang="ru-RU" b="1" dirty="0" smtClean="0"/>
              <a:t> </a:t>
            </a:r>
            <a:r>
              <a:rPr lang="ru-RU" altLang="ru-RU" sz="33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результаты</a:t>
            </a:r>
            <a:endParaRPr lang="ru-RU" sz="3300" b="1" dirty="0">
              <a:solidFill>
                <a:schemeClr val="accent1">
                  <a:lumMod val="50000"/>
                </a:schemeClr>
              </a:solidFill>
              <a:latin typeface="Century" panose="020406040505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17684730"/>
              </p:ext>
            </p:extLst>
          </p:nvPr>
        </p:nvGraphicFramePr>
        <p:xfrm>
          <a:off x="1038194" y="840350"/>
          <a:ext cx="10461079" cy="5269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46015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2595563" y="274639"/>
            <a:ext cx="6500812" cy="51117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altLang="ru-RU" sz="33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Социальные</a:t>
            </a:r>
            <a:r>
              <a:rPr lang="ru-RU" altLang="ru-RU" b="1" dirty="0" smtClean="0"/>
              <a:t> </a:t>
            </a:r>
            <a:r>
              <a:rPr lang="ru-RU" altLang="ru-RU" sz="33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эффекты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sz="quarter" idx="1"/>
          </p:nvPr>
        </p:nvSpPr>
        <p:spPr>
          <a:xfrm>
            <a:off x="1481571" y="926522"/>
            <a:ext cx="9643629" cy="5500688"/>
          </a:xfrm>
          <a:noFill/>
          <a:ln>
            <a:noFill/>
          </a:ln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развит интерес к подвижным играм и спортивным упражнениям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Развито желание учувствовать в образовательных и досуговых  мероприятиях спортивного характера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Организованы педагогические мероприятия направленные на совершенствование РППС по оздоровлению и физическому развитию детей.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Организованно взаимодействие с родителями по обогащению РППС физкультурного зала.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родителей появились желание и интерес участвовать в мероприятиях ДОУ, направленных на физическое развитие детей.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станет конкурентоспособным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ходе реализации проекта будет представлена информация на официальном сайте учреждения, на общем родительском собрании в виде презентации и в СМИ </a:t>
            </a:r>
            <a:r>
              <a:rPr lang="ru-RU" sz="240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</a:t>
            </a:r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ru-RU" alt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7667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501" y="285751"/>
            <a:ext cx="8043863" cy="58261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3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Возможные</a:t>
            </a:r>
            <a:r>
              <a:rPr lang="ru-RU" b="1" dirty="0" smtClean="0"/>
              <a:t> </a:t>
            </a:r>
            <a:r>
              <a:rPr lang="ru-RU" sz="3300" b="1" dirty="0">
                <a:solidFill>
                  <a:schemeClr val="accent1">
                    <a:lumMod val="50000"/>
                  </a:schemeClr>
                </a:solidFill>
                <a:latin typeface="Century" panose="02040604050505020304" pitchFamily="18" charset="0"/>
              </a:rPr>
              <a:t>риски и пути их преодоления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92727" y="1071564"/>
            <a:ext cx="3617337" cy="18573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Сопротивление педагогов ДОУ (нежелание  выполнять дополнительные функции)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4524375" y="1643063"/>
            <a:ext cx="1428750" cy="500062"/>
          </a:xfrm>
          <a:prstGeom prst="rightArrow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67439" y="1071564"/>
            <a:ext cx="4362016" cy="18573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Разъяснение сотрудникам ДОУ о необходимости изменений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дополнительных стимулирующих мер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2727" y="3714751"/>
            <a:ext cx="3617337" cy="164306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Физкультурный зал не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 окупать затраты на его  создание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4595813" y="4214813"/>
            <a:ext cx="1428750" cy="500062"/>
          </a:xfrm>
          <a:prstGeom prst="rightArrow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238874" y="3571876"/>
            <a:ext cx="4692361" cy="1928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грантах, в муниципальных, региональных программах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спортивных мероприятиях города, области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перспективе оказание дополнительных платных услуг</a:t>
            </a:r>
          </a:p>
        </p:txBody>
      </p:sp>
    </p:spTree>
    <p:extLst>
      <p:ext uri="{BB962C8B-B14F-4D97-AF65-F5344CB8AC3E}">
        <p14:creationId xmlns:p14="http://schemas.microsoft.com/office/powerpoint/2010/main" val="35329301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337782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5322</TotalTime>
  <Words>1407</Words>
  <Application>Microsoft Office PowerPoint</Application>
  <PresentationFormat>Широкоэкранный</PresentationFormat>
  <Paragraphs>241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Century</vt:lpstr>
      <vt:lpstr>Century Gothic</vt:lpstr>
      <vt:lpstr>Times New Roman</vt:lpstr>
      <vt:lpstr>Wingdings</vt:lpstr>
      <vt:lpstr>Wingdings 3</vt:lpstr>
      <vt:lpstr>Легкий дым</vt:lpstr>
      <vt:lpstr>Презентация PowerPoint</vt:lpstr>
      <vt:lpstr>Нормативно-правовое  основание разработки проекта</vt:lpstr>
      <vt:lpstr>Презентация PowerPoint</vt:lpstr>
      <vt:lpstr>Анализ ситуации</vt:lpstr>
      <vt:lpstr>Презентация PowerPoint</vt:lpstr>
      <vt:lpstr>Анализ альтернатив</vt:lpstr>
      <vt:lpstr>Цель  проекта:  укрепление здоровья детей и создание оптимальных условий для развития спорта и физической культуры в дошкольном образовательном учреждении</vt:lpstr>
      <vt:lpstr>Этапы  реализации  проекта</vt:lpstr>
      <vt:lpstr>Дорожная карта реализации проекта</vt:lpstr>
      <vt:lpstr>Дорожная карта реализации проекта</vt:lpstr>
      <vt:lpstr>Структура управления проектом</vt:lpstr>
      <vt:lpstr>Бюджет   проекта</vt:lpstr>
      <vt:lpstr>Ожидаемые результаты</vt:lpstr>
      <vt:lpstr>Социальные эффекты</vt:lpstr>
      <vt:lpstr>Возможные риски и пути их преодоления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Люда</dc:creator>
  <cp:lastModifiedBy>Люда</cp:lastModifiedBy>
  <cp:revision>43</cp:revision>
  <dcterms:created xsi:type="dcterms:W3CDTF">2023-10-18T14:23:49Z</dcterms:created>
  <dcterms:modified xsi:type="dcterms:W3CDTF">2023-10-30T10:16:27Z</dcterms:modified>
</cp:coreProperties>
</file>