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9" r:id="rId5"/>
    <p:sldId id="258" r:id="rId6"/>
    <p:sldId id="264" r:id="rId7"/>
    <p:sldId id="265" r:id="rId8"/>
    <p:sldId id="260" r:id="rId9"/>
    <p:sldId id="266" r:id="rId10"/>
    <p:sldId id="261" r:id="rId11"/>
    <p:sldId id="268" r:id="rId12"/>
    <p:sldId id="270" r:id="rId13"/>
    <p:sldId id="271" r:id="rId14"/>
    <p:sldId id="263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530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603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10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70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234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329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553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617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62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2774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796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29FBF-0768-46B6-8C6C-39EED4AFF6F3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4E6C4-0C12-43B1-B524-35491034E0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985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12" Type="http://schemas.openxmlformats.org/officeDocument/2006/relationships/image" Target="../media/image1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jpg"/><Relationship Id="rId10" Type="http://schemas.openxmlformats.org/officeDocument/2006/relationships/image" Target="../media/image15.png"/><Relationship Id="rId4" Type="http://schemas.openxmlformats.org/officeDocument/2006/relationships/image" Target="../media/image9.jp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Olga.zhernakova.75@mail.ru" TargetMode="External"/><Relationship Id="rId5" Type="http://schemas.openxmlformats.org/officeDocument/2006/relationships/hyperlink" Target="https://vk.com/club164176942" TargetMode="External"/><Relationship Id="rId4" Type="http://schemas.openxmlformats.org/officeDocument/2006/relationships/hyperlink" Target="https://vk.com/id7943166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9164"/>
            <a:ext cx="6696364" cy="4853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8"/>
          <p:cNvSpPr txBox="1">
            <a:spLocks noChangeArrowheads="1"/>
          </p:cNvSpPr>
          <p:nvPr/>
        </p:nvSpPr>
        <p:spPr>
          <a:xfrm>
            <a:off x="6188364" y="1542473"/>
            <a:ext cx="5745018" cy="4350327"/>
          </a:xfrm>
          <a:prstGeom prst="rect">
            <a:avLst/>
          </a:prstGeom>
          <a:noFill/>
          <a:extLst/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План работы:</a:t>
            </a:r>
          </a:p>
          <a:p>
            <a:r>
              <a:rPr lang="ru-RU" sz="3000" dirty="0" smtClean="0">
                <a:latin typeface="Comic Sans MS" panose="030F0702030302020204" pitchFamily="66" charset="0"/>
              </a:rPr>
              <a:t>Вопрос загадка</a:t>
            </a:r>
          </a:p>
          <a:p>
            <a:r>
              <a:rPr lang="ru-RU" sz="3000" dirty="0" smtClean="0">
                <a:latin typeface="Comic Sans MS" panose="030F0702030302020204" pitchFamily="66" charset="0"/>
              </a:rPr>
              <a:t>История благотворительности</a:t>
            </a:r>
          </a:p>
          <a:p>
            <a:r>
              <a:rPr lang="ru-RU" sz="3000" dirty="0" smtClean="0">
                <a:latin typeface="Comic Sans MS" panose="030F0702030302020204" pitchFamily="66" charset="0"/>
              </a:rPr>
              <a:t>Топ 10 благотворительных фондов</a:t>
            </a:r>
            <a:endParaRPr lang="ru-RU" sz="3000" dirty="0" smtClean="0">
              <a:latin typeface="Comic Sans MS" panose="030F0702030302020204" pitchFamily="66" charset="0"/>
            </a:endParaRPr>
          </a:p>
          <a:p>
            <a:r>
              <a:rPr lang="ru-RU" sz="3000" dirty="0" smtClean="0">
                <a:latin typeface="Comic Sans MS" panose="030F0702030302020204" pitchFamily="66" charset="0"/>
              </a:rPr>
              <a:t>Понятие, виды и формы </a:t>
            </a:r>
          </a:p>
          <a:p>
            <a:r>
              <a:rPr lang="ru-RU" sz="3000" dirty="0" smtClean="0">
                <a:latin typeface="Comic Sans MS" panose="030F0702030302020204" pitchFamily="66" charset="0"/>
              </a:rPr>
              <a:t>Частные истории</a:t>
            </a:r>
          </a:p>
          <a:p>
            <a:r>
              <a:rPr lang="ru-RU" sz="3000" dirty="0" smtClean="0">
                <a:latin typeface="Comic Sans MS" panose="030F0702030302020204" pitchFamily="66" charset="0"/>
              </a:rPr>
              <a:t>Фандрайзинг</a:t>
            </a:r>
          </a:p>
          <a:p>
            <a:r>
              <a:rPr lang="ru-RU" sz="3000" dirty="0">
                <a:latin typeface="Comic Sans MS" panose="030F0702030302020204" pitchFamily="66" charset="0"/>
              </a:rPr>
              <a:t>Н</a:t>
            </a:r>
            <a:r>
              <a:rPr lang="ru-RU" sz="3000" dirty="0" smtClean="0">
                <a:latin typeface="Comic Sans MS" panose="030F0702030302020204" pitchFamily="66" charset="0"/>
              </a:rPr>
              <a:t>еблаготворительность</a:t>
            </a:r>
            <a:endParaRPr lang="ru-RU" sz="3000" dirty="0" smtClean="0">
              <a:latin typeface="Comic Sans MS" panose="030F0702030302020204" pitchFamily="66" charset="0"/>
            </a:endParaRPr>
          </a:p>
          <a:p>
            <a:endParaRPr lang="ru-RU" sz="2600" dirty="0" smtClean="0"/>
          </a:p>
          <a:p>
            <a:pPr marL="0" indent="0">
              <a:buFont typeface="Arial" pitchFamily="34" charset="0"/>
              <a:buNone/>
            </a:pPr>
            <a:endParaRPr lang="ru-RU" sz="2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9" b="84899"/>
          <a:stretch/>
        </p:blipFill>
        <p:spPr>
          <a:xfrm>
            <a:off x="0" y="-13781"/>
            <a:ext cx="12192000" cy="1052945"/>
          </a:xfrm>
          <a:prstGeom prst="rect">
            <a:avLst/>
          </a:prstGeom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1653308" y="261145"/>
            <a:ext cx="9633529" cy="6651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smtClean="0">
                <a:solidFill>
                  <a:srgbClr val="FF0000"/>
                </a:solidFill>
                <a:latin typeface="Comic Sans MS" panose="030F0702030302020204" pitchFamily="66" charset="0"/>
              </a:rPr>
              <a:t>СОВРЕМЕННАЯ БЛАГОТВОРИТЕЛЬНОСТЬ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60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" b="85278"/>
          <a:stretch/>
        </p:blipFill>
        <p:spPr>
          <a:xfrm>
            <a:off x="0" y="-13710"/>
            <a:ext cx="12192000" cy="1136073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720436" y="221744"/>
            <a:ext cx="9883486" cy="66516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Вопрос загадка  </a:t>
            </a:r>
            <a:endParaRPr lang="ru-RU" sz="4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564" y="1662617"/>
            <a:ext cx="6705600" cy="44704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872" y="3183081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74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" b="85278"/>
          <a:stretch/>
        </p:blipFill>
        <p:spPr>
          <a:xfrm>
            <a:off x="0" y="-13710"/>
            <a:ext cx="12192000" cy="1136073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58109" y="337128"/>
            <a:ext cx="9883486" cy="6651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История благотворительности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3257" t="15804" r="34324" b="10300"/>
          <a:stretch/>
        </p:blipFill>
        <p:spPr>
          <a:xfrm>
            <a:off x="350239" y="1706208"/>
            <a:ext cx="3720726" cy="47705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843" y="1473201"/>
            <a:ext cx="3910953" cy="25158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018" y="4091499"/>
            <a:ext cx="3685886" cy="2490853"/>
          </a:xfrm>
          <a:prstGeom prst="rect">
            <a:avLst/>
          </a:prstGeom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8349674" y="3045482"/>
            <a:ext cx="3692680" cy="92594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>
                <a:latin typeface="Comic Sans MS" panose="030F0702030302020204" pitchFamily="66" charset="0"/>
              </a:rPr>
              <a:t>Благотворительность</a:t>
            </a:r>
          </a:p>
          <a:p>
            <a:r>
              <a:rPr lang="ru-RU" b="1" dirty="0">
                <a:latin typeface="Comic Sans MS" panose="030F0702030302020204" pitchFamily="66" charset="0"/>
              </a:rPr>
              <a:t>в</a:t>
            </a:r>
            <a:r>
              <a:rPr lang="ru-RU" b="1" dirty="0" smtClean="0">
                <a:latin typeface="Comic Sans MS" panose="030F0702030302020204" pitchFamily="66" charset="0"/>
              </a:rPr>
              <a:t> Киевской Руси </a:t>
            </a:r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4244756" y="4167700"/>
            <a:ext cx="3692680" cy="9259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>
                <a:latin typeface="Comic Sans MS" panose="030F0702030302020204" pitchFamily="66" charset="0"/>
              </a:rPr>
              <a:t>Дом милосердия 1921-1923 гг. </a:t>
            </a:r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75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89"/>
          <a:stretch/>
        </p:blipFill>
        <p:spPr>
          <a:xfrm>
            <a:off x="0" y="0"/>
            <a:ext cx="12192000" cy="6751782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7347" y="549564"/>
            <a:ext cx="9883486" cy="6651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Топ - 10 благотворительных организаций.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849" t="12150" r="80793" b="73267"/>
          <a:stretch/>
        </p:blipFill>
        <p:spPr>
          <a:xfrm>
            <a:off x="9612336" y="5491634"/>
            <a:ext cx="2275276" cy="10166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260" y="1744267"/>
            <a:ext cx="2248336" cy="11856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01" y="4455360"/>
            <a:ext cx="3514354" cy="21626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676" y="2091418"/>
            <a:ext cx="3100026" cy="310002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4363" y="1417783"/>
            <a:ext cx="1838614" cy="183861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23" y="3318591"/>
            <a:ext cx="2686050" cy="11525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68" y="1787527"/>
            <a:ext cx="1316760" cy="95265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24" y="4804295"/>
            <a:ext cx="1703951" cy="170395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904" y="4986950"/>
            <a:ext cx="1764832" cy="176483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073" y="1588655"/>
            <a:ext cx="3388362" cy="2256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294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66691" y="1897161"/>
            <a:ext cx="6225309" cy="3879273"/>
          </a:xfrm>
        </p:spPr>
        <p:txBody>
          <a:bodyPr>
            <a:noAutofit/>
          </a:bodyPr>
          <a:lstStyle/>
          <a:p>
            <a:r>
              <a:rPr lang="ru-RU" sz="3600" b="1" u="sng" dirty="0" smtClean="0">
                <a:latin typeface="Comic Sans MS" panose="030F0702030302020204" pitchFamily="66" charset="0"/>
              </a:rPr>
              <a:t>Благотворительность</a:t>
            </a:r>
            <a:r>
              <a:rPr lang="ru-RU" sz="3600" b="1" dirty="0" smtClean="0">
                <a:latin typeface="Comic Sans MS" panose="030F0702030302020204" pitchFamily="66" charset="0"/>
              </a:rPr>
              <a:t> - </a:t>
            </a:r>
            <a:r>
              <a:rPr lang="ru-RU" sz="3600" dirty="0" smtClean="0">
                <a:latin typeface="Comic Sans MS" panose="030F0702030302020204" pitchFamily="66" charset="0"/>
              </a:rPr>
              <a:t>это </a:t>
            </a:r>
            <a:r>
              <a:rPr lang="ru-RU" sz="3600" dirty="0">
                <a:latin typeface="Comic Sans MS" panose="030F0702030302020204" pitchFamily="66" charset="0"/>
              </a:rPr>
              <a:t>бесплатный вид помощи, который осуществляется в пользу третьих лиц и не несет под собой коммерческой основы.</a:t>
            </a:r>
            <a:endParaRPr lang="ru-RU" sz="3600" b="1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" b="84370"/>
          <a:stretch/>
        </p:blipFill>
        <p:spPr>
          <a:xfrm>
            <a:off x="0" y="4764"/>
            <a:ext cx="12192000" cy="1265381"/>
          </a:xfrm>
          <a:prstGeom prst="rect">
            <a:avLst/>
          </a:prstGeom>
        </p:spPr>
      </p:pic>
      <p:sp>
        <p:nvSpPr>
          <p:cNvPr id="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4292" y="374073"/>
            <a:ext cx="9883486" cy="6651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Благотворительность: понятие, виды, формы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6" t="10041" r="5778"/>
          <a:stretch/>
        </p:blipFill>
        <p:spPr>
          <a:xfrm>
            <a:off x="0" y="1408546"/>
            <a:ext cx="6130945" cy="3939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7685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12191" y="1408545"/>
            <a:ext cx="8858136" cy="4844473"/>
          </a:xfrm>
        </p:spPr>
        <p:txBody>
          <a:bodyPr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ru-RU" sz="2800" b="1" u="sng" dirty="0" smtClean="0">
                <a:latin typeface="Comic Sans MS" panose="030F0702030302020204" pitchFamily="66" charset="0"/>
              </a:rPr>
              <a:t>Формы благотворительности:</a:t>
            </a:r>
            <a:br>
              <a:rPr lang="ru-RU" sz="2800" b="1" u="sng" dirty="0" smtClean="0">
                <a:latin typeface="Comic Sans MS" panose="030F0702030302020204" pitchFamily="66" charset="0"/>
              </a:rPr>
            </a:br>
            <a:r>
              <a:rPr lang="ru-RU" sz="2400" dirty="0" smtClean="0">
                <a:latin typeface="Comic Sans MS" panose="030F0702030302020204" pitchFamily="66" charset="0"/>
              </a:rPr>
              <a:t>- материальная </a:t>
            </a:r>
            <a:r>
              <a:rPr lang="ru-RU" sz="2400" dirty="0">
                <a:latin typeface="Comic Sans MS" panose="030F0702030302020204" pitchFamily="66" charset="0"/>
              </a:rPr>
              <a:t>(денежная) помощь на нужды </a:t>
            </a:r>
            <a:r>
              <a:rPr lang="ru-RU" sz="2400" dirty="0" smtClean="0">
                <a:latin typeface="Comic Sans MS" panose="030F0702030302020204" pitchFamily="66" charset="0"/>
              </a:rPr>
              <a:t>общества;</a:t>
            </a:r>
            <a:br>
              <a:rPr lang="ru-RU" sz="2400" dirty="0" smtClean="0">
                <a:latin typeface="Comic Sans MS" panose="030F0702030302020204" pitchFamily="66" charset="0"/>
              </a:rPr>
            </a:br>
            <a:r>
              <a:rPr lang="ru-RU" sz="2400" dirty="0" smtClean="0">
                <a:latin typeface="Comic Sans MS" panose="030F0702030302020204" pitchFamily="66" charset="0"/>
              </a:rPr>
              <a:t>- передача </a:t>
            </a:r>
            <a:r>
              <a:rPr lang="ru-RU" sz="2400" dirty="0">
                <a:latin typeface="Comic Sans MS" panose="030F0702030302020204" pitchFamily="66" charset="0"/>
              </a:rPr>
              <a:t>одежды, обуви, продуктов питания и иных ресурсов;</a:t>
            </a:r>
            <a:br>
              <a:rPr lang="ru-RU" sz="2400" dirty="0">
                <a:latin typeface="Comic Sans MS" panose="030F0702030302020204" pitchFamily="66" charset="0"/>
              </a:rPr>
            </a:br>
            <a:r>
              <a:rPr lang="ru-RU" sz="2400" dirty="0" smtClean="0">
                <a:latin typeface="Comic Sans MS" panose="030F0702030302020204" pitchFamily="66" charset="0"/>
              </a:rPr>
              <a:t>- финансирование </a:t>
            </a:r>
            <a:r>
              <a:rPr lang="ru-RU" sz="2400" dirty="0">
                <a:latin typeface="Comic Sans MS" panose="030F0702030302020204" pitchFamily="66" charset="0"/>
              </a:rPr>
              <a:t>развития разных сфер деятельности (науки, культуры);</a:t>
            </a:r>
            <a:br>
              <a:rPr lang="ru-RU" sz="2400" dirty="0">
                <a:latin typeface="Comic Sans MS" panose="030F0702030302020204" pitchFamily="66" charset="0"/>
              </a:rPr>
            </a:br>
            <a:r>
              <a:rPr lang="ru-RU" sz="2400" dirty="0" smtClean="0">
                <a:latin typeface="Comic Sans MS" panose="030F0702030302020204" pitchFamily="66" charset="0"/>
              </a:rPr>
              <a:t>- выполнение </a:t>
            </a:r>
            <a:r>
              <a:rPr lang="ru-RU" sz="2400" dirty="0">
                <a:latin typeface="Comic Sans MS" panose="030F0702030302020204" pitchFamily="66" charset="0"/>
              </a:rPr>
              <a:t>работ (услуг) на бесплатной основе;</a:t>
            </a:r>
            <a:br>
              <a:rPr lang="ru-RU" sz="2400" dirty="0">
                <a:latin typeface="Comic Sans MS" panose="030F0702030302020204" pitchFamily="66" charset="0"/>
              </a:rPr>
            </a:br>
            <a:r>
              <a:rPr lang="ru-RU" sz="2400" dirty="0" smtClean="0">
                <a:latin typeface="Comic Sans MS" panose="030F0702030302020204" pitchFamily="66" charset="0"/>
              </a:rPr>
              <a:t>- организация </a:t>
            </a:r>
            <a:r>
              <a:rPr lang="ru-RU" sz="2400" dirty="0">
                <a:latin typeface="Comic Sans MS" panose="030F0702030302020204" pitchFamily="66" charset="0"/>
              </a:rPr>
              <a:t>нормальных условий для оказания благотворительности;</a:t>
            </a:r>
            <a:br>
              <a:rPr lang="ru-RU" sz="2400" dirty="0">
                <a:latin typeface="Comic Sans MS" panose="030F0702030302020204" pitchFamily="66" charset="0"/>
              </a:rPr>
            </a:br>
            <a:r>
              <a:rPr lang="ru-RU" sz="2400" dirty="0" smtClean="0">
                <a:latin typeface="Comic Sans MS" panose="030F0702030302020204" pitchFamily="66" charset="0"/>
              </a:rPr>
              <a:t>- реализация </a:t>
            </a:r>
            <a:r>
              <a:rPr lang="ru-RU" sz="2400" dirty="0">
                <a:latin typeface="Comic Sans MS" panose="030F0702030302020204" pitchFamily="66" charset="0"/>
              </a:rPr>
              <a:t>аукционов, конкурсов, лотерей, которые разрешены законом РФ;</a:t>
            </a:r>
            <a:br>
              <a:rPr lang="ru-RU" sz="2400" dirty="0">
                <a:latin typeface="Comic Sans MS" panose="030F0702030302020204" pitchFamily="66" charset="0"/>
              </a:rPr>
            </a:br>
            <a:r>
              <a:rPr lang="ru-RU" sz="2400" dirty="0" smtClean="0">
                <a:latin typeface="Comic Sans MS" panose="030F0702030302020204" pitchFamily="66" charset="0"/>
              </a:rPr>
              <a:t>- другие </a:t>
            </a:r>
            <a:r>
              <a:rPr lang="ru-RU" sz="2400" dirty="0">
                <a:latin typeface="Comic Sans MS" panose="030F0702030302020204" pitchFamily="66" charset="0"/>
              </a:rPr>
              <a:t>виды денежных сборов в пользу пожертвований</a:t>
            </a:r>
            <a:r>
              <a:rPr lang="ru-RU" sz="2400" dirty="0" smtClean="0">
                <a:latin typeface="Comic Sans MS" panose="030F0702030302020204" pitchFamily="66" charset="0"/>
              </a:rPr>
              <a:t>.</a:t>
            </a:r>
            <a:endParaRPr lang="ru-RU" sz="2400" b="1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" b="84370"/>
          <a:stretch/>
        </p:blipFill>
        <p:spPr>
          <a:xfrm>
            <a:off x="0" y="4764"/>
            <a:ext cx="12192000" cy="1265381"/>
          </a:xfrm>
          <a:prstGeom prst="rect">
            <a:avLst/>
          </a:prstGeom>
        </p:spPr>
      </p:pic>
      <p:sp>
        <p:nvSpPr>
          <p:cNvPr id="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4292" y="374073"/>
            <a:ext cx="9883486" cy="6651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Благотворительность: понятие, виды, формы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6" t="10041" r="5778"/>
          <a:stretch/>
        </p:blipFill>
        <p:spPr>
          <a:xfrm>
            <a:off x="0" y="1270145"/>
            <a:ext cx="3112191" cy="1999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921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91201" y="1560946"/>
            <a:ext cx="6197598" cy="4230254"/>
          </a:xfrm>
        </p:spPr>
        <p:txBody>
          <a:bodyPr>
            <a:noAutofit/>
          </a:bodyPr>
          <a:lstStyle/>
          <a:p>
            <a:pPr lvl="0" algn="l">
              <a:lnSpc>
                <a:spcPct val="100000"/>
              </a:lnSpc>
            </a:pPr>
            <a:r>
              <a:rPr lang="ru-RU" sz="3200" b="1" u="sng" dirty="0" smtClean="0">
                <a:latin typeface="Comic Sans MS" panose="030F0702030302020204" pitchFamily="66" charset="0"/>
              </a:rPr>
              <a:t>Виды благотворительности:</a:t>
            </a:r>
            <a:br>
              <a:rPr lang="ru-RU" sz="3200" b="1" u="sng" dirty="0" smtClean="0">
                <a:latin typeface="Comic Sans MS" panose="030F0702030302020204" pitchFamily="66" charset="0"/>
              </a:rPr>
            </a:br>
            <a:r>
              <a:rPr lang="ru-RU" sz="3200" dirty="0" smtClean="0">
                <a:latin typeface="Comic Sans MS" panose="030F0702030302020204" pitchFamily="66" charset="0"/>
              </a:rPr>
              <a:t>- корпоративная;</a:t>
            </a:r>
            <a:br>
              <a:rPr lang="ru-RU" sz="3200" dirty="0" smtClean="0">
                <a:latin typeface="Comic Sans MS" panose="030F0702030302020204" pitchFamily="66" charset="0"/>
              </a:rPr>
            </a:br>
            <a:r>
              <a:rPr lang="ru-RU" sz="3200" dirty="0" smtClean="0">
                <a:latin typeface="Comic Sans MS" panose="030F0702030302020204" pitchFamily="66" charset="0"/>
              </a:rPr>
              <a:t>- частная; </a:t>
            </a:r>
            <a:br>
              <a:rPr lang="ru-RU" sz="3200" dirty="0" smtClean="0">
                <a:latin typeface="Comic Sans MS" panose="030F0702030302020204" pitchFamily="66" charset="0"/>
              </a:rPr>
            </a:br>
            <a:r>
              <a:rPr lang="ru-RU" sz="3200" dirty="0" smtClean="0">
                <a:latin typeface="Comic Sans MS" panose="030F0702030302020204" pitchFamily="66" charset="0"/>
              </a:rPr>
              <a:t>- филантропия;</a:t>
            </a:r>
            <a:br>
              <a:rPr lang="ru-RU" sz="3200" dirty="0" smtClean="0">
                <a:latin typeface="Comic Sans MS" panose="030F0702030302020204" pitchFamily="66" charset="0"/>
              </a:rPr>
            </a:br>
            <a:r>
              <a:rPr lang="ru-RU" sz="3200" dirty="0" smtClean="0">
                <a:latin typeface="Comic Sans MS" panose="030F0702030302020204" pitchFamily="66" charset="0"/>
              </a:rPr>
              <a:t>- меценатство;</a:t>
            </a:r>
            <a:br>
              <a:rPr lang="ru-RU" sz="3200" dirty="0" smtClean="0">
                <a:latin typeface="Comic Sans MS" panose="030F0702030302020204" pitchFamily="66" charset="0"/>
              </a:rPr>
            </a:br>
            <a:r>
              <a:rPr lang="ru-RU" sz="3200" dirty="0" smtClean="0">
                <a:latin typeface="Comic Sans MS" panose="030F0702030302020204" pitchFamily="66" charset="0"/>
              </a:rPr>
              <a:t>- спонсорство;</a:t>
            </a:r>
            <a:br>
              <a:rPr lang="ru-RU" sz="3200" dirty="0" smtClean="0">
                <a:latin typeface="Comic Sans MS" panose="030F0702030302020204" pitchFamily="66" charset="0"/>
              </a:rPr>
            </a:br>
            <a:r>
              <a:rPr lang="ru-RU" sz="3200" dirty="0" smtClean="0">
                <a:latin typeface="Comic Sans MS" panose="030F0702030302020204" pitchFamily="66" charset="0"/>
              </a:rPr>
              <a:t>- социальная ответственность.</a:t>
            </a:r>
            <a:endParaRPr lang="ru-RU" sz="3200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" b="84370"/>
          <a:stretch/>
        </p:blipFill>
        <p:spPr>
          <a:xfrm>
            <a:off x="0" y="4764"/>
            <a:ext cx="12192000" cy="1265381"/>
          </a:xfrm>
          <a:prstGeom prst="rect">
            <a:avLst/>
          </a:prstGeom>
        </p:spPr>
      </p:pic>
      <p:sp>
        <p:nvSpPr>
          <p:cNvPr id="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4292" y="374073"/>
            <a:ext cx="9883486" cy="6651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Благотворительность: понятие, виды, формы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6" t="10041" r="5778"/>
          <a:stretch/>
        </p:blipFill>
        <p:spPr>
          <a:xfrm>
            <a:off x="193964" y="1408545"/>
            <a:ext cx="5412193" cy="3477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24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89"/>
          <a:stretch/>
        </p:blipFill>
        <p:spPr>
          <a:xfrm>
            <a:off x="0" y="0"/>
            <a:ext cx="12192000" cy="6751782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7347" y="549564"/>
            <a:ext cx="9883486" cy="6651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Частные истории юных благотворителей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605" y="1609582"/>
            <a:ext cx="2424152" cy="15055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57" y="3375891"/>
            <a:ext cx="4254885" cy="3191164"/>
          </a:xfrm>
          <a:prstGeom prst="rect">
            <a:avLst/>
          </a:prstGeom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3703781" y="1933318"/>
            <a:ext cx="5818909" cy="665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Савва Ярыгин г. Челябинск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95013" y="314169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5519D"/>
                </a:solidFill>
                <a:latin typeface="PT Sans"/>
              </a:rPr>
              <a:t>История школьника, сдающего макулатуру, чтобы помочь детским домам, поразила Артема Дзюбу</a:t>
            </a:r>
            <a:endParaRPr lang="ru-RU" b="1" i="0" dirty="0">
              <a:solidFill>
                <a:srgbClr val="05519D"/>
              </a:solidFill>
              <a:effectLst/>
              <a:latin typeface="PT San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54833" y="471833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PT Sans"/>
              </a:rPr>
              <a:t>«Я тут узнал твою историю. Был очень сильно поражен, ты большой молодец, умничка. Нереально крутой парень. И я хочу тебя пригласить на матч сборной. С меня футболка», — написал в Инстаграме Артем Дзюба.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2098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89"/>
          <a:stretch/>
        </p:blipFill>
        <p:spPr>
          <a:xfrm>
            <a:off x="0" y="0"/>
            <a:ext cx="12192000" cy="6751782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67347" y="549564"/>
            <a:ext cx="9883486" cy="6651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Частные истории юных благотворителей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7398327" y="1933318"/>
            <a:ext cx="2124363" cy="665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26809" t="15684" r="15633" b="10496"/>
          <a:stretch/>
        </p:blipFill>
        <p:spPr>
          <a:xfrm>
            <a:off x="138545" y="1692562"/>
            <a:ext cx="5735782" cy="413789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l="26836" t="24939" r="16080" b="12289"/>
          <a:stretch/>
        </p:blipFill>
        <p:spPr>
          <a:xfrm>
            <a:off x="6909090" y="3630521"/>
            <a:ext cx="4584162" cy="2835565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6234546" y="1976897"/>
            <a:ext cx="5818909" cy="66516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п. Ува, Удмуртская Республика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49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89"/>
          <a:stretch/>
        </p:blipFill>
        <p:spPr>
          <a:xfrm>
            <a:off x="0" y="-92364"/>
            <a:ext cx="12192000" cy="6751782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6294" y="540328"/>
            <a:ext cx="9634537" cy="665163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Что такое фандрайзинг? Виды источники. 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36797" t="14622" r="38066" b="23252"/>
          <a:stretch/>
        </p:blipFill>
        <p:spPr>
          <a:xfrm>
            <a:off x="21389" y="1376219"/>
            <a:ext cx="2119341" cy="29463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962400" y="1506569"/>
            <a:ext cx="813264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>
                <a:latin typeface="Comic Sans MS" panose="030F0702030302020204" pitchFamily="66" charset="0"/>
              </a:rPr>
              <a:t>Фандрайзинг</a:t>
            </a:r>
            <a:r>
              <a:rPr lang="ru-RU" sz="3200" u="sng" dirty="0">
                <a:latin typeface="Comic Sans MS" panose="030F0702030302020204" pitchFamily="66" charset="0"/>
              </a:rPr>
              <a:t> </a:t>
            </a:r>
            <a:r>
              <a:rPr lang="ru-RU" sz="3200" dirty="0">
                <a:latin typeface="Comic Sans MS" panose="030F0702030302020204" pitchFamily="66" charset="0"/>
              </a:rPr>
              <a:t>– деятельность по сбору/привлечению благотворительных средств. </a:t>
            </a:r>
            <a:endParaRPr lang="ru-RU" sz="3200" dirty="0" smtClean="0">
              <a:latin typeface="Comic Sans MS" panose="030F0702030302020204" pitchFamily="66" charset="0"/>
            </a:endParaRPr>
          </a:p>
          <a:p>
            <a:endParaRPr lang="ru-RU" sz="3200" b="1" dirty="0">
              <a:latin typeface="Comic Sans MS" panose="030F0702030302020204" pitchFamily="66" charset="0"/>
            </a:endParaRPr>
          </a:p>
          <a:p>
            <a:r>
              <a:rPr lang="ru-RU" sz="3200" b="1" u="sng" dirty="0" smtClean="0">
                <a:latin typeface="Comic Sans MS" panose="030F0702030302020204" pitchFamily="66" charset="0"/>
              </a:rPr>
              <a:t>Фандрайзер</a:t>
            </a:r>
            <a:r>
              <a:rPr lang="ru-RU" sz="3200" dirty="0" smtClean="0">
                <a:latin typeface="Comic Sans MS" panose="030F0702030302020204" pitchFamily="66" charset="0"/>
              </a:rPr>
              <a:t> </a:t>
            </a:r>
            <a:r>
              <a:rPr lang="ru-RU" sz="3200" dirty="0">
                <a:latin typeface="Comic Sans MS" panose="030F0702030302020204" pitchFamily="66" charset="0"/>
              </a:rPr>
              <a:t>– специалист по привлечению средств</a:t>
            </a:r>
            <a:r>
              <a:rPr lang="ru-RU" sz="3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ru-RU" sz="3200" dirty="0" smtClean="0">
                <a:latin typeface="Comic Sans MS" panose="030F0702030302020204" pitchFamily="66" charset="0"/>
              </a:rPr>
              <a:t> </a:t>
            </a:r>
            <a:r>
              <a:rPr lang="ru-RU" sz="3200" dirty="0">
                <a:latin typeface="Comic Sans MS" panose="030F0702030302020204" pitchFamily="66" charset="0"/>
              </a:rPr>
              <a:t>Главная ответственность фандрайзера заключается в обеспечении ресурсов, необходимых организации для выполнения своей </a:t>
            </a:r>
            <a:r>
              <a:rPr lang="ru-RU" sz="3200" dirty="0" smtClean="0">
                <a:latin typeface="Comic Sans MS" panose="030F0702030302020204" pitchFamily="66" charset="0"/>
              </a:rPr>
              <a:t>миссии.</a:t>
            </a:r>
            <a:endParaRPr lang="ru-RU" sz="3200" dirty="0"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439" y="3416446"/>
            <a:ext cx="2042260" cy="30133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61744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89"/>
          <a:stretch/>
        </p:blipFill>
        <p:spPr>
          <a:xfrm>
            <a:off x="-64655" y="-198581"/>
            <a:ext cx="12192000" cy="6751782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6293" y="284287"/>
            <a:ext cx="9634537" cy="411017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Этапы фандрайзинга</a:t>
            </a: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ru-RU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78360" y="1219092"/>
            <a:ext cx="6824086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Comic Sans MS" panose="030F0702030302020204" pitchFamily="66" charset="0"/>
              </a:rPr>
              <a:t>Полный цикл фандрайзинга состоит из следующих  этапов:</a:t>
            </a:r>
          </a:p>
          <a:p>
            <a:pPr lvl="0" fontAlgn="base"/>
            <a:endParaRPr lang="ru-RU" sz="2400" dirty="0" smtClean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анализ проблемы;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идея;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описание </a:t>
            </a:r>
            <a:r>
              <a:rPr lang="ru-RU" sz="2000" dirty="0">
                <a:latin typeface="Comic Sans MS" panose="030F0702030302020204" pitchFamily="66" charset="0"/>
              </a:rPr>
              <a:t>целевой </a:t>
            </a:r>
            <a:r>
              <a:rPr lang="ru-RU" sz="2000" dirty="0" smtClean="0">
                <a:latin typeface="Comic Sans MS" panose="030F0702030302020204" pitchFamily="66" charset="0"/>
              </a:rPr>
              <a:t>группы;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определение </a:t>
            </a:r>
            <a:r>
              <a:rPr lang="ru-RU" sz="2000" dirty="0">
                <a:latin typeface="Comic Sans MS" panose="030F0702030302020204" pitchFamily="66" charset="0"/>
              </a:rPr>
              <a:t>целей и </a:t>
            </a:r>
            <a:r>
              <a:rPr lang="ru-RU" sz="2000" dirty="0" smtClean="0">
                <a:latin typeface="Comic Sans MS" panose="030F0702030302020204" pitchFamily="66" charset="0"/>
              </a:rPr>
              <a:t>задач;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определение </a:t>
            </a:r>
            <a:r>
              <a:rPr lang="ru-RU" sz="2000" dirty="0">
                <a:latin typeface="Comic Sans MS" panose="030F0702030302020204" pitchFamily="66" charset="0"/>
              </a:rPr>
              <a:t>механизмов и </a:t>
            </a:r>
            <a:r>
              <a:rPr lang="ru-RU" sz="2000" dirty="0" smtClean="0">
                <a:latin typeface="Comic Sans MS" panose="030F0702030302020204" pitchFamily="66" charset="0"/>
              </a:rPr>
              <a:t>инструментов;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составление </a:t>
            </a:r>
            <a:r>
              <a:rPr lang="ru-RU" sz="2000" dirty="0">
                <a:latin typeface="Comic Sans MS" panose="030F0702030302020204" pitchFamily="66" charset="0"/>
              </a:rPr>
              <a:t>сметы, анализ имеющихся и необходимых </a:t>
            </a:r>
            <a:r>
              <a:rPr lang="ru-RU" sz="2000" dirty="0" smtClean="0">
                <a:latin typeface="Comic Sans MS" panose="030F0702030302020204" pitchFamily="66" charset="0"/>
              </a:rPr>
              <a:t>ресурсов;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поиск </a:t>
            </a:r>
            <a:r>
              <a:rPr lang="ru-RU" sz="2000" dirty="0">
                <a:latin typeface="Comic Sans MS" panose="030F0702030302020204" pitchFamily="66" charset="0"/>
              </a:rPr>
              <a:t>и отбор потенциальных </a:t>
            </a:r>
            <a:r>
              <a:rPr lang="ru-RU" sz="2000" dirty="0" smtClean="0">
                <a:latin typeface="Comic Sans MS" panose="030F0702030302020204" pitchFamily="66" charset="0"/>
              </a:rPr>
              <a:t>доноров;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проведение </a:t>
            </a:r>
            <a:r>
              <a:rPr lang="ru-RU" sz="2000" dirty="0">
                <a:latin typeface="Comic Sans MS" panose="030F0702030302020204" pitchFamily="66" charset="0"/>
              </a:rPr>
              <a:t>фандрайзингового мероприятия, </a:t>
            </a:r>
            <a:r>
              <a:rPr lang="ru-RU" sz="2000" dirty="0" smtClean="0">
                <a:latin typeface="Comic Sans MS" panose="030F0702030302020204" pitchFamily="66" charset="0"/>
              </a:rPr>
              <a:t>акции;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анализ </a:t>
            </a:r>
            <a:r>
              <a:rPr lang="ru-RU" sz="2000" dirty="0">
                <a:latin typeface="Comic Sans MS" panose="030F0702030302020204" pitchFamily="66" charset="0"/>
              </a:rPr>
              <a:t>полученных результатов, извлечение </a:t>
            </a:r>
            <a:r>
              <a:rPr lang="ru-RU" sz="2000" dirty="0" smtClean="0">
                <a:latin typeface="Comic Sans MS" panose="030F0702030302020204" pitchFamily="66" charset="0"/>
              </a:rPr>
              <a:t>уроков;</a:t>
            </a:r>
            <a:endParaRPr lang="ru-RU" sz="2000" dirty="0">
              <a:latin typeface="Comic Sans MS" panose="030F0702030302020204" pitchFamily="66" charset="0"/>
            </a:endParaRPr>
          </a:p>
          <a:p>
            <a:pPr lvl="0" fontAlgn="base"/>
            <a:r>
              <a:rPr lang="ru-RU" sz="2000" dirty="0" smtClean="0">
                <a:latin typeface="Comic Sans MS" panose="030F0702030302020204" pitchFamily="66" charset="0"/>
              </a:rPr>
              <a:t>- благодарность донорам.</a:t>
            </a:r>
            <a:endParaRPr lang="ru-RU" sz="2000" dirty="0">
              <a:latin typeface="Comic Sans MS" panose="030F0702030302020204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7" y="1443759"/>
            <a:ext cx="4873573" cy="3202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1580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89"/>
          <a:stretch/>
        </p:blipFill>
        <p:spPr>
          <a:xfrm>
            <a:off x="-64655" y="-198581"/>
            <a:ext cx="12192000" cy="6751782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6293" y="284287"/>
            <a:ext cx="9634537" cy="411017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Основные принципы фандрайзинга </a:t>
            </a:r>
            <a:endParaRPr lang="ru-RU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8043" y="1409504"/>
            <a:ext cx="7184403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«Не </a:t>
            </a:r>
            <a:r>
              <a:rPr lang="ru-RU" sz="2800" dirty="0">
                <a:latin typeface="Comic Sans MS" panose="030F0702030302020204" pitchFamily="66" charset="0"/>
              </a:rPr>
              <a:t>попросишь – не дадут!»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Диверсификация </a:t>
            </a:r>
            <a:r>
              <a:rPr lang="ru-RU" sz="2800" dirty="0">
                <a:latin typeface="Comic Sans MS" panose="030F0702030302020204" pitchFamily="66" charset="0"/>
              </a:rPr>
              <a:t>источников.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Деньги </a:t>
            </a:r>
            <a:r>
              <a:rPr lang="ru-RU" sz="2800" dirty="0">
                <a:latin typeface="Comic Sans MS" panose="030F0702030302020204" pitchFamily="66" charset="0"/>
              </a:rPr>
              <a:t>к деньгам.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Благодарность</a:t>
            </a:r>
            <a:r>
              <a:rPr lang="ru-RU" sz="2800" dirty="0">
                <a:latin typeface="Comic Sans MS" panose="030F0702030302020204" pitchFamily="66" charset="0"/>
              </a:rPr>
              <a:t>.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Долгосрочные отношения</a:t>
            </a: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Не </a:t>
            </a:r>
            <a:r>
              <a:rPr lang="ru-RU" sz="2800" dirty="0">
                <a:latin typeface="Comic Sans MS" panose="030F0702030302020204" pitchFamily="66" charset="0"/>
              </a:rPr>
              <a:t>все деньги одинаково полезны.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Эффективность </a:t>
            </a:r>
            <a:r>
              <a:rPr lang="ru-RU" sz="2800" dirty="0">
                <a:latin typeface="Comic Sans MS" panose="030F0702030302020204" pitchFamily="66" charset="0"/>
              </a:rPr>
              <a:t>– крайне важна!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Презумпция </a:t>
            </a:r>
            <a:r>
              <a:rPr lang="ru-RU" sz="2800" dirty="0">
                <a:latin typeface="Comic Sans MS" panose="030F0702030302020204" pitchFamily="66" charset="0"/>
              </a:rPr>
              <a:t>эффективности </a:t>
            </a:r>
            <a:r>
              <a:rPr lang="ru-RU" sz="2800" dirty="0" smtClean="0">
                <a:latin typeface="Comic Sans MS" panose="030F0702030302020204" pitchFamily="66" charset="0"/>
              </a:rPr>
              <a:t>НКО</a:t>
            </a: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Важность </a:t>
            </a:r>
            <a:r>
              <a:rPr lang="ru-RU" sz="2800" dirty="0">
                <a:latin typeface="Comic Sans MS" panose="030F0702030302020204" pitchFamily="66" charset="0"/>
              </a:rPr>
              <a:t>инвестиций.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Этика</a:t>
            </a:r>
            <a:r>
              <a:rPr lang="ru-RU" sz="2800" dirty="0">
                <a:latin typeface="Comic Sans MS" panose="030F0702030302020204" pitchFamily="66" charset="0"/>
              </a:rPr>
              <a:t>.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Учиться </a:t>
            </a:r>
            <a:r>
              <a:rPr lang="ru-RU" sz="2800" dirty="0">
                <a:latin typeface="Comic Sans MS" panose="030F0702030302020204" pitchFamily="66" charset="0"/>
              </a:rPr>
              <a:t>и меняться. 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514350" lvl="0" indent="-514350" fontAlgn="base">
              <a:buAutoNum type="arabicPeriod"/>
            </a:pPr>
            <a:r>
              <a:rPr lang="ru-RU" sz="2800" dirty="0" smtClean="0">
                <a:latin typeface="Comic Sans MS" panose="030F0702030302020204" pitchFamily="66" charset="0"/>
              </a:rPr>
              <a:t>Никогда </a:t>
            </a:r>
            <a:r>
              <a:rPr lang="ru-RU" sz="2800" dirty="0">
                <a:latin typeface="Comic Sans MS" panose="030F0702030302020204" pitchFamily="66" charset="0"/>
              </a:rPr>
              <a:t>не сдавайтесь</a:t>
            </a:r>
            <a:endParaRPr lang="ru-RU" sz="2800" dirty="0" smtClean="0">
              <a:latin typeface="Comic Sans MS" panose="030F0702030302020204" pitchFamily="66" charset="0"/>
            </a:endParaRPr>
          </a:p>
          <a:p>
            <a:pPr lvl="0" fontAlgn="base"/>
            <a:endParaRPr lang="ru-RU" sz="2000" dirty="0"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49" y="1459346"/>
            <a:ext cx="4460194" cy="2544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12659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89"/>
          <a:stretch/>
        </p:blipFill>
        <p:spPr>
          <a:xfrm>
            <a:off x="0" y="0"/>
            <a:ext cx="12192000" cy="6751782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16293" y="473330"/>
            <a:ext cx="9634537" cy="411017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Основные способы привлечения средств</a:t>
            </a: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endParaRPr lang="ru-RU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34741" y="1357677"/>
            <a:ext cx="7716089" cy="5394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0700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массовые </a:t>
            </a:r>
            <a:r>
              <a:rPr lang="ru-RU" sz="28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рассылки и </a:t>
            </a:r>
            <a:r>
              <a:rPr lang="ru-RU" sz="2800" b="1" dirty="0" smtClean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вложения;</a:t>
            </a:r>
          </a:p>
          <a:p>
            <a:pPr algn="just" fontAlgn="base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</a:t>
            </a:r>
            <a:r>
              <a:rPr lang="ru-RU" sz="2800" b="1" dirty="0">
                <a:latin typeface="Comic Sans MS" panose="030F0702030302020204" pitchFamily="66" charset="0"/>
              </a:rPr>
              <a:t>б</a:t>
            </a:r>
            <a:r>
              <a:rPr lang="ru-RU" sz="2800" b="1" dirty="0" smtClean="0">
                <a:latin typeface="Comic Sans MS" panose="030F0702030302020204" pitchFamily="66" charset="0"/>
              </a:rPr>
              <a:t>езадресные обращения;</a:t>
            </a:r>
            <a:endParaRPr lang="ru-RU" sz="2800" dirty="0">
              <a:latin typeface="Comic Sans MS" panose="030F0702030302020204" pitchFamily="66" charset="0"/>
            </a:endParaRPr>
          </a:p>
          <a:p>
            <a:pPr lvl="0" algn="just" fontAlgn="base">
              <a:lnSpc>
                <a:spcPct val="107000"/>
              </a:lnSpc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ящики </a:t>
            </a:r>
            <a:r>
              <a:rPr lang="ru-RU" sz="2800" b="1" dirty="0">
                <a:latin typeface="Comic Sans MS" panose="030F0702030302020204" pitchFamily="66" charset="0"/>
              </a:rPr>
              <a:t>для пожертвований (</a:t>
            </a:r>
            <a:r>
              <a:rPr lang="ru-RU" sz="2800" b="1" dirty="0" smtClean="0">
                <a:latin typeface="Comic Sans MS" panose="030F0702030302020204" pitchFamily="66" charset="0"/>
              </a:rPr>
              <a:t>ящики-копилки);</a:t>
            </a:r>
          </a:p>
          <a:p>
            <a:pPr algn="just" fontAlgn="base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прямой </a:t>
            </a:r>
            <a:r>
              <a:rPr lang="ru-RU" sz="2800" b="1" dirty="0">
                <a:latin typeface="Comic Sans MS" panose="030F0702030302020204" pitchFamily="66" charset="0"/>
              </a:rPr>
              <a:t>диалог (Face-2-Face</a:t>
            </a:r>
            <a:r>
              <a:rPr lang="ru-RU" sz="2800" b="1" dirty="0" smtClean="0">
                <a:latin typeface="Comic Sans MS" panose="030F0702030302020204" pitchFamily="66" charset="0"/>
              </a:rPr>
              <a:t>);</a:t>
            </a:r>
            <a:endParaRPr lang="ru-RU" sz="2800" dirty="0">
              <a:latin typeface="Comic Sans MS" panose="030F0702030302020204" pitchFamily="66" charset="0"/>
            </a:endParaRPr>
          </a:p>
          <a:p>
            <a:pPr algn="just" fontAlgn="base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мероприятия;</a:t>
            </a:r>
            <a:endParaRPr lang="ru-RU" sz="2800" dirty="0">
              <a:latin typeface="Comic Sans MS" panose="030F0702030302020204" pitchFamily="66" charset="0"/>
            </a:endParaRPr>
          </a:p>
          <a:p>
            <a:pPr algn="just" fontAlgn="base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реклама </a:t>
            </a:r>
            <a:r>
              <a:rPr lang="ru-RU" sz="2800" b="1" dirty="0">
                <a:latin typeface="Comic Sans MS" panose="030F0702030302020204" pitchFamily="66" charset="0"/>
              </a:rPr>
              <a:t>и </a:t>
            </a:r>
            <a:r>
              <a:rPr lang="ru-RU" sz="2800" b="1" dirty="0" smtClean="0">
                <a:latin typeface="Comic Sans MS" panose="030F0702030302020204" pitchFamily="66" charset="0"/>
              </a:rPr>
              <a:t>СМИ;</a:t>
            </a:r>
            <a:endParaRPr lang="ru-RU" sz="2800" dirty="0">
              <a:latin typeface="Comic Sans MS" panose="030F0702030302020204" pitchFamily="66" charset="0"/>
            </a:endParaRPr>
          </a:p>
          <a:p>
            <a:pPr algn="just" fontAlgn="base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</a:t>
            </a:r>
            <a:r>
              <a:rPr lang="ru-RU" sz="2800" b="1" dirty="0" err="1" smtClean="0">
                <a:latin typeface="Comic Sans MS" panose="030F0702030302020204" pitchFamily="66" charset="0"/>
              </a:rPr>
              <a:t>телемаркетинг</a:t>
            </a:r>
            <a:r>
              <a:rPr lang="ru-RU" sz="2800" b="1" dirty="0" smtClean="0">
                <a:latin typeface="Comic Sans MS" panose="030F0702030302020204" pitchFamily="66" charset="0"/>
              </a:rPr>
              <a:t>;</a:t>
            </a:r>
            <a:endParaRPr lang="ru-RU" sz="2800" dirty="0">
              <a:latin typeface="Comic Sans MS" panose="030F0702030302020204" pitchFamily="66" charset="0"/>
            </a:endParaRPr>
          </a:p>
          <a:p>
            <a:pPr algn="just" fontAlgn="base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«</a:t>
            </a:r>
            <a:r>
              <a:rPr lang="ru-RU" sz="2800" b="1" dirty="0">
                <a:latin typeface="Comic Sans MS" panose="030F0702030302020204" pitchFamily="66" charset="0"/>
              </a:rPr>
              <a:t>Новые медиа» (</a:t>
            </a:r>
            <a:r>
              <a:rPr lang="ru-RU" sz="2800" b="1" dirty="0" err="1">
                <a:latin typeface="Comic Sans MS" panose="030F0702030302020204" pitchFamily="66" charset="0"/>
              </a:rPr>
              <a:t>New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Media</a:t>
            </a:r>
            <a:r>
              <a:rPr lang="ru-RU" sz="2800" b="1" dirty="0" smtClean="0">
                <a:latin typeface="Comic Sans MS" panose="030F0702030302020204" pitchFamily="66" charset="0"/>
              </a:rPr>
              <a:t>);</a:t>
            </a:r>
            <a:endParaRPr lang="ru-RU" sz="2800" dirty="0">
              <a:latin typeface="Comic Sans MS" panose="030F0702030302020204" pitchFamily="66" charset="0"/>
            </a:endParaRPr>
          </a:p>
          <a:p>
            <a:pPr algn="just" fontAlgn="base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партнерство </a:t>
            </a:r>
            <a:r>
              <a:rPr lang="ru-RU" sz="2800" b="1" dirty="0">
                <a:latin typeface="Comic Sans MS" panose="030F0702030302020204" pitchFamily="66" charset="0"/>
              </a:rPr>
              <a:t>с </a:t>
            </a:r>
            <a:r>
              <a:rPr lang="ru-RU" sz="2800" b="1" dirty="0" smtClean="0">
                <a:latin typeface="Comic Sans MS" panose="030F0702030302020204" pitchFamily="66" charset="0"/>
              </a:rPr>
              <a:t>бизнесом;</a:t>
            </a:r>
            <a:endParaRPr lang="ru-RU" sz="2800" dirty="0">
              <a:latin typeface="Comic Sans MS" panose="030F0702030302020204" pitchFamily="66" charset="0"/>
            </a:endParaRPr>
          </a:p>
          <a:p>
            <a:pPr algn="just" fontAlgn="base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ru-RU" sz="2800" b="1" dirty="0" smtClean="0">
                <a:latin typeface="Comic Sans MS" panose="030F0702030302020204" pitchFamily="66" charset="0"/>
              </a:rPr>
              <a:t>- </a:t>
            </a:r>
            <a:r>
              <a:rPr lang="en-US" sz="2800" b="1" dirty="0" smtClean="0">
                <a:latin typeface="Comic Sans MS" panose="030F0702030302020204" pitchFamily="66" charset="0"/>
              </a:rPr>
              <a:t>«</a:t>
            </a:r>
            <a:r>
              <a:rPr lang="ru-RU" sz="2800" b="1" dirty="0">
                <a:latin typeface="Comic Sans MS" panose="030F0702030302020204" pitchFamily="66" charset="0"/>
              </a:rPr>
              <a:t>Приведи друга</a:t>
            </a:r>
            <a:r>
              <a:rPr lang="en-US" sz="2800" b="1" dirty="0">
                <a:latin typeface="Comic Sans MS" panose="030F0702030302020204" pitchFamily="66" charset="0"/>
              </a:rPr>
              <a:t>» (Donor gets Donor)</a:t>
            </a:r>
            <a:endParaRPr lang="ru-RU" sz="2800" dirty="0">
              <a:latin typeface="Comic Sans MS" panose="030F0702030302020204" pitchFamily="66" charset="0"/>
            </a:endParaRPr>
          </a:p>
          <a:p>
            <a:pPr marL="342900" lvl="0" indent="-342900" algn="just" fontAlgn="base">
              <a:lnSpc>
                <a:spcPct val="107000"/>
              </a:lnSpc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1573"/>
            <a:ext cx="4023329" cy="2452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78417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44" y="1360831"/>
            <a:ext cx="2660491" cy="4102079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" b="84874"/>
          <a:stretch/>
        </p:blipFill>
        <p:spPr>
          <a:xfrm>
            <a:off x="0" y="0"/>
            <a:ext cx="12192000" cy="1145310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2086985" y="240073"/>
            <a:ext cx="9634537" cy="665163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Неблаготворительность. </a:t>
            </a:r>
          </a:p>
          <a:p>
            <a:pPr marL="0" indent="0"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Как ограничения работы НКО ослабевают их потенциал. 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59488" y="2026875"/>
            <a:ext cx="7962034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i="1" dirty="0" smtClean="0">
                <a:latin typeface="Comic Sans MS" panose="030F0702030302020204" pitchFamily="66" charset="0"/>
              </a:rPr>
              <a:t>«К</a:t>
            </a:r>
            <a:r>
              <a:rPr lang="ru-RU" sz="4000" i="1" dirty="0" smtClean="0">
                <a:latin typeface="Comic Sans MS" panose="030F0702030302020204" pitchFamily="66" charset="0"/>
              </a:rPr>
              <a:t>нига заслуживает звание нового манифеста благотворительного сектора». </a:t>
            </a:r>
            <a:endParaRPr lang="en-US" sz="4000" i="1" dirty="0">
              <a:latin typeface="Comic Sans MS" panose="030F0702030302020204" pitchFamily="66" charset="0"/>
            </a:endParaRPr>
          </a:p>
          <a:p>
            <a:pPr algn="ctr"/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5091936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" b="84874"/>
          <a:stretch/>
        </p:blipFill>
        <p:spPr>
          <a:xfrm>
            <a:off x="0" y="0"/>
            <a:ext cx="12192000" cy="1145310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2077748" y="329308"/>
            <a:ext cx="9634537" cy="665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Контакты</a:t>
            </a:r>
            <a:endParaRPr lang="ru-RU" sz="3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Объект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27" y="1451134"/>
            <a:ext cx="3013364" cy="3807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73891" y="5553325"/>
            <a:ext cx="4402352" cy="12742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i="1" dirty="0" smtClean="0"/>
              <a:t>Методист МУДО «Увинский ДДТ», муниципальный координатор наставничества в Увинском районе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76243" y="3103705"/>
            <a:ext cx="6176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hlinkClick r:id="rId4"/>
              </a:rPr>
              <a:t>https://</a:t>
            </a:r>
            <a:r>
              <a:rPr lang="en-US" sz="2400" dirty="0" smtClean="0">
                <a:hlinkClick r:id="rId4"/>
              </a:rPr>
              <a:t>vk.com/id79431663</a:t>
            </a:r>
            <a:r>
              <a:rPr lang="ru-RU" sz="2400" dirty="0" smtClean="0"/>
              <a:t> - личная страничка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388204" y="3782845"/>
            <a:ext cx="77301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hlinkClick r:id="rId5"/>
              </a:rPr>
              <a:t>https://</a:t>
            </a:r>
            <a:r>
              <a:rPr lang="en-US" sz="2400" dirty="0" smtClean="0">
                <a:hlinkClick r:id="rId5"/>
              </a:rPr>
              <a:t>vk.com/club164176942</a:t>
            </a:r>
            <a:r>
              <a:rPr lang="ru-RU" sz="2400" dirty="0" smtClean="0"/>
              <a:t> -группа ВК «А-Я Наставник»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868494" y="4768495"/>
            <a:ext cx="752670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</a:t>
            </a:r>
            <a:r>
              <a:rPr lang="en-US" sz="2400" u="sng" dirty="0" smtClean="0">
                <a:solidFill>
                  <a:srgbClr val="0070C0"/>
                </a:solidFill>
              </a:rPr>
              <a:t>Viber</a:t>
            </a:r>
            <a:r>
              <a:rPr lang="ru-RU" sz="2400" u="sng" dirty="0" smtClean="0">
                <a:solidFill>
                  <a:srgbClr val="0070C0"/>
                </a:solidFill>
              </a:rPr>
              <a:t>, </a:t>
            </a:r>
            <a:r>
              <a:rPr lang="en-US" sz="2400" u="sng" dirty="0" smtClean="0">
                <a:solidFill>
                  <a:srgbClr val="0070C0"/>
                </a:solidFill>
              </a:rPr>
              <a:t>WhatsApp </a:t>
            </a:r>
            <a:r>
              <a:rPr lang="en-US" sz="2400" dirty="0" smtClean="0"/>
              <a:t>– 89501573637</a:t>
            </a:r>
          </a:p>
          <a:p>
            <a:endParaRPr lang="en-US" sz="2400" u="sng" dirty="0"/>
          </a:p>
          <a:p>
            <a:r>
              <a:rPr lang="en-US" sz="2400" u="sng" dirty="0" smtClean="0">
                <a:hlinkClick r:id="rId6"/>
              </a:rPr>
              <a:t>Olga.zhernakova.75@mail.ru</a:t>
            </a:r>
            <a:r>
              <a:rPr lang="en-US" sz="2400" u="sng" dirty="0" smtClean="0">
                <a:solidFill>
                  <a:srgbClr val="0070C0"/>
                </a:solidFill>
              </a:rPr>
              <a:t> </a:t>
            </a:r>
            <a:r>
              <a:rPr lang="en-US" sz="2400" dirty="0" smtClean="0"/>
              <a:t>- </a:t>
            </a:r>
            <a:r>
              <a:rPr lang="ru-RU" sz="2400" dirty="0" smtClean="0"/>
              <a:t>почта</a:t>
            </a:r>
            <a:endParaRPr lang="en-US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115262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339</Words>
  <Application>Microsoft Office PowerPoint</Application>
  <PresentationFormat>Широкоэкранный</PresentationFormat>
  <Paragraphs>79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PT Sans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Благотворительность - это бесплатный вид помощи, который осуществляется в пользу третьих лиц и не несет под собой коммерческой основы.</vt:lpstr>
      <vt:lpstr>Формы благотворительности: - материальная (денежная) помощь на нужды общества; - передача одежды, обуви, продуктов питания и иных ресурсов; - финансирование развития разных сфер деятельности (науки, культуры); - выполнение работ (услуг) на бесплатной основе; - организация нормальных условий для оказания благотворительности; - реализация аукционов, конкурсов, лотерей, которые разрешены законом РФ; - другие виды денежных сборов в пользу пожертвований.</vt:lpstr>
      <vt:lpstr>Виды благотворительности: - корпоративная; - частная;  - филантропия; - меценатство; - спонсорство; - социальная ответственность.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32</cp:revision>
  <dcterms:created xsi:type="dcterms:W3CDTF">2020-10-15T07:52:30Z</dcterms:created>
  <dcterms:modified xsi:type="dcterms:W3CDTF">2020-10-20T09:06:16Z</dcterms:modified>
</cp:coreProperties>
</file>