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83" r:id="rId2"/>
    <p:sldId id="263" r:id="rId3"/>
    <p:sldId id="264" r:id="rId4"/>
    <p:sldId id="265" r:id="rId5"/>
    <p:sldId id="266" r:id="rId6"/>
    <p:sldId id="267" r:id="rId7"/>
    <p:sldId id="270" r:id="rId8"/>
    <p:sldId id="271" r:id="rId9"/>
    <p:sldId id="290" r:id="rId10"/>
    <p:sldId id="273" r:id="rId11"/>
    <p:sldId id="275" r:id="rId12"/>
    <p:sldId id="286" r:id="rId13"/>
    <p:sldId id="287" r:id="rId14"/>
    <p:sldId id="289" r:id="rId15"/>
    <p:sldId id="277" r:id="rId16"/>
    <p:sldId id="279" r:id="rId17"/>
    <p:sldId id="280" r:id="rId18"/>
    <p:sldId id="281" r:id="rId19"/>
    <p:sldId id="282" r:id="rId20"/>
    <p:sldId id="28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C905F"/>
    <a:srgbClr val="E4802B"/>
    <a:srgbClr val="C02E00"/>
    <a:srgbClr val="A64C0E"/>
    <a:srgbClr val="78370A"/>
    <a:srgbClr val="462006"/>
    <a:srgbClr val="91420D"/>
    <a:srgbClr val="642D08"/>
    <a:srgbClr val="CC3300"/>
    <a:srgbClr val="99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639" autoAdjust="0"/>
  </p:normalViewPr>
  <p:slideViewPr>
    <p:cSldViewPr snapToGrid="0">
      <p:cViewPr>
        <p:scale>
          <a:sx n="60" d="100"/>
          <a:sy n="60" d="100"/>
        </p:scale>
        <p:origin x="-1680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3547398343576942E-2"/>
          <c:y val="0.11331042629075307"/>
          <c:w val="0.96299694546009362"/>
          <c:h val="0.7574215155274958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.</c:v>
                </c:pt>
              </c:strCache>
            </c:strRef>
          </c:tx>
          <c:dPt>
            <c:idx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1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Нет</c:v>
                </c:pt>
                <c:pt idx="1">
                  <c:v>Да</c:v>
                </c:pt>
              </c:strCache>
              <c:extLst>
                <c:ext xmlns:c15="http://schemas.microsoft.com/office/drawing/2012/chart" uri="{02D57815-91ED-43cb-92C2-25804820EDAC}">
                  <c15:fullRef>
                    <c15:sqref>Лист1!$A$2:$A$5</c15:sqref>
                  </c15:fullRef>
                </c:ext>
              </c:extLst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83</c:v>
                </c:pt>
                <c:pt idx="1">
                  <c:v>17</c:v>
                </c:pt>
              </c:numCache>
              <c:extLst>
                <c:ext xmlns:c15="http://schemas.microsoft.com/office/drawing/2012/chart" uri="{02D57815-91ED-43cb-92C2-25804820EDAC}">
                  <c15:fullRef>
                    <c15:sqref>Лист1!$B$2:$B$5</c15:sqref>
                  </c15:fullRef>
                </c:ext>
              </c:extLst>
            </c:numRef>
          </c:val>
          <c:extLst>
            <c:ext xmlns:c15="http://schemas.microsoft.com/office/drawing/2012/chart" uri="{02D57815-91ED-43cb-92C2-25804820EDAC}">
              <c15:categoryFilterExceptions/>
            </c:ext>
          </c:extLst>
        </c:ser>
        <c:dLbls>
          <c:showPercent val="1"/>
        </c:dLbls>
      </c:pie3DChart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198BC1-E2D3-4A5F-A521-9C68BC48E8FD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F26539-058E-4B03-939E-DCF4C6A1810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97659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F26539-058E-4B03-939E-DCF4C6A18103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6090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92" y="889557"/>
            <a:ext cx="8646461" cy="1127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5494" y="2245659"/>
            <a:ext cx="8646459" cy="3899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06.03.2019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55494" y="2595281"/>
            <a:ext cx="8646459" cy="40206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microsoft.com/office/2007/relationships/hdphoto" Target="../media/hdphoto9.wdp"/><Relationship Id="rId3" Type="http://schemas.microsoft.com/office/2007/relationships/hdphoto" Target="../media/hdphoto4.wdp"/><Relationship Id="rId7" Type="http://schemas.microsoft.com/office/2007/relationships/hdphoto" Target="../media/hdphoto6.wdp"/><Relationship Id="rId12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0" Type="http://schemas.openxmlformats.org/officeDocument/2006/relationships/image" Target="../media/image28.png"/><Relationship Id="rId4" Type="http://schemas.openxmlformats.org/officeDocument/2006/relationships/image" Target="../media/image25.png"/><Relationship Id="rId9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2.wdp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4.wdp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ru.depositphotos.com/home.html" TargetMode="External"/><Relationship Id="rId2" Type="http://schemas.openxmlformats.org/officeDocument/2006/relationships/hyperlink" Target="https://ru.wikipedia.org/wiki/&#1061;&#1083;&#1077;&#1073;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babilova.com/vidy-i-assortiment-hlebobulochnyh-iz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Ð¥Ð»ÐµÐ±, ÑÐ»ÐµÐ±Ð¾Ð±ÑÐ»Ð¾ÑÐ½ÑÐµ Ð¸ ÑÐ½Ð¾Ð¿ Ð½Ð°Ð´ Ð´ÐµÑÐµÐ²Ð° Ð¡Ð¿ÑÐ°Ð²Ð¾ÑÐ½Ð°Ñ â Ð¡ÑÐ¾ÐºÐ¾Ð²Ð¾Ðµ ÑÐ¾ÑÐ¾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662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/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2933" y1="48711" x2="32733" y2="50222"/>
                        <a14:foregroundMark x1="54867" y1="34222" x2="61067" y2="29067"/>
                        <a14:foregroundMark x1="26933" y1="37867" x2="45067" y2="36978"/>
                        <a14:foregroundMark x1="56467" y1="37600" x2="70200" y2="37422"/>
                        <a14:foregroundMark x1="25667" y1="49156" x2="25667" y2="37422"/>
                        <a14:foregroundMark x1="37333" y1="29333" x2="44600" y2="34667"/>
                        <a14:foregroundMark x1="73000" y1="46489" x2="72800" y2="43378"/>
                        <a14:foregroundMark x1="26400" y1="89333" x2="79400" y2="89156"/>
                        <a14:backgroundMark x1="33000" y1="33333" x2="39467" y2="33956"/>
                        <a14:backgroundMark x1="55000" y1="35733" x2="58200" y2="35911"/>
                        <a14:backgroundMark x1="37667" y1="35467" x2="42333" y2="35289"/>
                        <a14:backgroundMark x1="82867" y1="51556" x2="75667" y2="38489"/>
                        <a14:backgroundMark x1="73600" y1="47022" x2="73600" y2="42756"/>
                        <a14:backgroundMark x1="79733" y1="37067" x2="67667" y2="29956"/>
                        <a14:backgroundMark x1="11667" y1="18578" x2="49867" y2="15556"/>
                        <a14:backgroundMark x1="61400" y1="23733" x2="56533" y2="6400"/>
                        <a14:backgroundMark x1="43000" y1="35733" x2="43600" y2="35556"/>
                        <a14:backgroundMark x1="44067" y1="35822" x2="43467" y2="35822"/>
                        <a14:backgroundMark x1="46333" y1="31822" x2="45667" y2="31556"/>
                        <a14:backgroundMark x1="52867" y1="31644" x2="52867" y2="31644"/>
                        <a14:backgroundMark x1="54667" y1="35556" x2="55333" y2="35644"/>
                        <a14:backgroundMark x1="73133" y1="45867" x2="73200" y2="44533"/>
                        <a14:backgroundMark x1="73133" y1="47378" x2="73067" y2="44889"/>
                        <a14:backgroundMark x1="79533" y1="56089" x2="79933" y2="55200"/>
                        <a14:backgroundMark x1="26067" y1="91467" x2="79133" y2="91289"/>
                        <a14:backgroundMark x1="76600" y1="91022" x2="76933" y2="87467"/>
                        <a14:backgroundMark x1="77200" y1="91822" x2="79600" y2="87556"/>
                        <a14:backgroundMark x1="80133" y1="89067" x2="77467" y2="89511"/>
                        <a14:backgroundMark x1="76067" y1="89333" x2="78467" y2="88978"/>
                        <a14:backgroundMark x1="76000" y1="89333" x2="76133" y2="883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029" y="-787400"/>
            <a:ext cx="7288072" cy="581230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450977" y="201705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</a:t>
            </a:r>
          </a:p>
          <a:p>
            <a:pPr algn="ctr"/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работа: </a:t>
            </a:r>
            <a:b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«Хлеб </a:t>
            </a:r>
            <a:r>
              <a:rPr lang="ru-RU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всему голова»</a:t>
            </a:r>
            <a:endParaRPr lang="ru-RU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592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46914"/>
            <a:ext cx="3415022" cy="1269241"/>
          </a:xfrm>
        </p:spPr>
        <p:txBody>
          <a:bodyPr>
            <a:noAutofit/>
          </a:bodyPr>
          <a:lstStyle/>
          <a:p>
            <a:pPr algn="ctr"/>
            <a:r>
              <a:rPr lang="ru-RU" sz="160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жизни каждого человека есть понятия, ценность которых ни в чём не измеряется. Это мама, мир, солнце, воздух, земля. К ним можно отнести и хлеб. Народная мудрость гласит: «Хлеб – всему голова», «Хлеб дороже золота и алмазов». Хлеб – это наш добрый друг, который сопровождает нас от рождения до глубокой старости</a:t>
            </a:r>
            <a:r>
              <a:rPr lang="ru-RU" sz="160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smtClean="0"/>
              <a:t/>
            </a:r>
            <a:br>
              <a:rPr lang="ru-RU" sz="2000" smtClean="0"/>
            </a:br>
            <a:endParaRPr lang="ru-RU" sz="2000" dirty="0">
              <a:solidFill>
                <a:srgbClr val="CC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191" y="3330054"/>
            <a:ext cx="3673516" cy="352794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058273" y="3258355"/>
            <a:ext cx="1147193" cy="51681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C66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44522" y="2873963"/>
            <a:ext cx="854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</a:t>
            </a:r>
            <a:endParaRPr lang="ru-RU" sz="2400" dirty="0">
              <a:solidFill>
                <a:srgbClr val="99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29792"/>
            <a:ext cx="2495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 </a:t>
            </a:r>
            <a:endParaRPr lang="ru-RU" sz="2800" dirty="0">
              <a:solidFill>
                <a:srgbClr val="CC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3" y="4161000"/>
            <a:ext cx="2753037" cy="2680736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216961" y="4083479"/>
            <a:ext cx="2358814" cy="51681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465230" y="3657529"/>
            <a:ext cx="20599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он полезен?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706" y="4185706"/>
            <a:ext cx="2672294" cy="2672294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6552962" y="4185706"/>
            <a:ext cx="2358814" cy="51681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6726072" y="3709209"/>
            <a:ext cx="2026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его делают?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034" y="1247825"/>
            <a:ext cx="2558670" cy="2558670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6559731" y="1314476"/>
            <a:ext cx="2358814" cy="51681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519188" y="924816"/>
            <a:ext cx="24398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его делают? 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25" name="Прямая со стрелкой 1024"/>
          <p:cNvCxnSpPr/>
          <p:nvPr/>
        </p:nvCxnSpPr>
        <p:spPr>
          <a:xfrm flipV="1">
            <a:off x="4778062" y="1432649"/>
            <a:ext cx="1674972" cy="1336309"/>
          </a:xfrm>
          <a:prstGeom prst="straightConnector1">
            <a:avLst/>
          </a:prstGeom>
          <a:ln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29" name="Прямая со стрелкой 1028"/>
          <p:cNvCxnSpPr/>
          <p:nvPr/>
        </p:nvCxnSpPr>
        <p:spPr>
          <a:xfrm>
            <a:off x="5331854" y="3335628"/>
            <a:ext cx="1030309" cy="747851"/>
          </a:xfrm>
          <a:prstGeom prst="straightConnector1">
            <a:avLst/>
          </a:prstGeom>
          <a:ln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31" name="Прямая со стрелкой 1030"/>
          <p:cNvCxnSpPr/>
          <p:nvPr/>
        </p:nvCxnSpPr>
        <p:spPr>
          <a:xfrm flipH="1">
            <a:off x="2708216" y="3284195"/>
            <a:ext cx="1206961" cy="773444"/>
          </a:xfrm>
          <a:prstGeom prst="straightConnector1">
            <a:avLst/>
          </a:prstGeom>
          <a:ln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3835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294" y="624189"/>
            <a:ext cx="2304828" cy="840627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4799" y="1277007"/>
            <a:ext cx="3219228" cy="67791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роль хлеба в жизни каждого человека и его значимость.</a:t>
            </a:r>
            <a:endParaRPr lang="ru-RU" sz="2000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00004" y="1091499"/>
            <a:ext cx="30799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en-US" sz="36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узнать о значении хлеба в жизни человека.</a:t>
            </a:r>
            <a:r>
              <a:rPr lang="ru-RU" sz="3200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13" y="2223846"/>
            <a:ext cx="3393850" cy="4415790"/>
          </a:xfrm>
          <a:prstGeom prst="rect">
            <a:avLst/>
          </a:prstGeom>
        </p:spPr>
      </p:pic>
      <p:pic>
        <p:nvPicPr>
          <p:cNvPr id="1026" name="Picture 2" descr="ÐÐ°ÑÑÐ¸Ð½ÐºÐ¸ Ð¿Ð¾ Ð·Ð°Ð¿ÑÐ¾ÑÑ ÑÐ°Ð·Ð½Ð¾Ð²Ð¸Ð´Ð½Ð¾ÑÑÐ¸ ÑÐ»ÐµÐ±Ð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414" y="3026894"/>
            <a:ext cx="5103517" cy="35946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5301" y="1333421"/>
            <a:ext cx="2424545" cy="45719"/>
          </a:xfrm>
          <a:prstGeom prst="rect">
            <a:avLst/>
          </a:prstGeom>
          <a:gradFill flip="none" rotWithShape="1">
            <a:gsLst>
              <a:gs pos="0">
                <a:srgbClr val="E4802B">
                  <a:tint val="66000"/>
                  <a:satMod val="160000"/>
                </a:srgbClr>
              </a:gs>
              <a:gs pos="50000">
                <a:srgbClr val="E4802B">
                  <a:tint val="44500"/>
                  <a:satMod val="160000"/>
                </a:srgbClr>
              </a:gs>
              <a:gs pos="100000">
                <a:srgbClr val="E4802B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70533" y="1676401"/>
            <a:ext cx="1709135" cy="69276"/>
          </a:xfrm>
          <a:prstGeom prst="rect">
            <a:avLst/>
          </a:prstGeom>
          <a:gradFill flip="none" rotWithShape="1">
            <a:gsLst>
              <a:gs pos="0">
                <a:srgbClr val="E4802B">
                  <a:tint val="66000"/>
                  <a:satMod val="160000"/>
                </a:srgbClr>
              </a:gs>
              <a:gs pos="50000">
                <a:srgbClr val="E4802B">
                  <a:tint val="44500"/>
                  <a:satMod val="160000"/>
                </a:srgbClr>
              </a:gs>
              <a:gs pos="100000">
                <a:srgbClr val="E4802B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1491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025" y="946421"/>
            <a:ext cx="2807748" cy="112212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36894" y="1377704"/>
            <a:ext cx="5307106" cy="13052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Объект: 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Жизнедеятельность человека</a:t>
            </a:r>
            <a:endParaRPr lang="ru-RU" sz="32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25" y="2068544"/>
            <a:ext cx="2966013" cy="4525288"/>
          </a:xfrm>
          <a:prstGeom prst="rect">
            <a:avLst/>
          </a:prstGeom>
        </p:spPr>
      </p:pic>
      <p:pic>
        <p:nvPicPr>
          <p:cNvPr id="4100" name="Picture 4" descr="ÐÑÐ¾Ð³ÑÐ»ÐºÐ° Ð½Ð° Ð²ÐµÐ»Ð¾ÑÐ¸Ð¿ÐµÐ´Ð°Ñ â ÑÑÐ¾ÐºÐ¾Ð²Ð¾Ðµ ÑÐ¾ÑÐ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894" y="2682965"/>
            <a:ext cx="5152494" cy="34349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8960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15"/>
          <p:cNvSpPr>
            <a:spLocks noChangeArrowheads="1"/>
          </p:cNvSpPr>
          <p:nvPr/>
        </p:nvSpPr>
        <p:spPr bwMode="gray">
          <a:xfrm>
            <a:off x="207669" y="2765010"/>
            <a:ext cx="4338573" cy="81827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33">
                  <a:gamma/>
                  <a:tint val="21176"/>
                  <a:invGamma/>
                </a:srgbClr>
              </a:gs>
              <a:gs pos="100000">
                <a:srgbClr val="FF9933"/>
              </a:gs>
            </a:gsLst>
            <a:lin ang="0" scaled="1"/>
          </a:gradFill>
          <a:ln w="12700" algn="ctr">
            <a:solidFill>
              <a:schemeClr val="tx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6" name="AutoShape 15"/>
          <p:cNvSpPr>
            <a:spLocks noChangeArrowheads="1"/>
          </p:cNvSpPr>
          <p:nvPr/>
        </p:nvSpPr>
        <p:spPr bwMode="gray">
          <a:xfrm>
            <a:off x="207669" y="3781518"/>
            <a:ext cx="4338573" cy="87630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33">
                  <a:gamma/>
                  <a:tint val="21176"/>
                  <a:invGamma/>
                </a:srgbClr>
              </a:gs>
              <a:gs pos="100000">
                <a:srgbClr val="FF9933"/>
              </a:gs>
            </a:gsLst>
            <a:lin ang="0" scaled="1"/>
          </a:gradFill>
          <a:ln w="12700" algn="ctr">
            <a:solidFill>
              <a:schemeClr val="tx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AutoShape 15"/>
          <p:cNvSpPr>
            <a:spLocks noChangeArrowheads="1"/>
          </p:cNvSpPr>
          <p:nvPr/>
        </p:nvSpPr>
        <p:spPr bwMode="gray">
          <a:xfrm>
            <a:off x="207669" y="4842573"/>
            <a:ext cx="4338573" cy="81008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33">
                  <a:gamma/>
                  <a:tint val="21176"/>
                  <a:invGamma/>
                </a:srgbClr>
              </a:gs>
              <a:gs pos="100000">
                <a:srgbClr val="FF9933"/>
              </a:gs>
            </a:gsLst>
            <a:lin ang="0" scaled="1"/>
          </a:gradFill>
          <a:ln w="12700" algn="ctr">
            <a:solidFill>
              <a:schemeClr val="tx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011" y="1044890"/>
            <a:ext cx="1818007" cy="53999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894" y="2795694"/>
            <a:ext cx="4252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 с понятием «человек», его рационом и жизнедеятельностью;</a:t>
            </a:r>
            <a:endParaRPr lang="ru-RU" dirty="0">
              <a:solidFill>
                <a:srgbClr val="46200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3894" y="3934099"/>
            <a:ext cx="3823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алгоритм выпечки хлеба;</a:t>
            </a:r>
            <a:endParaRPr lang="ru-RU" dirty="0">
              <a:solidFill>
                <a:srgbClr val="46200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3894" y="5054282"/>
            <a:ext cx="398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Выпечь хлеб в домашних условиях.</a:t>
            </a:r>
            <a:endParaRPr lang="ru-RU" dirty="0">
              <a:solidFill>
                <a:srgbClr val="46200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35549" y="888525"/>
            <a:ext cx="187102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Гипотеза:</a:t>
            </a:r>
            <a:endParaRPr lang="en-US" sz="3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52963" y="1358358"/>
            <a:ext cx="425902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возможно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что некоторые люди, не употребляющие хлеб, считают, что данный продукт не является необходимым для полноценного питания.</a:t>
            </a:r>
          </a:p>
          <a:p>
            <a:pPr algn="ctr"/>
            <a:endParaRPr lang="ru-RU" sz="14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AutoShape 15"/>
          <p:cNvSpPr>
            <a:spLocks noChangeArrowheads="1"/>
          </p:cNvSpPr>
          <p:nvPr/>
        </p:nvSpPr>
        <p:spPr bwMode="gray">
          <a:xfrm>
            <a:off x="207669" y="1758469"/>
            <a:ext cx="4338573" cy="8389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33">
                  <a:gamma/>
                  <a:tint val="21176"/>
                  <a:invGamma/>
                </a:srgbClr>
              </a:gs>
              <a:gs pos="100000">
                <a:srgbClr val="FF9933"/>
              </a:gs>
            </a:gsLst>
            <a:lin ang="0" scaled="1"/>
          </a:gradFill>
          <a:ln w="12700" algn="ctr">
            <a:solidFill>
              <a:schemeClr val="tx1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3894" y="1879118"/>
            <a:ext cx="4837525" cy="524491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Узнать значение слова «хлеб», историю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создания, состав и виды</a:t>
            </a:r>
            <a:r>
              <a:rPr lang="ru-RU" sz="1800" dirty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pic>
        <p:nvPicPr>
          <p:cNvPr id="20" name="Рисунок 19"/>
          <p:cNvPicPr/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0781" y1="15234" x2="57520" y2="15234"/>
                        <a14:foregroundMark x1="67480" y1="13411" x2="67676" y2="28255"/>
                        <a14:backgroundMark x1="32031" y1="62370" x2="31738" y2="10417"/>
                        <a14:backgroundMark x1="68457" y1="31380" x2="68164" y2="13021"/>
                        <a14:backgroundMark x1="67969" y1="31901" x2="67676" y2="1197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2950" y="2320119"/>
            <a:ext cx="8775510" cy="45378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7477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Блок-схема: альтернативный процесс 12"/>
          <p:cNvSpPr/>
          <p:nvPr/>
        </p:nvSpPr>
        <p:spPr>
          <a:xfrm>
            <a:off x="154800" y="2068138"/>
            <a:ext cx="1793555" cy="1040201"/>
          </a:xfrm>
          <a:prstGeom prst="flowChartAlternateProcess">
            <a:avLst/>
          </a:prstGeom>
          <a:gradFill flip="none" rotWithShape="1">
            <a:gsLst>
              <a:gs pos="0">
                <a:srgbClr val="DC905F">
                  <a:tint val="66000"/>
                  <a:satMod val="160000"/>
                </a:srgbClr>
              </a:gs>
              <a:gs pos="50000">
                <a:srgbClr val="DC905F">
                  <a:tint val="44500"/>
                  <a:satMod val="160000"/>
                </a:srgbClr>
              </a:gs>
              <a:gs pos="100000">
                <a:srgbClr val="DC905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3034517" y="2068138"/>
            <a:ext cx="2360598" cy="583826"/>
          </a:xfrm>
          <a:prstGeom prst="flowChartAlternateProcess">
            <a:avLst/>
          </a:prstGeom>
          <a:gradFill flip="none" rotWithShape="1">
            <a:gsLst>
              <a:gs pos="0">
                <a:srgbClr val="DC905F">
                  <a:tint val="66000"/>
                  <a:satMod val="160000"/>
                </a:srgbClr>
              </a:gs>
              <a:gs pos="50000">
                <a:srgbClr val="DC905F">
                  <a:tint val="44500"/>
                  <a:satMod val="160000"/>
                </a:srgbClr>
              </a:gs>
              <a:gs pos="100000">
                <a:srgbClr val="DC905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1833954" y="3365379"/>
            <a:ext cx="2248422" cy="583826"/>
          </a:xfrm>
          <a:prstGeom prst="flowChartAlternateProcess">
            <a:avLst/>
          </a:prstGeom>
          <a:gradFill flip="none" rotWithShape="1">
            <a:gsLst>
              <a:gs pos="0">
                <a:srgbClr val="DC905F">
                  <a:tint val="66000"/>
                  <a:satMod val="160000"/>
                </a:srgbClr>
              </a:gs>
              <a:gs pos="50000">
                <a:srgbClr val="DC905F">
                  <a:tint val="44500"/>
                  <a:satMod val="160000"/>
                </a:srgbClr>
              </a:gs>
              <a:gs pos="100000">
                <a:srgbClr val="DC905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788" y="791345"/>
            <a:ext cx="1843764" cy="565756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Новизна: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788" y="1293787"/>
            <a:ext cx="5335283" cy="4095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i="1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ходе исследовательской работы узнаем: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6233" y="4237647"/>
            <a:ext cx="239232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</a:t>
            </a:r>
          </a:p>
          <a:p>
            <a:pPr algn="ctr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значимость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270" y="5373898"/>
            <a:ext cx="296424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1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Заключается </a:t>
            </a:r>
            <a:r>
              <a:rPr lang="ru-RU" sz="21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том, что я</a:t>
            </a:r>
            <a:r>
              <a:rPr lang="ru-RU" sz="21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научусь </a:t>
            </a:r>
            <a:r>
              <a:rPr lang="ru-RU" sz="21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печь хлеб </a:t>
            </a:r>
          </a:p>
          <a:p>
            <a:pPr algn="just"/>
            <a:r>
              <a:rPr lang="ru-RU" sz="21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домашних условиях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197" y="1172435"/>
            <a:ext cx="3508861" cy="52632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3355" b="91214" l="1272" r="99538">
                        <a14:foregroundMark x1="3931" y1="86422" x2="96069" y2="86901"/>
                        <a14:foregroundMark x1="1272" y1="3355" x2="94220" y2="6070"/>
                        <a14:foregroundMark x1="3237" y1="81150" x2="1618" y2="60863"/>
                        <a14:foregroundMark x1="90289" y1="67252" x2="98035" y2="8147"/>
                        <a14:foregroundMark x1="95723" y1="88019" x2="13179" y2="38978"/>
                        <a14:foregroundMark x1="99538" y1="31629" x2="99538" y2="3355"/>
                        <a14:foregroundMark x1="25896" y1="80511" x2="53642" y2="74760"/>
                        <a14:foregroundMark x1="24393" y1="33227" x2="32139" y2="28914"/>
                        <a14:foregroundMark x1="97803" y1="86741" x2="97572" y2="78594"/>
                        <a14:foregroundMark x1="3121" y1="87700" x2="36994" y2="88658"/>
                        <a14:foregroundMark x1="38266" y1="91214" x2="9480" y2="90575"/>
                        <a14:foregroundMark x1="40578" y1="88978" x2="94798" y2="89617"/>
                        <a14:foregroundMark x1="58497" y1="23962" x2="61272" y2="123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799" y="4257094"/>
            <a:ext cx="3935067" cy="28504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2027" y="2215261"/>
            <a:ext cx="18083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важен </a:t>
            </a:r>
            <a:endParaRPr lang="ru-RU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полезен хлеб?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48355" y="3472626"/>
            <a:ext cx="2109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его создают?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34517" y="2170737"/>
            <a:ext cx="2424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его создают?</a:t>
            </a: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1399309" y="1701086"/>
            <a:ext cx="153084" cy="3298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507673" y="1842914"/>
            <a:ext cx="0" cy="135238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3408218" y="1701086"/>
            <a:ext cx="152400" cy="3298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88880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89557"/>
            <a:ext cx="9366180" cy="112749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§1. Хлеб, его история создания и виды.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665" y="1929621"/>
            <a:ext cx="5080780" cy="7568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i="1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Каково значение слова «хлеб»?</a:t>
            </a:r>
            <a:endParaRPr lang="ru-RU" sz="2800" i="1" dirty="0">
              <a:solidFill>
                <a:srgbClr val="91420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2665" y="2686469"/>
            <a:ext cx="50807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i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пищевой продукт, выпекаемый из муки без начинки определённой формы. </a:t>
            </a:r>
            <a:endParaRPr lang="ru-RU" sz="2400" dirty="0">
              <a:solidFill>
                <a:srgbClr val="99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2664" y="4233046"/>
            <a:ext cx="534008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91420D"/>
                </a:solidFill>
                <a:latin typeface="Times New Roman" panose="02020603050405020304" pitchFamily="18" charset="0"/>
              </a:rPr>
              <a:t>Хлеб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993300"/>
                </a:solidFill>
                <a:latin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srgbClr val="993300"/>
                </a:solidFill>
                <a:latin typeface="Times New Roman" panose="02020603050405020304" pitchFamily="18" charset="0"/>
              </a:rPr>
              <a:t> пищевой продукт, выпекаемый </a:t>
            </a:r>
            <a:r>
              <a:rPr lang="ru-RU" sz="2400" dirty="0">
                <a:solidFill>
                  <a:srgbClr val="993300"/>
                </a:solidFill>
                <a:latin typeface="Times New Roman" panose="02020603050405020304" pitchFamily="18" charset="0"/>
              </a:rPr>
              <a:t>из муки, растворенной в воде</a:t>
            </a:r>
            <a:r>
              <a:rPr lang="ru-RU" sz="2400" dirty="0" smtClean="0">
                <a:solidFill>
                  <a:srgbClr val="9933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dirty="0" smtClean="0">
                <a:solidFill>
                  <a:srgbClr val="993300"/>
                </a:solidFill>
                <a:latin typeface="Times New Roman" panose="02020603050405020304" pitchFamily="18" charset="0"/>
              </a:rPr>
              <a:t>(толковый словарь </a:t>
            </a:r>
            <a:r>
              <a:rPr lang="ru-RU" sz="2000" dirty="0">
                <a:solidFill>
                  <a:srgbClr val="993300"/>
                </a:solidFill>
                <a:latin typeface="Times New Roman" panose="02020603050405020304" pitchFamily="18" charset="0"/>
              </a:rPr>
              <a:t> </a:t>
            </a:r>
            <a:r>
              <a:rPr lang="ru-RU" sz="2000" dirty="0" smtClean="0">
                <a:solidFill>
                  <a:srgbClr val="993300"/>
                </a:solidFill>
                <a:latin typeface="Times New Roman" panose="02020603050405020304" pitchFamily="18" charset="0"/>
              </a:rPr>
              <a:t>Ушакова) </a:t>
            </a:r>
            <a:endParaRPr lang="ru-RU" sz="2000" dirty="0">
              <a:solidFill>
                <a:srgbClr val="9933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2664" y="5649483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 - </a:t>
            </a:r>
            <a:r>
              <a:rPr lang="ru-RU" sz="24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пищевой </a:t>
            </a:r>
            <a:r>
              <a:rPr lang="ru-RU" sz="2400" dirty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</a:t>
            </a:r>
            <a:r>
              <a:rPr lang="ru-RU" sz="24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выпекаемый </a:t>
            </a:r>
            <a:r>
              <a:rPr lang="ru-RU" sz="2400" dirty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24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муки.</a:t>
            </a:r>
            <a:r>
              <a:rPr lang="ru-RU" sz="20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(словарь Ожегова)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26" name="Picture 2" descr="ÐÐ±ÑÐµÐ·Ð°Ð½Ð½Ð¾Ðµ ÐÑÑÑÑÐµÐ» ÐÑÐ¶ÑÐºÐ¾Ð¹ ÐÐµÐ¹ÐºÐµÑ Ð ÐµÐ·ÐºÐ¸ Ð¥Ð»ÐµÐ±Ð° ÐÐ¾Ð¶Ð¾Ð¼ ÐÑÐµÑÐ¸ÑÐµ ÐÐµÑÐµÐ²ÑÐ½Ð½ÑÐ¹ Ð¡ÑÐ¾Ð» â ÑÑÐ¾ÐºÐ¾Ð²Ð¾Ðµ ÑÐ¾ÑÐ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416" y="1878806"/>
            <a:ext cx="3138986" cy="47084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4909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создания хлеба 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492" y="1737655"/>
            <a:ext cx="4766882" cy="491319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хлеба началась более 15 000 лет назад. Тогда люди ели зерна в сыром виде, затем начали растирать их между камнями и смешивать с водой. </a:t>
            </a:r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Около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2600-3000 лет до нашей эры египтяне научились использовать дрожжи для приготовления хлеба. Они также изобрели первые печки для производства хлеба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Греки научились выпекать хлеб благодаря египтянам, римляне благодаря грекам. </a:t>
            </a:r>
            <a:endParaRPr lang="ru-RU" sz="20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Римляне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усовершенствовали процесс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перемалывания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зерен, создали новые печи. К 100 году нашей эры римляне распространили свои навыки по выпечке хлеба по всей Европе.</a:t>
            </a:r>
          </a:p>
        </p:txBody>
      </p:sp>
      <p:pic>
        <p:nvPicPr>
          <p:cNvPr id="6" name="Picture 2" descr="http://www.rusbread.ru/gallery/interesno/thumb-block_7_img/egyp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991" y="1838976"/>
            <a:ext cx="3397962" cy="43493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979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266991" y="551792"/>
            <a:ext cx="8646461" cy="1008063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Виды хлеба</a:t>
            </a:r>
            <a:endParaRPr lang="ru-RU" sz="36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29710"/>
            <a:ext cx="6558455" cy="562829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каждой стране или даже области существуют уникальные рецепты и традиции, связанные с хлебом и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выпечкой.</a:t>
            </a:r>
            <a:endParaRPr lang="en-US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Мексике делают кукурузные 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тортильи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рулеты. </a:t>
            </a:r>
            <a:endParaRPr lang="en-US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Перу популярны картофельные хлеба и сладкие 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бискочос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 тыквой, которые едят со сладким фруктовым соусом и шоколадом. Французский багет имеет плотную корку и большие полости внутри. </a:t>
            </a:r>
            <a:endParaRPr lang="en-US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Испании хлеб называется «пан» и встречается в 315 разновидностях.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Самый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богатый выбор хлеба на сегодняшний день в Германии – около 500 сортов хлеба и более 1000 видов сладких булочек. Неудивительно, что немцы едят больше хлеба на душу населения, чем жители других стран. </a:t>
            </a:r>
            <a:endParaRPr lang="en-US" sz="20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Индии и Пакистане делают 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роти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чапати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из разных видов муки, включая горчичную. 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Пури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вид круглых жареных хлебов. 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Наан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выпекается в 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тандыре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В еврейской кухне есть интересный рецепт яично-медового пышного хлеба 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шалла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800" dirty="0"/>
          </a:p>
        </p:txBody>
      </p:sp>
      <p:pic>
        <p:nvPicPr>
          <p:cNvPr id="1026" name="Picture 2" descr="ÐÐ¸Ð´Ñ ÑÐ»ÐµÐ±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5394" y="1497724"/>
            <a:ext cx="2427889" cy="44931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745" y="889557"/>
            <a:ext cx="5161635" cy="112749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Интересные факты: </a:t>
            </a:r>
            <a:endParaRPr lang="ru-RU" dirty="0">
              <a:solidFill>
                <a:srgbClr val="99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67673"/>
            <a:ext cx="5581934" cy="255494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Древней Греции булочник мог занять </a:t>
            </a:r>
            <a:r>
              <a:rPr lang="ru-RU" sz="2000" dirty="0" smtClean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высокий пост.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Риме раб, умеющий </a:t>
            </a:r>
            <a:r>
              <a:rPr lang="ru-RU" sz="2000" dirty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печь хлеб, стоил в десять раз дороже самого искусного гладиатора. </a:t>
            </a:r>
            <a:endParaRPr lang="ru-RU" sz="2000" dirty="0" smtClean="0">
              <a:solidFill>
                <a:srgbClr val="C02E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000" dirty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старым германским законам преступник, убивший пекаря, наказывался втрое строже, чем за убийство любого другого человека</a:t>
            </a:r>
            <a:r>
              <a:rPr lang="ru-RU" sz="2000" dirty="0" smtClean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4" name="Picture 4" descr="ÐÑÑÐ¾ÑÑÐ¸Ð¼ÐµÐ½Ñ Ð¸ÑÐ¿ÐµÑÐµÐ½Ð½Ð¾Ð³Ð¾ ÑÐ»ÐµÐ±Ð° â ÑÑÐ¾ÐºÐ¾Ð²Ð¾Ðµ ÑÐ¾ÑÐ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1911" y="630724"/>
            <a:ext cx="2467557" cy="36890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147722" y="4278283"/>
            <a:ext cx="5581935" cy="11274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 со временем даже стал частью культуры народов, например, у славян: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7745" y="5073272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Хлебом-солью встречают дорогих друзей.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Караваем встречают родители молодоженов.</a:t>
            </a:r>
          </a:p>
          <a:p>
            <a:pPr fontAlgn="base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C02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 берут с собой в дальнюю дорогу.</a:t>
            </a:r>
          </a:p>
        </p:txBody>
      </p:sp>
      <p:pic>
        <p:nvPicPr>
          <p:cNvPr id="11" name="Picture 8" descr="Ð¥Ð»ÐµÐ± Ð² Ð°ÑÑÐ¾ÑÑÐ¸Ð¼ÐµÐ½ÑÐµ â ÑÑÐ¾ÐºÐ¾Ð²Ð¾Ðµ ÑÐ¾ÑÐ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481" y="3640743"/>
            <a:ext cx="2273980" cy="30637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6080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Человек и его жизнедеятельность </a:t>
            </a:r>
            <a:endParaRPr lang="ru-RU" dirty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492" y="1808931"/>
            <a:ext cx="8646459" cy="102980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общественное существо, обладающее разумом и сознанием,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 способен к какой-либо деятельности. 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5489" y="2690336"/>
            <a:ext cx="864646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Жизнедеятельность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-совокупность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процессов, 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протекающих</a:t>
            </a:r>
          </a:p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живом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организме, служащих поддержанию 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нём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жизни и </a:t>
            </a:r>
            <a:endParaRPr lang="ru-RU" sz="24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являющихся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проявлениями жизни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489" y="4436370"/>
            <a:ext cx="39164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A64C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Человеку для своего существования необходимы полезные вещества, которые он «берёт» из продуктов питания. </a:t>
            </a:r>
            <a:endParaRPr lang="ru-RU" sz="2400" dirty="0">
              <a:solidFill>
                <a:srgbClr val="A64C0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Eating healthy food â ÑÑÐ¾ÐºÐ¾Ð²Ð¾Ðµ ÑÐ¾ÑÐ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719" y="3952220"/>
            <a:ext cx="4286250" cy="2838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0326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288" y="996763"/>
            <a:ext cx="8646461" cy="112749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необходимо человеку для его жизнедеятельности?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Белки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Жиры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Углеводы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Витамины А,Д,Е,К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Витамины С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Витамины группы В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Микроэлементы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Макроэлементы и др.</a:t>
            </a:r>
          </a:p>
        </p:txBody>
      </p:sp>
      <p:pic>
        <p:nvPicPr>
          <p:cNvPr id="2050" name="Picture 2" descr="ÐÐ¸ÑÐ°Ð¼Ð¸Ð½Ñ &amp; Ð¿Ð¾Ð»ÐµÐ·Ð½ÑÐµ Ð¸ÑÐºÐ¾Ð¿Ð°ÐµÐ¼ÑÐµ â ÑÑÐ¾ÐºÐ¾Ð²Ð¾Ðµ ÑÐ¾ÑÐ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139" y="2124261"/>
            <a:ext cx="3335328" cy="24977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ÐÑÐ¾Ð´ÑÐºÑÑ ÐÐ¾Ð³Ð°ÑÑÐµ ÐÐ¸ÑÐ°Ð¼Ð¸Ð½Ð¾Ð¼ ÐÐ¸Ð´ Ð¡Ð²ÐµÑÑÑ ÐÐ´Ð¾ÑÐ¾Ð²Ð¾Ðµ ÐÐ¸ÑÐ°Ð½Ð¸Ðµ ÐÐ¾Ð½ÑÐµÐ¿ÑÐ¸Ñ â ÑÑÐ¾ÐºÐ¾Ð²Ð¾Ðµ ÑÐ¾ÑÐ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803" y="4232741"/>
            <a:ext cx="3571875" cy="23018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46808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92" y="1118161"/>
            <a:ext cx="8646461" cy="1127498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§3. Взаимосвязь хлеба и жизнедеятельности человека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492" y="2438961"/>
            <a:ext cx="5666510" cy="38996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A64C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хлебе содержатся практически все необходимые для поддержки организма питательные вещества. Это </a:t>
            </a:r>
            <a:r>
              <a:rPr lang="ru-RU" sz="2400" i="1" dirty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углеводы</a:t>
            </a:r>
            <a:r>
              <a:rPr lang="ru-RU" sz="2400" i="1" dirty="0">
                <a:solidFill>
                  <a:srgbClr val="A64C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растительный белок, клетчатка, жиры, витамины группы В, а также широкий спектр микроэлементов и минеральных веществ</a:t>
            </a:r>
            <a:r>
              <a:rPr lang="ru-RU" sz="2400" dirty="0">
                <a:solidFill>
                  <a:srgbClr val="A64C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(кобальт, хром, молибден, марганец, йод, медь, железо, цинк, сера, хлор, калий, фосфор, магний, натрий, кальций</a:t>
            </a:r>
            <a:r>
              <a:rPr lang="ru-RU" sz="2400" dirty="0" smtClean="0">
                <a:solidFill>
                  <a:srgbClr val="A64C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sz="2400" dirty="0"/>
              <a:t> </a:t>
            </a:r>
            <a:r>
              <a:rPr lang="ru-RU" sz="2400" dirty="0">
                <a:solidFill>
                  <a:srgbClr val="A64C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человек довольно длительное время может прожить, питаясь только хлебом и водой.</a:t>
            </a:r>
          </a:p>
        </p:txBody>
      </p:sp>
      <p:pic>
        <p:nvPicPr>
          <p:cNvPr id="3074" name="Picture 2" descr="ÐÐµÐºÐ°ÑÐ½Ñ ÑÐµÐ¼ÐµÑÐ»ÐµÐ½Ð½Ð¸ÐºÐ° â ÑÑÐ¾ÐºÐ¾Ð²Ð¾Ðµ ÑÐ¾ÑÐ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002" y="2245659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433562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 проведён опрос: </a:t>
            </a:r>
            <a:endParaRPr lang="ru-RU" dirty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" name="Объект 23"/>
          <p:cNvGraphicFramePr>
            <a:graphicFrameLocks noGrp="1"/>
          </p:cNvGraphicFramePr>
          <p:nvPr>
            <p:ph idx="1"/>
          </p:nvPr>
        </p:nvGraphicFramePr>
        <p:xfrm>
          <a:off x="1025587" y="2247887"/>
          <a:ext cx="7550728" cy="4368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092948" y="2017055"/>
            <a:ext cx="7416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Смогли бы вы полностью отказаться от хлеба? 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 flipH="1">
            <a:off x="4755232" y="2478720"/>
            <a:ext cx="45719" cy="2090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048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95120" y="552963"/>
            <a:ext cx="5285499" cy="112749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§4. Выпечка хлеба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325" y="1355415"/>
            <a:ext cx="3290164" cy="31425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делом необходимо разобраться, из чего сделан хлеб и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ингредиенты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понадобятся:</a:t>
            </a:r>
          </a:p>
          <a:p>
            <a:r>
              <a:rPr lang="ru-RU" sz="2000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Пшеничная мука</a:t>
            </a:r>
          </a:p>
          <a:p>
            <a:r>
              <a:rPr lang="ru-RU" sz="2000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</a:p>
          <a:p>
            <a:r>
              <a:rPr lang="ru-RU" sz="2000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Крахмал</a:t>
            </a:r>
          </a:p>
          <a:p>
            <a:r>
              <a:rPr lang="ru-RU" sz="2000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Дрожжи</a:t>
            </a:r>
          </a:p>
          <a:p>
            <a:r>
              <a:rPr lang="ru-RU" sz="2000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Мёд жидкий</a:t>
            </a:r>
          </a:p>
          <a:p>
            <a:r>
              <a:rPr lang="ru-RU" sz="2000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Оливковое масло </a:t>
            </a:r>
          </a:p>
          <a:p>
            <a:r>
              <a:rPr lang="ru-RU" sz="2000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Соль </a:t>
            </a:r>
          </a:p>
          <a:p>
            <a:pPr marL="0" indent="0">
              <a:buNone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32719" y="34119"/>
            <a:ext cx="4145020" cy="3152633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83444" y="1610435"/>
            <a:ext cx="5009320" cy="3657601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16372" y="1945131"/>
            <a:ext cx="4995426" cy="3435927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8" cstate="print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61035" y1="42839" x2="62891" y2="30599"/>
                        <a14:foregroundMark x1="59668" y1="24870" x2="61328" y2="24870"/>
                        <a14:foregroundMark x1="63965" y1="26302" x2="64551" y2="23438"/>
                        <a14:foregroundMark x1="65918" y1="23568" x2="65918" y2="2356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95054" y="3995250"/>
            <a:ext cx="5058889" cy="3451196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10" cstate="print">
            <a:extLst>
              <a:ext uri="{BEBA8EAE-BF5A-486C-A8C5-ECC9F3942E4B}">
                <a14:imgProps xmlns=""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34570" y1="38542" x2="34375" y2="2708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54485" y="3847604"/>
            <a:ext cx="3998236" cy="3408377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>
          <a:blip r:embed="rId12" cstate="print"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backgroundRemoval t="10000" b="90000" l="10000" r="90000">
                        <a14:foregroundMark x1="64160" y1="67057" x2="64160" y2="441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91398" y="3379219"/>
            <a:ext cx="4962362" cy="3979927"/>
          </a:xfrm>
          <a:prstGeom prst="rect">
            <a:avLst/>
          </a:prstGeom>
        </p:spPr>
      </p:pic>
      <p:sp>
        <p:nvSpPr>
          <p:cNvPr id="13" name="Равнобедренный треугольник 12"/>
          <p:cNvSpPr/>
          <p:nvPr/>
        </p:nvSpPr>
        <p:spPr>
          <a:xfrm>
            <a:off x="3671602" y="765804"/>
            <a:ext cx="4955566" cy="3997264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1917336" flipH="1">
            <a:off x="4475226" y="646046"/>
            <a:ext cx="287609" cy="45612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 rot="19695973">
            <a:off x="7541455" y="864576"/>
            <a:ext cx="85038" cy="421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5011387" y="2624447"/>
            <a:ext cx="230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987637" y="2609734"/>
            <a:ext cx="234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endCxn id="13" idx="3"/>
          </p:cNvCxnSpPr>
          <p:nvPr/>
        </p:nvCxnSpPr>
        <p:spPr>
          <a:xfrm>
            <a:off x="6130269" y="2624447"/>
            <a:ext cx="0" cy="21386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13" idx="2"/>
          </p:cNvCxnSpPr>
          <p:nvPr/>
        </p:nvCxnSpPr>
        <p:spPr>
          <a:xfrm>
            <a:off x="3671602" y="4763068"/>
            <a:ext cx="0" cy="18752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71602" y="6662057"/>
            <a:ext cx="5004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8645257" y="4765542"/>
            <a:ext cx="0" cy="18727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3671602" y="6673932"/>
            <a:ext cx="495556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5321124" y="4776031"/>
            <a:ext cx="0" cy="190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17" name="Прямая соединительная линия 9216"/>
          <p:cNvCxnSpPr/>
          <p:nvPr/>
        </p:nvCxnSpPr>
        <p:spPr>
          <a:xfrm flipV="1">
            <a:off x="6994567" y="4776032"/>
            <a:ext cx="0" cy="190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20" name="Прямая соединительная линия 9219"/>
          <p:cNvCxnSpPr/>
          <p:nvPr/>
        </p:nvCxnSpPr>
        <p:spPr>
          <a:xfrm flipH="1" flipV="1">
            <a:off x="3515093" y="2196935"/>
            <a:ext cx="2340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H="1" flipV="1">
            <a:off x="7505617" y="3574472"/>
            <a:ext cx="15442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flipH="1" flipV="1">
            <a:off x="2551713" y="4296888"/>
            <a:ext cx="2520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H="1">
            <a:off x="1080655" y="6495803"/>
            <a:ext cx="733563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224" name="TextBox 9223"/>
          <p:cNvSpPr txBox="1"/>
          <p:nvPr/>
        </p:nvSpPr>
        <p:spPr>
          <a:xfrm>
            <a:off x="3768866" y="1812152"/>
            <a:ext cx="885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Мука</a:t>
            </a:r>
            <a:endParaRPr lang="ru-RU" sz="2400" dirty="0">
              <a:solidFill>
                <a:srgbClr val="642D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6" name="TextBox 9225"/>
          <p:cNvSpPr txBox="1"/>
          <p:nvPr/>
        </p:nvSpPr>
        <p:spPr>
          <a:xfrm>
            <a:off x="2686294" y="3879087"/>
            <a:ext cx="133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Дрожжи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227" name="TextBox 9226"/>
          <p:cNvSpPr txBox="1"/>
          <p:nvPr/>
        </p:nvSpPr>
        <p:spPr>
          <a:xfrm>
            <a:off x="8165271" y="3189132"/>
            <a:ext cx="8282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  <a:endParaRPr lang="ru-RU" sz="2400" dirty="0">
              <a:solidFill>
                <a:srgbClr val="642D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8" name="TextBox 9227"/>
          <p:cNvSpPr txBox="1"/>
          <p:nvPr/>
        </p:nvSpPr>
        <p:spPr>
          <a:xfrm>
            <a:off x="1256781" y="5787917"/>
            <a:ext cx="22733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000" dirty="0" smtClean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Доп. компоненты: </a:t>
            </a:r>
          </a:p>
          <a:p>
            <a:pPr algn="just"/>
            <a:r>
              <a:rPr lang="ru-RU" sz="2000" dirty="0" smtClean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масло, специи, мёд</a:t>
            </a:r>
            <a:endParaRPr lang="ru-RU" sz="2000" dirty="0">
              <a:solidFill>
                <a:srgbClr val="642D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248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4060" y="668982"/>
            <a:ext cx="1477055" cy="1127498"/>
          </a:xfrm>
        </p:spPr>
        <p:txBody>
          <a:bodyPr/>
          <a:lstStyle/>
          <a:p>
            <a:r>
              <a:rPr lang="ru-RU" dirty="0" smtClean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1</a:t>
            </a:r>
            <a:endParaRPr lang="ru-RU" dirty="0">
              <a:solidFill>
                <a:srgbClr val="46200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929" y="1549765"/>
            <a:ext cx="4829126" cy="1841945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стартера смешать воду (холодную) с мукой, чтобы не было комочков, в кастрюле на маленьком огне, постоянно помешивая, довести до </a:t>
            </a:r>
            <a:r>
              <a:rPr lang="ru-RU" dirty="0" err="1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загустения</a:t>
            </a:r>
            <a:r>
              <a:rPr lang="ru-RU" dirty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Накрыть пленкой непосредственно по поверхности и остудить.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44049" y="3441799"/>
            <a:ext cx="1257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2</a:t>
            </a:r>
            <a:endParaRPr lang="ru-RU" sz="3200" dirty="0">
              <a:solidFill>
                <a:srgbClr val="46200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1210" y="4076663"/>
            <a:ext cx="4700563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00" dirty="0" smtClean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Дрожжи </a:t>
            </a:r>
            <a:r>
              <a:rPr lang="ru-RU" sz="2100" dirty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развести в теплой воде, добавить мед. Замешивать тесто очень удобно в кухонном комбайне. В чашу комбайна просеять оба вида муки, добавить дрожжевую воду и все остальные ингредиенты и замесить упругое, но эластичное тесто</a:t>
            </a:r>
            <a:r>
              <a:rPr lang="ru-RU" sz="2100" dirty="0" smtClean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100" dirty="0">
              <a:solidFill>
                <a:srgbClr val="642D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49052" y="1027260"/>
            <a:ext cx="6918991" cy="56329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0175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839" y="520589"/>
            <a:ext cx="1461013" cy="1127498"/>
          </a:xfrm>
        </p:spPr>
        <p:txBody>
          <a:bodyPr/>
          <a:lstStyle/>
          <a:p>
            <a:r>
              <a:rPr lang="ru-RU" dirty="0" smtClean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4</a:t>
            </a:r>
            <a:endParaRPr lang="ru-RU" dirty="0">
              <a:solidFill>
                <a:srgbClr val="46200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325" y="1347301"/>
            <a:ext cx="3947538" cy="526204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Чашу накрыть пленкой и поместить в теплое место на </a:t>
            </a:r>
            <a:r>
              <a:rPr lang="ru-RU" dirty="0" err="1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расстойку</a:t>
            </a:r>
            <a:r>
              <a:rPr lang="ru-RU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1,5–2 часа.</a:t>
            </a: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Подошедшее </a:t>
            </a:r>
            <a:r>
              <a:rPr lang="ru-RU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тесто обмять и выложить на посыпанную мукой поверхность</a:t>
            </a: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Слегка распластать тесто руками в прямоугольник. Сложить обе стороны к середине. Повернуть тесто узкой стороной к себе</a:t>
            </a: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скрутить в рулон. Затем скалкой раскатать тесто (швом вниз) в прямоугольник и повторить процедуру 3–5 раз.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75000" y1="22005" x2="23242" y2="21224"/>
                        <a14:foregroundMark x1="61523" y1="20833" x2="24609" y2="21615"/>
                        <a14:foregroundMark x1="23535" y1="87760" x2="55371" y2="8580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80510" y="520589"/>
            <a:ext cx="4483768" cy="3809050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28809" y1="29167" x2="69141" y2="31771"/>
                        <a14:foregroundMark x1="25781" y1="19010" x2="71387" y2="216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57835" y="2740733"/>
            <a:ext cx="5940425" cy="44551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9762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839" y="584757"/>
            <a:ext cx="1364761" cy="1127498"/>
          </a:xfrm>
        </p:spPr>
        <p:txBody>
          <a:bodyPr/>
          <a:lstStyle/>
          <a:p>
            <a:r>
              <a:rPr lang="ru-RU" dirty="0" smtClean="0">
                <a:solidFill>
                  <a:srgbClr val="46200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5</a:t>
            </a:r>
            <a:endParaRPr lang="ru-RU" dirty="0">
              <a:solidFill>
                <a:srgbClr val="46200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395428"/>
            <a:ext cx="8839200" cy="3899646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каждым последующим разом тесто все больше сопротивляется раскатке, становится плотнее. В конце сформировать </a:t>
            </a:r>
            <a:r>
              <a:rPr lang="ru-RU" dirty="0" err="1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буханочку</a:t>
            </a: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Выложить на противень, накрыть пленкой и оставить на отдых в теплом месте на 30 минут. Затем смазать водой, посыпать мукой и хлебным ножом сделать </a:t>
            </a: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надрезы.</a:t>
            </a:r>
            <a:r>
              <a:rPr lang="ru-RU" dirty="0"/>
              <a:t> </a:t>
            </a:r>
            <a:r>
              <a:rPr lang="ru-RU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Выпекать в заранее разогретой до 220°C духовке 10 минут, затем снизить температуру до 200°C и продолжить выпечку хлеба еще 30–40 минут.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75000" y1="76823" x2="74121" y2="59766"/>
                        <a14:backgroundMark x1="71680" y1="16797" x2="24609" y2="134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308644" y="2522926"/>
            <a:ext cx="6884487" cy="5421138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1328" y1="26172" x2="22656" y2="25391"/>
                        <a14:foregroundMark x1="55371" y1="24609" x2="50098" y2="23568"/>
                        <a14:foregroundMark x1="24023" y1="48568" x2="22656" y2="4440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82779" y="1892967"/>
            <a:ext cx="8406063" cy="644725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429124" y="6481011"/>
            <a:ext cx="4714875" cy="37698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388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Заключение:</a:t>
            </a:r>
            <a:endParaRPr lang="ru-RU" dirty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095" y="1816168"/>
            <a:ext cx="5272470" cy="504183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Хлеб – важная и питательная составляющая рациона любого человека, включающая в свой состав все необходимые для жизни человека элементы.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за долгое время своего существования стал не только одним из главных продуктов, но и частью культуры людей, героем многочисленных традиций, пословиц и поговорок.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9142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Проведённый опрос показал, что более 80% опрошенных не могут представить свою жизнь без хлеба. Это говорит о том, что хлеб необходим и важен для любого человека, а отказаться от него полностью ни один человек не может. </a:t>
            </a:r>
            <a:endParaRPr lang="ru-RU" dirty="0">
              <a:solidFill>
                <a:srgbClr val="91420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180" y="1391111"/>
            <a:ext cx="3415556" cy="51233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534890" y="1391111"/>
            <a:ext cx="3373991" cy="167271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 rot="881836">
            <a:off x="7379935" y="2985776"/>
            <a:ext cx="590719" cy="34795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553281" y="3289689"/>
            <a:ext cx="307107" cy="22657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1006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642D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используемой литературы: </a:t>
            </a:r>
            <a:endParaRPr lang="ru-RU" dirty="0">
              <a:solidFill>
                <a:srgbClr val="642D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 Ожегова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 Ушакова 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https://ru.wikipedia.org/wiki/</a:t>
            </a: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Хлеб</a:t>
            </a: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 </a:t>
            </a:r>
            <a:r>
              <a:rPr lang="en-US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ru.depositphotos.com/home.html</a:t>
            </a: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Книга кулинарных рецептов 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Книга «Интересные факты»  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 </a:t>
            </a:r>
            <a:r>
              <a:rPr lang="en-US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dirty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dirty="0" smtClean="0">
                <a:solidFill>
                  <a:srgbClr val="78370A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www.ababilova.com/vidy-i-assortiment-hlebobulochnyh-izd</a:t>
            </a:r>
            <a:endParaRPr lang="ru-RU" dirty="0" smtClean="0">
              <a:solidFill>
                <a:srgbClr val="78370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dirty="0">
              <a:solidFill>
                <a:srgbClr val="78370A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419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</TotalTime>
  <Words>1124</Words>
  <Application>Microsoft Office PowerPoint</Application>
  <PresentationFormat>Экран (4:3)</PresentationFormat>
  <Paragraphs>122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В жизни каждого человека есть понятия, ценность которых ни в чём не измеряется. Это мама, мир, солнце, воздух, земля. К ним можно отнести и хлеб. Народная мудрость гласит: «Хлеб – всему голова», «Хлеб дороже золота и алмазов». Хлеб – это наш добрый друг, который сопровождает нас от рождения до глубокой старости.  </vt:lpstr>
      <vt:lpstr>Проблема:</vt:lpstr>
      <vt:lpstr>Предмет:  Хлеб</vt:lpstr>
      <vt:lpstr>Задачи: </vt:lpstr>
      <vt:lpstr>Новизна:</vt:lpstr>
      <vt:lpstr>§1. Хлеб, его история создания и виды.</vt:lpstr>
      <vt:lpstr>История создания хлеба </vt:lpstr>
      <vt:lpstr>Виды хлеба</vt:lpstr>
      <vt:lpstr>Интересные факты: </vt:lpstr>
      <vt:lpstr>§2. Человек и его жизнедеятельность </vt:lpstr>
      <vt:lpstr>Что необходимо человеку для его жизнедеятельности? </vt:lpstr>
      <vt:lpstr>§3. Взаимосвязь хлеба и жизнедеятельности человека</vt:lpstr>
      <vt:lpstr>Был проведён опрос: </vt:lpstr>
      <vt:lpstr>§4. Выпечка хлеба</vt:lpstr>
      <vt:lpstr>Шаг 1</vt:lpstr>
      <vt:lpstr>Шаг 4</vt:lpstr>
      <vt:lpstr>Шаг 5</vt:lpstr>
      <vt:lpstr>Заключение:</vt:lpstr>
      <vt:lpstr>Список используемой литературы: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Дом</cp:lastModifiedBy>
  <cp:revision>156</cp:revision>
  <dcterms:created xsi:type="dcterms:W3CDTF">2014-11-21T11:00:06Z</dcterms:created>
  <dcterms:modified xsi:type="dcterms:W3CDTF">2019-03-06T18:02:34Z</dcterms:modified>
</cp:coreProperties>
</file>