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5" r:id="rId10"/>
    <p:sldId id="267" r:id="rId11"/>
    <p:sldId id="268" r:id="rId12"/>
    <p:sldId id="283" r:id="rId13"/>
    <p:sldId id="284" r:id="rId14"/>
    <p:sldId id="270" r:id="rId15"/>
    <p:sldId id="274" r:id="rId16"/>
    <p:sldId id="277" r:id="rId17"/>
    <p:sldId id="271" r:id="rId18"/>
    <p:sldId id="282" r:id="rId19"/>
    <p:sldId id="278" r:id="rId20"/>
    <p:sldId id="279" r:id="rId21"/>
    <p:sldId id="269" r:id="rId22"/>
    <p:sldId id="281" r:id="rId23"/>
    <p:sldId id="280" r:id="rId24"/>
    <p:sldId id="27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0000FF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4A1A7-5F18-46AB-83FF-8A203C14022B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E3327-5002-4796-B7C9-02743A10B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f2.ppt-online.org/files2/slide/o/olKNC13WFmB90HIRxfyGSeijAw8nOYcD6Xk2qhLZE5/slide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7873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Проект «Знакомство с русской народной культурой»  </a:t>
            </a:r>
            <a:b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во второй младшей группе </a:t>
            </a:r>
            <a:b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ru-RU" dirty="0" smtClean="0">
                <a:solidFill>
                  <a:srgbClr val="0000FF"/>
                </a:solidFill>
                <a:latin typeface="Comic Sans MS" pitchFamily="66" charset="0"/>
              </a:rPr>
              <a:t>№5 «Солнышко»</a:t>
            </a:r>
            <a:endParaRPr lang="ru-RU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5105400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Подготовили и реализовали воспитатели: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Высшей кв. категории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Лубнина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Т.В.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Первой кв.категории Ракитина Н.В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13384" y="0"/>
            <a:ext cx="5886227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/>
              <a:t>муниципальное автономное дошкольное образовательное</a:t>
            </a:r>
          </a:p>
          <a:p>
            <a:pPr algn="ctr"/>
            <a:r>
              <a:rPr lang="ru-RU" sz="1400" dirty="0" smtClean="0"/>
              <a:t>учреждение города Новосибирска</a:t>
            </a:r>
          </a:p>
          <a:p>
            <a:pPr algn="ctr"/>
            <a:r>
              <a:rPr lang="ru-RU" sz="1400" b="1" dirty="0" smtClean="0"/>
              <a:t>«Детский сад № 238 «Ручеёк»</a:t>
            </a:r>
            <a:endParaRPr lang="ru-RU" sz="1400" dirty="0" smtClean="0"/>
          </a:p>
          <a:p>
            <a:pPr algn="ctr"/>
            <a:r>
              <a:rPr lang="ru-RU" sz="1400" dirty="0" smtClean="0"/>
              <a:t>               г. Новосибирск – 136, ул. Киевская, 7 тел./факс 350-24-00</a:t>
            </a:r>
          </a:p>
          <a:p>
            <a:pPr algn="ctr"/>
            <a:r>
              <a:rPr lang="ru-RU" sz="1400" dirty="0" smtClean="0"/>
              <a:t>              ИНН 5404154277 КПП 540401001 ОГРН 10254014866</a:t>
            </a:r>
            <a:r>
              <a:rPr lang="ru-RU" dirty="0" smtClean="0"/>
              <a:t>04</a:t>
            </a:r>
          </a:p>
          <a:p>
            <a:endParaRPr lang="ru-RU" dirty="0"/>
          </a:p>
        </p:txBody>
      </p: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323528" y="0"/>
          <a:ext cx="1584325" cy="1290637"/>
        </p:xfrm>
        <a:graphic>
          <a:graphicData uri="http://schemas.openxmlformats.org/presentationml/2006/ole">
            <p:oleObj spid="_x0000_s1026" r:id="rId4" imgW="2703838" imgH="2201221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47664" y="1196752"/>
            <a:ext cx="63367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УЧАСТНИКИ ПРОЕКТА:</a:t>
            </a:r>
            <a:r>
              <a:rPr lang="ru-RU" b="1" dirty="0" smtClean="0">
                <a:latin typeface="Comic Sans MS" pitchFamily="66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ДЕТИ 3-4 ЛЕТ, ВОСПИТАТЕЛИ ГРУППЫ, РОДИТЕЛИ ДЕТЕЙ</a:t>
            </a:r>
          </a:p>
          <a:p>
            <a:pPr algn="ctr"/>
            <a:endParaRPr lang="ru-RU" b="1" dirty="0" smtClean="0">
              <a:latin typeface="Comic Sans MS" pitchFamily="66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ВИД ПРОЕКТА: </a:t>
            </a: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ПОЗНАВАТЕЛЬНО-ТВОРЧЕСКИЙ</a:t>
            </a:r>
          </a:p>
          <a:p>
            <a:pPr algn="ctr"/>
            <a:endParaRPr lang="ru-RU" b="1" dirty="0" smtClean="0">
              <a:latin typeface="Comic Sans MS" pitchFamily="66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ПРОДОЛЖИТЕЛЬНОСТЬ</a:t>
            </a:r>
            <a:r>
              <a:rPr lang="ru-RU" b="1" baseline="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 ПРОЕКТА:</a:t>
            </a:r>
            <a:r>
              <a:rPr lang="ru-RU" b="1" baseline="0" dirty="0" smtClean="0"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b="1" baseline="0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КРАТКОСРОЧНЫЙ (2НЕДЕЛИ</a:t>
            </a:r>
            <a:r>
              <a:rPr lang="ru-RU" baseline="0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)</a:t>
            </a:r>
          </a:p>
          <a:p>
            <a:pPr algn="ctr"/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С 24.02.12.26г. по 06.03.26г.</a:t>
            </a:r>
            <a:endParaRPr lang="ru-RU" dirty="0">
              <a:solidFill>
                <a:srgbClr val="80008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87624" y="908720"/>
            <a:ext cx="69127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  <a:cs typeface="Times New Roman" pitchFamily="18" charset="0"/>
              </a:rPr>
              <a:t>АКТУАЛЬНОСТЬ: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на занятиях по приобщению детей к русской народной культуре, мы заметили, что дети слабо ориентируются в русских народных сказках, играх, совсем не знают </a:t>
            </a:r>
            <a:r>
              <a:rPr lang="ru-RU" dirty="0" err="1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потешки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 и поговорки. Когда знакомим детей с русским творчеством- у детей «загораются глаза»,они с интересом реагируют на сказки, народные игры. Ребята быстро запоминали правила  и с удовольствием играли в </a:t>
            </a:r>
            <a:r>
              <a:rPr lang="ru-RU" dirty="0" err="1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игры,очень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 эмоционально повторяли </a:t>
            </a:r>
            <a:r>
              <a:rPr lang="ru-RU" dirty="0" err="1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потешки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.</a:t>
            </a:r>
            <a:endParaRPr lang="ru-RU" dirty="0" smtClean="0">
              <a:solidFill>
                <a:srgbClr val="800080"/>
              </a:solidFill>
              <a:latin typeface="Comic Sans MS" pitchFamily="66" charset="0"/>
            </a:endParaRPr>
          </a:p>
          <a:p>
            <a:pPr algn="just"/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И именно поэтому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мы решили познакомить детей с русскими–народными  праздниками, традициями, фольклору, художественным промыслам, декоративно - прикладном искусством и творчеством более глубоко. </a:t>
            </a:r>
            <a:endParaRPr lang="ru-RU" b="1" dirty="0" smtClean="0">
              <a:solidFill>
                <a:srgbClr val="80008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15616" y="620688"/>
            <a:ext cx="70567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FF0066"/>
                </a:solidFill>
                <a:latin typeface="Comic Sans MS" pitchFamily="66" charset="0"/>
              </a:rPr>
              <a:t>Цель:</a:t>
            </a:r>
            <a:r>
              <a:rPr lang="ru-RU" sz="1600" dirty="0">
                <a:latin typeface="Comic Sans MS" pitchFamily="66" charset="0"/>
              </a:rPr>
              <a:t> </a:t>
            </a:r>
            <a:r>
              <a:rPr lang="ru-RU" sz="1600" dirty="0">
                <a:solidFill>
                  <a:srgbClr val="800080"/>
                </a:solidFill>
                <a:latin typeface="Comic Sans MS" pitchFamily="66" charset="0"/>
              </a:rPr>
              <a:t>приобщение детей к национальной культуре, развитие интереса к русскому народному творчеству.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124744"/>
            <a:ext cx="698477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FF0066"/>
                </a:solidFill>
                <a:latin typeface="Comic Sans MS" pitchFamily="66" charset="0"/>
              </a:rPr>
              <a:t>Задачи проекта: </a:t>
            </a:r>
          </a:p>
          <a:p>
            <a:pPr algn="just"/>
            <a:r>
              <a:rPr lang="ru-RU" sz="1600" b="1" i="1" dirty="0" smtClean="0">
                <a:solidFill>
                  <a:srgbClr val="800080"/>
                </a:solidFill>
                <a:latin typeface="Comic Sans MS" pitchFamily="66" charset="0"/>
              </a:rPr>
              <a:t>Образовательные</a:t>
            </a:r>
            <a:r>
              <a:rPr lang="ru-RU" sz="1600" b="1" i="1" dirty="0">
                <a:solidFill>
                  <a:srgbClr val="800080"/>
                </a:solidFill>
                <a:latin typeface="Comic Sans MS" pitchFamily="66" charset="0"/>
              </a:rPr>
              <a:t>:</a:t>
            </a:r>
            <a:endParaRPr lang="ru-RU" sz="1600" dirty="0">
              <a:solidFill>
                <a:srgbClr val="800080"/>
              </a:solidFill>
              <a:latin typeface="Comic Sans MS" pitchFamily="66" charset="0"/>
            </a:endParaRPr>
          </a:p>
          <a:p>
            <a:pPr algn="just"/>
            <a:r>
              <a:rPr lang="ru-RU" sz="1600" dirty="0">
                <a:solidFill>
                  <a:srgbClr val="800080"/>
                </a:solidFill>
                <a:latin typeface="Comic Sans MS" pitchFamily="66" charset="0"/>
              </a:rPr>
              <a:t>- Познакомить детей с русским народным творчеством, с некоторыми предметами декоративно-прикладного искусства и их назначением, народными традициями, обычаями, а также с народными промыслами.</a:t>
            </a:r>
          </a:p>
          <a:p>
            <a:pPr algn="just"/>
            <a:r>
              <a:rPr lang="ru-RU" sz="1600" b="1" i="1" dirty="0">
                <a:solidFill>
                  <a:srgbClr val="800080"/>
                </a:solidFill>
                <a:latin typeface="Comic Sans MS" pitchFamily="66" charset="0"/>
              </a:rPr>
              <a:t>Развивающие:</a:t>
            </a:r>
            <a:endParaRPr lang="ru-RU" sz="1600" dirty="0">
              <a:solidFill>
                <a:srgbClr val="800080"/>
              </a:solidFill>
              <a:latin typeface="Comic Sans MS" pitchFamily="66" charset="0"/>
            </a:endParaRPr>
          </a:p>
          <a:p>
            <a:pPr algn="just"/>
            <a:r>
              <a:rPr lang="ru-RU" sz="1600" dirty="0">
                <a:solidFill>
                  <a:srgbClr val="800080"/>
                </a:solidFill>
                <a:latin typeface="Comic Sans MS" pitchFamily="66" charset="0"/>
              </a:rPr>
              <a:t>- Развивать эстетическое и нравственное восприятие мира, умение обыгрывать </a:t>
            </a:r>
            <a:r>
              <a:rPr lang="ru-RU" sz="1600" dirty="0" err="1">
                <a:solidFill>
                  <a:srgbClr val="800080"/>
                </a:solidFill>
                <a:latin typeface="Comic Sans MS" pitchFamily="66" charset="0"/>
              </a:rPr>
              <a:t>потешки</a:t>
            </a:r>
            <a:r>
              <a:rPr lang="ru-RU" sz="1600" dirty="0">
                <a:solidFill>
                  <a:srgbClr val="800080"/>
                </a:solidFill>
                <a:latin typeface="Comic Sans MS" pitchFamily="66" charset="0"/>
              </a:rPr>
              <a:t>, народные игрушки; выделять яркость, красочность предметов народных промыслов, побуждать к повторению фольклорных текстов.</a:t>
            </a:r>
          </a:p>
          <a:p>
            <a:pPr algn="just"/>
            <a:r>
              <a:rPr lang="ru-RU" sz="1600" b="1" i="1" dirty="0">
                <a:solidFill>
                  <a:srgbClr val="800080"/>
                </a:solidFill>
                <a:latin typeface="Comic Sans MS" pitchFamily="66" charset="0"/>
              </a:rPr>
              <a:t>Воспитательные:</a:t>
            </a:r>
            <a:endParaRPr lang="ru-RU" sz="1600" dirty="0">
              <a:solidFill>
                <a:srgbClr val="800080"/>
              </a:solidFill>
              <a:latin typeface="Comic Sans MS" pitchFamily="66" charset="0"/>
            </a:endParaRPr>
          </a:p>
          <a:p>
            <a:pPr algn="just">
              <a:buFontTx/>
              <a:buChar char="-"/>
            </a:pPr>
            <a:r>
              <a:rPr lang="ru-RU" sz="1600" dirty="0" smtClean="0">
                <a:solidFill>
                  <a:srgbClr val="800080"/>
                </a:solidFill>
                <a:latin typeface="Comic Sans MS" pitchFamily="66" charset="0"/>
              </a:rPr>
              <a:t>Воспитывать </a:t>
            </a:r>
            <a:r>
              <a:rPr lang="ru-RU" sz="1600" dirty="0">
                <a:solidFill>
                  <a:srgbClr val="800080"/>
                </a:solidFill>
                <a:latin typeface="Comic Sans MS" pitchFamily="66" charset="0"/>
              </a:rPr>
              <a:t>интерес и любовь к русскому народному творчеству, к малой Родине, уважение к его традициям</a:t>
            </a:r>
            <a:r>
              <a:rPr lang="ru-RU" sz="1600" dirty="0" smtClean="0">
                <a:solidFill>
                  <a:srgbClr val="800080"/>
                </a:solidFill>
                <a:latin typeface="Comic Sans MS" pitchFamily="66" charset="0"/>
              </a:rPr>
              <a:t>.</a:t>
            </a:r>
          </a:p>
          <a:p>
            <a:r>
              <a:rPr lang="ru-RU" sz="1600" b="1" dirty="0">
                <a:solidFill>
                  <a:srgbClr val="FF0066"/>
                </a:solidFill>
                <a:latin typeface="Comic Sans MS" pitchFamily="66" charset="0"/>
              </a:rPr>
              <a:t>Задачи проекта для родителей:</a:t>
            </a:r>
            <a:endParaRPr lang="ru-RU" sz="1600" dirty="0">
              <a:solidFill>
                <a:srgbClr val="FF0066"/>
              </a:solidFill>
              <a:latin typeface="Comic Sans MS" pitchFamily="66" charset="0"/>
            </a:endParaRP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Comic Sans MS" pitchFamily="66" charset="0"/>
              </a:rPr>
              <a:t>- </a:t>
            </a:r>
            <a:r>
              <a:rPr lang="ru-RU" sz="1600" dirty="0">
                <a:solidFill>
                  <a:srgbClr val="800080"/>
                </a:solidFill>
                <a:latin typeface="Comic Sans MS" pitchFamily="66" charset="0"/>
              </a:rPr>
              <a:t>Приобщать родителей к совместной деятельности с детьми и педагогами;</a:t>
            </a:r>
          </a:p>
          <a:p>
            <a:pPr algn="just"/>
            <a:r>
              <a:rPr lang="ru-RU" sz="1600" dirty="0">
                <a:solidFill>
                  <a:srgbClr val="800080"/>
                </a:solidFill>
                <a:latin typeface="Comic Sans MS" pitchFamily="66" charset="0"/>
              </a:rPr>
              <a:t>- Повышать активность и интерес родителей к изучению и уважению русской национальной культуры.</a:t>
            </a:r>
          </a:p>
          <a:p>
            <a:pPr algn="just">
              <a:buFontTx/>
              <a:buChar char="-"/>
            </a:pPr>
            <a:endParaRPr lang="ru-RU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base"/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09" y="0"/>
            <a:ext cx="911289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31641" y="908720"/>
            <a:ext cx="662473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Предполагаемые результаты: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/>
              <a:t> 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Расширить представления 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детей об окружающем мире;</a:t>
            </a:r>
          </a:p>
          <a:p>
            <a:pPr algn="just"/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-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Обогатить знания 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о традициях и культуре русского народа;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Повысить интерес 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к народному творчеству, желание рисовать и лепить народную игрушку, слушать сказки, учить и обыгрывать песни, </a:t>
            </a:r>
            <a:r>
              <a:rPr lang="ru-RU" dirty="0" err="1">
                <a:solidFill>
                  <a:srgbClr val="800080"/>
                </a:solidFill>
                <a:latin typeface="Comic Sans MS" pitchFamily="66" charset="0"/>
              </a:rPr>
              <a:t>потешки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, народные игрушки, умение играть в народные игры;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Воспитать </a:t>
            </a:r>
            <a:r>
              <a:rPr lang="ru-RU" dirty="0" err="1" smtClean="0">
                <a:solidFill>
                  <a:srgbClr val="800080"/>
                </a:solidFill>
                <a:latin typeface="Comic Sans MS" pitchFamily="66" charset="0"/>
              </a:rPr>
              <a:t>любвь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 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к Родине.</a:t>
            </a:r>
          </a:p>
          <a:p>
            <a:pPr algn="ctr"/>
            <a:endParaRPr lang="ru-RU" b="1" dirty="0" smtClean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sp>
        <p:nvSpPr>
          <p:cNvPr id="4" name="Овал 3"/>
          <p:cNvSpPr/>
          <p:nvPr/>
        </p:nvSpPr>
        <p:spPr>
          <a:xfrm>
            <a:off x="1979712" y="764704"/>
            <a:ext cx="5112568" cy="129614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66"/>
                </a:solidFill>
                <a:latin typeface="Comic Sans MS" pitchFamily="66" charset="0"/>
              </a:rPr>
              <a:t>МЕТОД ТРЕХ ВОПРОСОВ</a:t>
            </a:r>
            <a:endParaRPr lang="ru-RU" sz="20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79635" y="324433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75856" y="2708920"/>
            <a:ext cx="2257312" cy="69748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ЧТО ХОТИМ УЗНАТЬ?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99592" y="2276872"/>
            <a:ext cx="2160241" cy="62453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ЧТО МЫ ЗНАЕМ?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868144" y="2348880"/>
            <a:ext cx="2448273" cy="76949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КАК МОЖНО НАЙТИ ОТВЕТ?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611560" y="3573016"/>
            <a:ext cx="2448273" cy="2160241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В давние времена у детей не было таких игрушек как у нас сейчас</a:t>
            </a: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3131840" y="3742942"/>
            <a:ext cx="2761368" cy="2350354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В</a:t>
            </a:r>
            <a:r>
              <a:rPr lang="ru-RU" baseline="0" dirty="0" smtClean="0">
                <a:solidFill>
                  <a:srgbClr val="800080"/>
                </a:solidFill>
                <a:latin typeface="Comic Sans MS" pitchFamily="66" charset="0"/>
              </a:rPr>
              <a:t> какие игры и игрушки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 играли дети в давние времена?</a:t>
            </a:r>
          </a:p>
          <a:p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Кто, из чего и как изготавливал эти игрушки? Как  и какие праздники были у них?</a:t>
            </a: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6189845" y="3501008"/>
            <a:ext cx="2954155" cy="1944216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800080"/>
                </a:solidFill>
              </a:rPr>
              <a:t>-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Спросить у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взрослых</a:t>
            </a:r>
          </a:p>
          <a:p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- Рассмотреть картинки</a:t>
            </a:r>
          </a:p>
          <a:p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-Посмотреть  русские народные сказки</a:t>
            </a: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4211960" y="2204864"/>
            <a:ext cx="484632" cy="43204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2300688">
            <a:off x="1673335" y="1717262"/>
            <a:ext cx="484632" cy="573639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18733838">
            <a:off x="7108744" y="1629969"/>
            <a:ext cx="484632" cy="648072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75656" y="751344"/>
            <a:ext cx="64807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66"/>
                </a:solidFill>
                <a:latin typeface="Comic Sans MS" pitchFamily="66" charset="0"/>
              </a:rPr>
              <a:t>Методы </a:t>
            </a:r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проекта</a:t>
            </a:r>
            <a:endParaRPr lang="ru-RU" dirty="0">
              <a:solidFill>
                <a:srgbClr val="FF0066"/>
              </a:solidFill>
              <a:latin typeface="Comic Sans MS" pitchFamily="66" charset="0"/>
            </a:endParaRPr>
          </a:p>
          <a:p>
            <a:pPr algn="just"/>
            <a:r>
              <a:rPr lang="ru-RU" b="1" i="1" dirty="0">
                <a:solidFill>
                  <a:srgbClr val="800080"/>
                </a:solidFill>
                <a:latin typeface="Comic Sans MS" pitchFamily="66" charset="0"/>
              </a:rPr>
              <a:t>Игровые:</a:t>
            </a: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  <a:p>
            <a:pPr algn="just"/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Дидактические игры, подвижные игры, инсценировки, игры с народными игрушками.</a:t>
            </a:r>
          </a:p>
          <a:p>
            <a:pPr algn="just"/>
            <a:r>
              <a:rPr lang="ru-RU" b="1" i="1" dirty="0">
                <a:solidFill>
                  <a:srgbClr val="800080"/>
                </a:solidFill>
                <a:latin typeface="Comic Sans MS" pitchFamily="66" charset="0"/>
              </a:rPr>
              <a:t>Словесные:</a:t>
            </a: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  <a:p>
            <a:pPr algn="just"/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Чтение и рассказывание сказок, </a:t>
            </a:r>
            <a:r>
              <a:rPr lang="ru-RU" dirty="0" err="1">
                <a:solidFill>
                  <a:srgbClr val="800080"/>
                </a:solidFill>
                <a:latin typeface="Comic Sans MS" pitchFamily="66" charset="0"/>
              </a:rPr>
              <a:t>потешек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, стихов,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разговоры, 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беседы, отгадывание загадок о предметах быта.</a:t>
            </a:r>
          </a:p>
          <a:p>
            <a:pPr algn="just"/>
            <a:r>
              <a:rPr lang="ru-RU" b="1" i="1" dirty="0">
                <a:solidFill>
                  <a:srgbClr val="800080"/>
                </a:solidFill>
                <a:latin typeface="Comic Sans MS" pitchFamily="66" charset="0"/>
              </a:rPr>
              <a:t>Наглядные:</a:t>
            </a: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  <a:p>
            <a:pPr algn="just"/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Рассматривание книг, народных игрушек, предметов художественных промыслов, альбомов с изображением хохломской, городецкой и дымковской росписей.</a:t>
            </a:r>
          </a:p>
          <a:p>
            <a:pPr algn="just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Приёмы</a:t>
            </a:r>
            <a:endParaRPr lang="ru-RU" dirty="0">
              <a:solidFill>
                <a:srgbClr val="FF0066"/>
              </a:solidFill>
              <a:latin typeface="Comic Sans MS" pitchFamily="66" charset="0"/>
            </a:endParaRPr>
          </a:p>
          <a:p>
            <a:pPr algn="just"/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Беседы;</a:t>
            </a:r>
          </a:p>
          <a:p>
            <a:pPr algn="just"/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Наблюдения;</a:t>
            </a:r>
          </a:p>
          <a:p>
            <a:pPr algn="just"/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Чтение 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художественной литературы;</a:t>
            </a:r>
          </a:p>
          <a:p>
            <a:pPr algn="just"/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Игры, игры-инсценировки.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99592" y="548680"/>
            <a:ext cx="727280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  <a:cs typeface="Times New Roman" pitchFamily="18" charset="0"/>
              </a:rPr>
              <a:t>ЭТАПЫ ПРОЕКТА:</a:t>
            </a:r>
          </a:p>
          <a:p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   </a:t>
            </a:r>
            <a:r>
              <a:rPr lang="en-US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I</a:t>
            </a: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.</a:t>
            </a:r>
            <a:r>
              <a:rPr lang="en-US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ПОДГОТОВИТЕЛЬНЫЙ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Информирование родителей о проекте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Обозначение актуальности и темы проекта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Постановка цели и задачи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Работа с методическим материалом  и литературой по данной теме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Анкетирование  «Что знает ваш ребенок о народных игрушках ?»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Консультация : « Русские народные промыслы»</a:t>
            </a:r>
          </a:p>
          <a:p>
            <a:pPr marL="285750" indent="-285750"/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Домашнее задание :дома с </a:t>
            </a:r>
            <a:r>
              <a:rPr lang="ru-RU" b="1" u="sng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детьми</a:t>
            </a: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изготовить с детьми народную игрушку: тряпичную, глиняную, нитяную, соломенную, деревянную по выбору; подготовить сообщение об этих игрушках;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рассмотреть вместе с детьми   картинки, иллюстрации народной игрушки;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подбор мультфильмов, документальных фильмов по теме.</a:t>
            </a:r>
            <a:endParaRPr lang="ru-RU" dirty="0">
              <a:solidFill>
                <a:srgbClr val="7030A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99592" y="692696"/>
            <a:ext cx="75608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II.</a:t>
            </a: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ПРАКТИЧЕСКИЙ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Беседы:</a:t>
            </a:r>
          </a:p>
          <a:p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« В какие мне нравится играть игрушки?» ; «Во что играли  ваши 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пробабушки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 и 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продедушки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?»; «Кто и как изготавливал народные игрушки?», « Матрёшка – игрушка символ страны», «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Филимоновская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 игрушка» , «Дымковская игрушка», «Знакомство с русской народной куклой»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Чтение художественной литературы: русские народные сказки 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«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Заюшкина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 избушка», «Теремок», «Гуси-лебеди», «Кот, петух и лиса» и др.; 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потешки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«</a:t>
            </a:r>
            <a:r>
              <a:rPr lang="ru-RU" dirty="0" err="1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Огуречик,огуречик</a:t>
            </a:r>
            <a:r>
              <a:rPr lang="ru-RU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» «Зайчишка – трусишка» , «Кот на печку пошел...»;загадки о народных промыслах; стихотворения:«У сестричек, у матрешек…», «Ванька-встанька» С.Я. Маршака,«Много кукол деревянных».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800080"/>
                </a:solidFill>
                <a:latin typeface="Comic Sans MS" pitchFamily="66" charset="0"/>
              </a:rPr>
              <a:t>Слушание народных песен 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«Петушок», «Ладушки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», «Колобок»</a:t>
            </a:r>
            <a:endParaRPr lang="ru-RU" b="1" u="sng" dirty="0" smtClean="0">
              <a:solidFill>
                <a:srgbClr val="80008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09" y="0"/>
            <a:ext cx="911289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75656" y="980728"/>
            <a:ext cx="6480720" cy="3828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200"/>
              <a:buFont typeface="Wingdings" pitchFamily="2" charset="2"/>
              <a:buChar char="Ø"/>
              <a:tabLst>
                <a:tab pos="6605270" algn="r"/>
              </a:tabLst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Подвижные русские народные  игры: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«Медведь», «Ходит Ваня», «Карусели», «Лисичка», «Гуси-гуси», «Матрешки пляшут»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200"/>
              <a:buFont typeface="Wingdings" pitchFamily="2" charset="2"/>
              <a:buChar char="Ø"/>
              <a:tabLst>
                <a:tab pos="6605270" algn="r"/>
              </a:tabLst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Сюжетно-ролевые игры: </a:t>
            </a:r>
            <a:r>
              <a:rPr lang="ru-RU" u="sng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«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Матрешки ходят в гости», «Чаепитие», «Магазин игрушек»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200"/>
              <a:buFont typeface="Wingdings" pitchFamily="2" charset="2"/>
              <a:buChar char="Ø"/>
              <a:tabLst>
                <a:tab pos="6605270" algn="r"/>
              </a:tabLst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Театрализованные игры :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«Репка», «Колобок», разыгрывание </a:t>
            </a:r>
            <a:r>
              <a:rPr lang="ru-RU" dirty="0" err="1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потешки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 «Зайчишка-трусишка»</a:t>
            </a:r>
            <a:endParaRPr lang="ru-RU" u="sng" dirty="0" smtClean="0">
              <a:solidFill>
                <a:srgbClr val="800080"/>
              </a:solidFill>
              <a:latin typeface="Comic Sans MS" pitchFamily="66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Конструирование: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«Замок для матрёшек», «Матрёшка гуляет по дорожке»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Рассматривание картинок и фигурок игрушек </a:t>
            </a:r>
          </a:p>
          <a:p>
            <a:pPr algn="just"/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на темы :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«</a:t>
            </a:r>
            <a:r>
              <a:rPr lang="ru-RU" dirty="0" err="1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Филимоновская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 лошадка, уточка», «Дымковская барышня», «Матрёшка»,«Русские народные росписи»</a:t>
            </a:r>
            <a:endParaRPr lang="ru-RU" dirty="0">
              <a:solidFill>
                <a:srgbClr val="80008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15616" y="620688"/>
            <a:ext cx="68407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Творчество:</a:t>
            </a:r>
          </a:p>
          <a:p>
            <a:pPr algn="just"/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-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Лепка из пластилина «Колобок»</a:t>
            </a:r>
          </a:p>
          <a:p>
            <a:pPr algn="just"/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-Аппликация «Матрёшки»</a:t>
            </a:r>
          </a:p>
          <a:p>
            <a:pPr algn="just"/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-Раскрашивание «Народные игрушки»</a:t>
            </a:r>
          </a:p>
          <a:p>
            <a:pPr algn="just"/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-Рисование «</a:t>
            </a:r>
            <a:r>
              <a:rPr lang="ru-RU" dirty="0" err="1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Филимоновская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 лошадка»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Настольно-печатные игры:</a:t>
            </a:r>
          </a:p>
          <a:p>
            <a:pPr algn="just"/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«Собери матрешку», «Сложи картинку (матрешки, дымковские барышни)», «Народные промыслы» (лото)</a:t>
            </a:r>
            <a:endParaRPr lang="ru-RU" u="sng" dirty="0" smtClean="0">
              <a:solidFill>
                <a:srgbClr val="800080"/>
              </a:solidFill>
              <a:latin typeface="Comic Sans MS" pitchFamily="66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Дидактические игры: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«Сходства и различия», « Какой игрушки не стало», «Опиши игрушку», « Расставь матрешек по величине», «Что изменилось»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Пальчиковые игры :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«Матрешки», «Куклы», «Дымковские барышни», «Петушок»</a:t>
            </a:r>
            <a:endParaRPr lang="ru-RU" u="sng" dirty="0" smtClean="0">
              <a:solidFill>
                <a:srgbClr val="80008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09" y="0"/>
            <a:ext cx="9112891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259633" y="620688"/>
            <a:ext cx="67687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ru-RU" b="1" dirty="0" smtClean="0">
                <a:solidFill>
                  <a:srgbClr val="800080"/>
                </a:solidFill>
                <a:latin typeface="Times New Roman"/>
                <a:cs typeface="Times New Roman"/>
              </a:rPr>
              <a:t>Ⅲ.</a:t>
            </a:r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</a:rPr>
              <a:t>ЗАКЛЮЧИТЕЛЬНЫЙ ЭТАП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Оформление выставки детско-родительского творчества «Народная игрушка»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Развлечение «Народные посиделки»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Пополнение мини-музея народной игрушки  «Куколки из чемоданчика»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dirty="0" smtClean="0">
                <a:solidFill>
                  <a:srgbClr val="800080"/>
                </a:solidFill>
                <a:latin typeface="Comic Sans MS" pitchFamily="66" charset="0"/>
                <a:cs typeface="Times New Roman" pitchFamily="18" charset="0"/>
              </a:rPr>
              <a:t>Отчет о проекте в форме презентации</a:t>
            </a: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09" y="0"/>
            <a:ext cx="9112891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763688" y="908720"/>
            <a:ext cx="53285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</a:rPr>
              <a:t>РЕЗУЛЬТАТ</a:t>
            </a:r>
            <a:endParaRPr lang="ru-RU" dirty="0" smtClean="0">
              <a:solidFill>
                <a:srgbClr val="800080"/>
              </a:solidFill>
              <a:latin typeface="Comic Sans MS" pitchFamily="66" charset="0"/>
            </a:endParaRPr>
          </a:p>
          <a:p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/>
            </a:r>
            <a:br>
              <a:rPr lang="ru-RU" dirty="0">
                <a:solidFill>
                  <a:srgbClr val="800080"/>
                </a:solidFill>
                <a:latin typeface="Comic Sans MS" pitchFamily="66" charset="0"/>
              </a:rPr>
            </a:b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 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Познакомились с русскими народным творчеством,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игрушкой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, музыкальными </a:t>
            </a: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инструментами</a:t>
            </a: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Расширили 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представления о народном искусстве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Повысили </a:t>
            </a:r>
            <a:r>
              <a:rPr lang="ru-RU" dirty="0">
                <a:solidFill>
                  <a:srgbClr val="800080"/>
                </a:solidFill>
                <a:latin typeface="Comic Sans MS" pitchFamily="66" charset="0"/>
              </a:rPr>
              <a:t>интерес к фольклору, дети разучили детские ,</a:t>
            </a:r>
            <a:r>
              <a:rPr lang="ru-RU" dirty="0" err="1" smtClean="0">
                <a:solidFill>
                  <a:srgbClr val="800080"/>
                </a:solidFill>
                <a:latin typeface="Comic Sans MS" pitchFamily="66" charset="0"/>
              </a:rPr>
              <a:t>потешки</a:t>
            </a:r>
            <a:endParaRPr lang="ru-RU" dirty="0" smtClean="0">
              <a:solidFill>
                <a:srgbClr val="800080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800080"/>
                </a:solidFill>
                <a:latin typeface="Comic Sans MS" pitchFamily="66" charset="0"/>
              </a:rPr>
              <a:t>Посмотрели родителями спектакль «Три горошины на ложке» в театре На Левом берегу </a:t>
            </a:r>
            <a:endParaRPr lang="ru-RU" dirty="0">
              <a:solidFill>
                <a:srgbClr val="800080"/>
              </a:solidFill>
              <a:latin typeface="Comic Sans MS" pitchFamily="66" charset="0"/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5" name="Рисунок 4" descr="IMG_20260226_094421_392@18016522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1124744"/>
            <a:ext cx="4752528" cy="2422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260226_094345_890@4114300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3717032"/>
            <a:ext cx="4536504" cy="2551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475656" y="476672"/>
            <a:ext cx="4148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РАССМАТРИВАНИЕ МИНИ-МУЗЕЯ</a:t>
            </a:r>
          </a:p>
          <a:p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 «КУКОЛКИ ИЗ ЧЕМОДАНЧИКА»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3" name="Рисунок 2" descr="IMG-20260417-WA00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881474"/>
            <a:ext cx="2884661" cy="249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-20260417-WA00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3573016"/>
            <a:ext cx="2746648" cy="2288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60226_072156_997@-107099354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980728"/>
            <a:ext cx="1645281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-20260417-WA0007.jpg"/>
          <p:cNvPicPr>
            <a:picLocks noChangeAspect="1"/>
          </p:cNvPicPr>
          <p:nvPr/>
        </p:nvPicPr>
        <p:blipFill>
          <a:blip r:embed="rId6" cstate="print"/>
          <a:srcRect l="10134" t="21954"/>
          <a:stretch>
            <a:fillRect/>
          </a:stretch>
        </p:blipFill>
        <p:spPr>
          <a:xfrm>
            <a:off x="1979712" y="4077072"/>
            <a:ext cx="3192603" cy="2303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-20260417-WA0008.jpg"/>
          <p:cNvPicPr>
            <a:picLocks noChangeAspect="1"/>
          </p:cNvPicPr>
          <p:nvPr/>
        </p:nvPicPr>
        <p:blipFill>
          <a:blip r:embed="rId7" cstate="print"/>
          <a:srcRect l="11739"/>
          <a:stretch>
            <a:fillRect/>
          </a:stretch>
        </p:blipFill>
        <p:spPr>
          <a:xfrm>
            <a:off x="467544" y="1268760"/>
            <a:ext cx="2880320" cy="2453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403648" y="476672"/>
            <a:ext cx="6574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РАССМАТРИВАНИЕ КНИГ,ИЛЛЮСТРАЦИЙ К СКАЗКАМ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3" name="Рисунок 2" descr="IMG_20260226_103655_077@-17308402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1433396"/>
            <a:ext cx="1872208" cy="3328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60226_095416_488@-1750640904.jpg"/>
          <p:cNvPicPr>
            <a:picLocks noChangeAspect="1"/>
          </p:cNvPicPr>
          <p:nvPr/>
        </p:nvPicPr>
        <p:blipFill>
          <a:blip r:embed="rId4" cstate="print"/>
          <a:srcRect l="6300" r="27551"/>
          <a:stretch>
            <a:fillRect/>
          </a:stretch>
        </p:blipFill>
        <p:spPr>
          <a:xfrm rot="5400000">
            <a:off x="33370" y="1342894"/>
            <a:ext cx="2915503" cy="2479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259632" y="548680"/>
            <a:ext cx="2898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ИГРЫ С МАТРЁШКАМИ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32040" y="404664"/>
            <a:ext cx="3384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</a:rPr>
              <a:t>КОНСТРУИРОВАНИЕ </a:t>
            </a:r>
          </a:p>
          <a:p>
            <a:pPr algn="ctr"/>
            <a:r>
              <a:rPr lang="ru-RU" b="1" dirty="0" smtClean="0">
                <a:solidFill>
                  <a:srgbClr val="800080"/>
                </a:solidFill>
                <a:latin typeface="Comic Sans MS" pitchFamily="66" charset="0"/>
              </a:rPr>
              <a:t>«ДОМИК ДЛЯ МАТРЁШКИ»</a:t>
            </a:r>
            <a:endParaRPr lang="ru-RU" b="1" dirty="0">
              <a:solidFill>
                <a:srgbClr val="800080"/>
              </a:solidFill>
              <a:latin typeface="Comic Sans MS" pitchFamily="66" charset="0"/>
            </a:endParaRPr>
          </a:p>
        </p:txBody>
      </p:sp>
      <p:pic>
        <p:nvPicPr>
          <p:cNvPr id="8" name="Рисунок 7" descr="IMG_20260226_103718_565@5379085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1196752"/>
            <a:ext cx="1807299" cy="3212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20260226_102827_714@185375346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87824" y="1196752"/>
            <a:ext cx="1640780" cy="2916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20260226_103221_325@-1386027414.jpg"/>
          <p:cNvPicPr>
            <a:picLocks noChangeAspect="1"/>
          </p:cNvPicPr>
          <p:nvPr/>
        </p:nvPicPr>
        <p:blipFill>
          <a:blip r:embed="rId7" cstate="print"/>
          <a:srcRect b="22700"/>
          <a:stretch>
            <a:fillRect/>
          </a:stretch>
        </p:blipFill>
        <p:spPr>
          <a:xfrm>
            <a:off x="3707904" y="3861048"/>
            <a:ext cx="1971248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3" name="Рисунок 2" descr="IMG_20260303_111436_012@1843552110.jpg"/>
          <p:cNvPicPr>
            <a:picLocks noChangeAspect="1"/>
          </p:cNvPicPr>
          <p:nvPr/>
        </p:nvPicPr>
        <p:blipFill>
          <a:blip r:embed="rId3" cstate="print"/>
          <a:srcRect t="12201"/>
          <a:stretch>
            <a:fillRect/>
          </a:stretch>
        </p:blipFill>
        <p:spPr>
          <a:xfrm>
            <a:off x="6729084" y="1268760"/>
            <a:ext cx="2075984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20260303_111457_445@-10132239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2937564"/>
            <a:ext cx="1800200" cy="3200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20260226_095111_800@-11887903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548680"/>
            <a:ext cx="1928812" cy="3428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2635927" y="620688"/>
            <a:ext cx="4788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ПРЕЗЕНТАЦИЯ НАРОДНОЙ ИГРУШКИ</a:t>
            </a:r>
          </a:p>
        </p:txBody>
      </p:sp>
      <p:pic>
        <p:nvPicPr>
          <p:cNvPr id="7" name="Рисунок 6" descr="IMG_20260303_111628_820@195806552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51720" y="2852936"/>
            <a:ext cx="2016224" cy="3584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60303_111523_417@63017538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51920" y="1172749"/>
            <a:ext cx="1800200" cy="3200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3" name="Рисунок 2" descr="IMG_20260224_090509_330@-8458904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124744"/>
            <a:ext cx="2288852" cy="4069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20260224_090614_423@-15303724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3573016"/>
            <a:ext cx="1361750" cy="2420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60224_091929_853@49487443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99792" y="1124744"/>
            <a:ext cx="1352748" cy="2404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043608" y="404664"/>
            <a:ext cx="39597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РИСОВАНИЕ 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«ФИЛИМОНОВСКАЯ ЛОШАДКА»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8" name="Рисунок 7" descr="IMG_20260227_155754_758@-1578497259.jpg"/>
          <p:cNvPicPr>
            <a:picLocks noChangeAspect="1"/>
          </p:cNvPicPr>
          <p:nvPr/>
        </p:nvPicPr>
        <p:blipFill>
          <a:blip r:embed="rId6" cstate="print"/>
          <a:srcRect l="7476" r="9838"/>
          <a:stretch>
            <a:fillRect/>
          </a:stretch>
        </p:blipFill>
        <p:spPr>
          <a:xfrm>
            <a:off x="5076056" y="332656"/>
            <a:ext cx="3528392" cy="2400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5076056" y="2708920"/>
            <a:ext cx="3643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АППЛИКАЦИЯ «МАТРЁШКА»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10" name="Рисунок 9" descr="IMG-20260417-WA0004.jpg"/>
          <p:cNvPicPr>
            <a:picLocks noChangeAspect="1"/>
          </p:cNvPicPr>
          <p:nvPr/>
        </p:nvPicPr>
        <p:blipFill>
          <a:blip r:embed="rId7" cstate="print"/>
          <a:srcRect l="9838" t="21650"/>
          <a:stretch>
            <a:fillRect/>
          </a:stretch>
        </p:blipFill>
        <p:spPr>
          <a:xfrm>
            <a:off x="6444208" y="3140968"/>
            <a:ext cx="2346344" cy="1529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-20260417-WA0005.jpg"/>
          <p:cNvPicPr>
            <a:picLocks noChangeAspect="1"/>
          </p:cNvPicPr>
          <p:nvPr/>
        </p:nvPicPr>
        <p:blipFill>
          <a:blip r:embed="rId8" cstate="print"/>
          <a:srcRect r="7476" b="4851"/>
          <a:stretch>
            <a:fillRect/>
          </a:stretch>
        </p:blipFill>
        <p:spPr>
          <a:xfrm>
            <a:off x="4249206" y="4149080"/>
            <a:ext cx="2800858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4" name="Рисунок 3" descr="IMG-20260415-WA00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908720"/>
            <a:ext cx="2736304" cy="2224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60319_163144_847@2039689264.jpg"/>
          <p:cNvPicPr>
            <a:picLocks noChangeAspect="1"/>
          </p:cNvPicPr>
          <p:nvPr/>
        </p:nvPicPr>
        <p:blipFill>
          <a:blip r:embed="rId4" cstate="print"/>
          <a:srcRect l="14661" r="15177"/>
          <a:stretch>
            <a:fillRect/>
          </a:stretch>
        </p:blipFill>
        <p:spPr>
          <a:xfrm>
            <a:off x="5868144" y="1196752"/>
            <a:ext cx="2935288" cy="2353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99592" y="404664"/>
            <a:ext cx="3145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ИНСЦЕНИРОВКА СКАЗОК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3" name="Рисунок 2" descr="IMG-20260415-WA00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3356992"/>
            <a:ext cx="2808312" cy="2136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20260205_093836_798@1026424012.jpg"/>
          <p:cNvPicPr>
            <a:picLocks noChangeAspect="1"/>
          </p:cNvPicPr>
          <p:nvPr/>
        </p:nvPicPr>
        <p:blipFill>
          <a:blip r:embed="rId6" cstate="print"/>
          <a:srcRect l="6688" t="12201" r="9838"/>
          <a:stretch>
            <a:fillRect/>
          </a:stretch>
        </p:blipFill>
        <p:spPr>
          <a:xfrm>
            <a:off x="5148064" y="3789040"/>
            <a:ext cx="3494799" cy="2067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20260205_093116_532@-839114747.jpg"/>
          <p:cNvPicPr>
            <a:picLocks noChangeAspect="1"/>
          </p:cNvPicPr>
          <p:nvPr/>
        </p:nvPicPr>
        <p:blipFill>
          <a:blip r:embed="rId7" cstate="print"/>
          <a:srcRect t="16400" r="7067"/>
          <a:stretch>
            <a:fillRect/>
          </a:stretch>
        </p:blipFill>
        <p:spPr>
          <a:xfrm>
            <a:off x="4139952" y="404664"/>
            <a:ext cx="1656184" cy="2648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260205_093758_406@18838628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63888" y="3284984"/>
            <a:ext cx="1537269" cy="2732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3" name="Рисунок 2" descr="IMG-20260415-WA00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196752"/>
            <a:ext cx="3989008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-20260415-WA00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3861048"/>
            <a:ext cx="3680015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-20260415-WA0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1268760"/>
            <a:ext cx="3960440" cy="2706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979712" y="692696"/>
            <a:ext cx="5174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ПОКАЗ СКАЗКИ НА ЛОЖКАХ «КОЛОБОК»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3" name="Рисунок 2" descr="IMG_20260225_124658_7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806" y="4005064"/>
            <a:ext cx="2784308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619672" y="476672"/>
            <a:ext cx="45496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СПОРТИВНОЕ РАЗВЛЕЧЕНИЕ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 «ПЕТРУШКА-НАРОДНАЯ ИГРУШКА»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9" name="Рисунок 8" descr="IMG_20260225_124736_505.jpg"/>
          <p:cNvPicPr>
            <a:picLocks noChangeAspect="1"/>
          </p:cNvPicPr>
          <p:nvPr/>
        </p:nvPicPr>
        <p:blipFill>
          <a:blip r:embed="rId4" cstate="print"/>
          <a:srcRect l="5901" r="30313" b="7601"/>
          <a:stretch>
            <a:fillRect/>
          </a:stretch>
        </p:blipFill>
        <p:spPr>
          <a:xfrm>
            <a:off x="467544" y="1124744"/>
            <a:ext cx="3024336" cy="3285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IMG_20260225_124718_8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8144" y="4005064"/>
            <a:ext cx="3059832" cy="2294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_20260225_124741_93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27984" y="1124744"/>
            <a:ext cx="3563888" cy="2672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4" name="Рисунок 3" descr="IMG_20260320_092037_397@-239197736.jpg"/>
          <p:cNvPicPr>
            <a:picLocks noChangeAspect="1"/>
          </p:cNvPicPr>
          <p:nvPr/>
        </p:nvPicPr>
        <p:blipFill>
          <a:blip r:embed="rId3" cstate="print"/>
          <a:srcRect l="12281" r="15878"/>
          <a:stretch>
            <a:fillRect/>
          </a:stretch>
        </p:blipFill>
        <p:spPr>
          <a:xfrm>
            <a:off x="323528" y="980727"/>
            <a:ext cx="3888432" cy="3044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260320_090606_3@415061348.jpg"/>
          <p:cNvPicPr>
            <a:picLocks noChangeAspect="1"/>
          </p:cNvPicPr>
          <p:nvPr/>
        </p:nvPicPr>
        <p:blipFill>
          <a:blip r:embed="rId4" cstate="print"/>
          <a:srcRect t="12201" r="13776"/>
          <a:stretch>
            <a:fillRect/>
          </a:stretch>
        </p:blipFill>
        <p:spPr>
          <a:xfrm>
            <a:off x="4427984" y="836712"/>
            <a:ext cx="4392488" cy="2515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20260320_091902_536@-10167536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1" y="4077072"/>
            <a:ext cx="3803915" cy="2139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260320_091011_875@-193198279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3573016"/>
            <a:ext cx="4139952" cy="23287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403648" y="548680"/>
            <a:ext cx="3207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НАРОДНЫЕ ПОСИДЕЛКИ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pic>
        <p:nvPicPr>
          <p:cNvPr id="3" name="Рисунок 2" descr="IMG_20260415_130803_5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6114" y="4005064"/>
            <a:ext cx="3547886" cy="1995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IMG_20260416_213224_98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1052736"/>
            <a:ext cx="3959424" cy="2969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763688" y="404664"/>
            <a:ext cx="53783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ПОСЕЩЕНИЕ ТЕАТРА «НА ЛЕВОМ БЕРЕГУ»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СПЕКТАКЛЬ «ТРИ ГОРОШИНЫ НА ЛОЖКЕ»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6" name="Рисунок 5" descr="IMG_20260415_130812_588.jpg"/>
          <p:cNvPicPr>
            <a:picLocks noChangeAspect="1"/>
          </p:cNvPicPr>
          <p:nvPr/>
        </p:nvPicPr>
        <p:blipFill>
          <a:blip r:embed="rId5" cstate="print"/>
          <a:srcRect t="13251" b="29000"/>
          <a:stretch>
            <a:fillRect/>
          </a:stretch>
        </p:blipFill>
        <p:spPr>
          <a:xfrm>
            <a:off x="6632640" y="1124744"/>
            <a:ext cx="2244436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260415_130816_424.jpg"/>
          <p:cNvPicPr>
            <a:picLocks noChangeAspect="1"/>
          </p:cNvPicPr>
          <p:nvPr/>
        </p:nvPicPr>
        <p:blipFill>
          <a:blip r:embed="rId6" cstate="print"/>
          <a:srcRect t="13251" b="23750"/>
          <a:stretch>
            <a:fillRect/>
          </a:stretch>
        </p:blipFill>
        <p:spPr>
          <a:xfrm>
            <a:off x="179512" y="1124744"/>
            <a:ext cx="2314575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IMG_20260415_130834_837.jpg"/>
          <p:cNvPicPr>
            <a:picLocks noChangeAspect="1"/>
          </p:cNvPicPr>
          <p:nvPr/>
        </p:nvPicPr>
        <p:blipFill>
          <a:blip r:embed="rId7" cstate="print"/>
          <a:srcRect r="24013" b="24800"/>
          <a:stretch>
            <a:fillRect/>
          </a:stretch>
        </p:blipFill>
        <p:spPr>
          <a:xfrm>
            <a:off x="251520" y="4060750"/>
            <a:ext cx="3888432" cy="2164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2891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63688" y="836712"/>
            <a:ext cx="54825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ВЫСТАВКА ДЕТСКО-РОДИТЕЛЬСКИХ РАБОТ</a:t>
            </a:r>
          </a:p>
          <a:p>
            <a:pPr algn="ctr"/>
            <a:r>
              <a:rPr lang="ru-RU" b="1" dirty="0" smtClean="0">
                <a:solidFill>
                  <a:srgbClr val="FF0066"/>
                </a:solidFill>
                <a:latin typeface="Comic Sans MS" pitchFamily="66" charset="0"/>
              </a:rPr>
              <a:t> «НАРОДНАЯ ИГРУШКА»</a:t>
            </a:r>
            <a:endParaRPr lang="ru-RU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5" name="Рисунок 4" descr="lv_0_202604171824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700808"/>
            <a:ext cx="5724128" cy="4275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879</Words>
  <Application>Microsoft Office PowerPoint</Application>
  <PresentationFormat>Экран (4:3)</PresentationFormat>
  <Paragraphs>119</Paragraphs>
  <Slides>24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Проект «Знакомство с русской народной культурой»   во второй младшей группе  №5 «Солнышко»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57</cp:revision>
  <dcterms:created xsi:type="dcterms:W3CDTF">2026-04-16T11:21:53Z</dcterms:created>
  <dcterms:modified xsi:type="dcterms:W3CDTF">2026-04-23T14:02:04Z</dcterms:modified>
</cp:coreProperties>
</file>