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1" r:id="rId4"/>
    <p:sldId id="267" r:id="rId5"/>
    <p:sldId id="270" r:id="rId6"/>
    <p:sldId id="272" r:id="rId7"/>
    <p:sldId id="276" r:id="rId8"/>
    <p:sldId id="277" r:id="rId9"/>
    <p:sldId id="278" r:id="rId10"/>
    <p:sldId id="279" r:id="rId11"/>
    <p:sldId id="259" r:id="rId12"/>
    <p:sldId id="263" r:id="rId13"/>
    <p:sldId id="261" r:id="rId14"/>
    <p:sldId id="28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0066"/>
    <a:srgbClr val="000066"/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516" y="6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442F0C-0B1A-413E-8194-D0BF4F000AF7}" type="datetimeFigureOut">
              <a:rPr lang="ru-RU" smtClean="0"/>
              <a:pPr/>
              <a:t>16.02.2014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AA8DD61-B4F4-4CCF-A3FB-8A6B060DDC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&#1050;&#1083;&#1102;&#1095;.doc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&#1050;&#1083;&#1102;&#1095;.doc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&#1053;&#1072;&#1087;&#1080;&#1096;&#1080;&#1090;&#1077;%20&#1089;&#1086;&#1095;&#1080;&#1085;&#1077;&#1085;&#1080;&#1077;.docx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Тема урока: Сочинение-рассуждение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ru-RU" dirty="0" smtClean="0">
              <a:solidFill>
                <a:srgbClr val="002060"/>
              </a:solidFill>
              <a:hlinkClick r:id="rId2" action="ppaction://hlinkfile"/>
            </a:endParaRPr>
          </a:p>
          <a:p>
            <a:r>
              <a:rPr lang="ru-RU" dirty="0" smtClean="0"/>
              <a:t>В4. Выписать цифры, на месте которых стоит  </a:t>
            </a:r>
            <a:r>
              <a:rPr lang="ru-RU" i="1" dirty="0" smtClean="0"/>
              <a:t>НН.</a:t>
            </a:r>
            <a:endParaRPr lang="ru-RU" dirty="0" smtClean="0"/>
          </a:p>
          <a:p>
            <a:r>
              <a:rPr lang="ru-RU" i="1" dirty="0" err="1" smtClean="0"/>
              <a:t>Мороже</a:t>
            </a:r>
            <a:r>
              <a:rPr lang="ru-RU" i="1" dirty="0" smtClean="0"/>
              <a:t>(1)</a:t>
            </a:r>
            <a:r>
              <a:rPr lang="ru-RU" i="1" dirty="0" err="1" smtClean="0"/>
              <a:t>ое</a:t>
            </a:r>
            <a:r>
              <a:rPr lang="ru-RU" i="1" dirty="0" smtClean="0"/>
              <a:t>,  </a:t>
            </a:r>
            <a:r>
              <a:rPr lang="ru-RU" i="1" dirty="0" err="1" smtClean="0"/>
              <a:t>лимо</a:t>
            </a:r>
            <a:r>
              <a:rPr lang="ru-RU" i="1" dirty="0" smtClean="0"/>
              <a:t>(2)</a:t>
            </a:r>
            <a:r>
              <a:rPr lang="ru-RU" i="1" dirty="0" err="1" smtClean="0"/>
              <a:t>ый</a:t>
            </a:r>
            <a:r>
              <a:rPr lang="ru-RU" i="1" dirty="0" smtClean="0"/>
              <a:t>,  </a:t>
            </a:r>
            <a:r>
              <a:rPr lang="ru-RU" i="1" dirty="0" err="1" smtClean="0"/>
              <a:t>мали</a:t>
            </a:r>
            <a:r>
              <a:rPr lang="ru-RU" i="1" dirty="0" smtClean="0"/>
              <a:t>(3)</a:t>
            </a:r>
            <a:r>
              <a:rPr lang="ru-RU" i="1" dirty="0" err="1" smtClean="0"/>
              <a:t>овый</a:t>
            </a:r>
            <a:r>
              <a:rPr lang="ru-RU" i="1" dirty="0" smtClean="0"/>
              <a:t>,  </a:t>
            </a:r>
            <a:r>
              <a:rPr lang="ru-RU" i="1" dirty="0" err="1" smtClean="0"/>
              <a:t>обыкнове</a:t>
            </a:r>
            <a:r>
              <a:rPr lang="ru-RU" i="1" dirty="0" smtClean="0"/>
              <a:t>(4)</a:t>
            </a:r>
            <a:r>
              <a:rPr lang="ru-RU" i="1" dirty="0" err="1" smtClean="0"/>
              <a:t>ых</a:t>
            </a:r>
            <a:r>
              <a:rPr lang="ru-RU" i="1" dirty="0" smtClean="0"/>
              <a:t>,  </a:t>
            </a:r>
            <a:r>
              <a:rPr lang="ru-RU" i="1" dirty="0" err="1" smtClean="0"/>
              <a:t>озлобле</a:t>
            </a:r>
            <a:r>
              <a:rPr lang="ru-RU" i="1" dirty="0" smtClean="0"/>
              <a:t>(5)</a:t>
            </a:r>
            <a:r>
              <a:rPr lang="ru-RU" i="1" dirty="0" err="1" smtClean="0"/>
              <a:t>ый</a:t>
            </a:r>
            <a:r>
              <a:rPr lang="ru-RU" i="1" dirty="0" smtClean="0"/>
              <a:t>,  </a:t>
            </a:r>
            <a:r>
              <a:rPr lang="ru-RU" i="1" dirty="0" err="1" smtClean="0"/>
              <a:t>бессо</a:t>
            </a:r>
            <a:r>
              <a:rPr lang="ru-RU" i="1" dirty="0" smtClean="0"/>
              <a:t>(6)</a:t>
            </a:r>
            <a:r>
              <a:rPr lang="ru-RU" i="1" dirty="0" err="1" smtClean="0"/>
              <a:t>ицей</a:t>
            </a:r>
            <a:r>
              <a:rPr lang="ru-RU" i="1" dirty="0" smtClean="0"/>
              <a:t>,  </a:t>
            </a:r>
            <a:r>
              <a:rPr lang="ru-RU" i="1" dirty="0" err="1" smtClean="0"/>
              <a:t>сливоч</a:t>
            </a:r>
            <a:r>
              <a:rPr lang="ru-RU" i="1" dirty="0" smtClean="0"/>
              <a:t>(7)</a:t>
            </a:r>
            <a:r>
              <a:rPr lang="ru-RU" i="1" dirty="0" err="1" smtClean="0"/>
              <a:t>ый</a:t>
            </a:r>
            <a:r>
              <a:rPr lang="ru-RU" i="1" dirty="0" smtClean="0"/>
              <a:t>,  </a:t>
            </a:r>
            <a:r>
              <a:rPr lang="ru-RU" i="1" dirty="0" err="1" smtClean="0"/>
              <a:t>напряжё</a:t>
            </a:r>
            <a:r>
              <a:rPr lang="ru-RU" i="1" dirty="0" smtClean="0"/>
              <a:t>(8)о.</a:t>
            </a:r>
            <a:endParaRPr lang="ru-RU" dirty="0" smtClean="0"/>
          </a:p>
          <a:p>
            <a:endParaRPr lang="ru-RU" dirty="0" smtClean="0">
              <a:solidFill>
                <a:srgbClr val="002060"/>
              </a:solidFill>
              <a:hlinkClick r:id="rId2" action="ppaction://hlinkfile"/>
            </a:endParaRPr>
          </a:p>
          <a:p>
            <a:endParaRPr lang="ru-RU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>В4. Выписать цифры, на месте которых стоит  </a:t>
            </a:r>
            <a:r>
              <a:rPr lang="ru-RU" sz="3100" i="1" dirty="0" smtClean="0"/>
              <a:t>НН.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endParaRPr lang="ru-RU" dirty="0" smtClean="0">
              <a:solidFill>
                <a:srgbClr val="002060"/>
              </a:solidFill>
              <a:hlinkClick r:id="rId2" action="ppaction://hlinkfile"/>
            </a:endParaRPr>
          </a:p>
          <a:p>
            <a:r>
              <a:rPr lang="ru-RU" i="1" dirty="0" err="1" smtClean="0"/>
              <a:t>Мороже</a:t>
            </a:r>
            <a:r>
              <a:rPr lang="ru-RU" i="1" dirty="0" smtClean="0"/>
              <a:t>(1)</a:t>
            </a:r>
            <a:r>
              <a:rPr lang="ru-RU" i="1" dirty="0" err="1" smtClean="0"/>
              <a:t>ое</a:t>
            </a:r>
            <a:r>
              <a:rPr lang="ru-RU" i="1" dirty="0" smtClean="0"/>
              <a:t>,  </a:t>
            </a:r>
            <a:r>
              <a:rPr lang="ru-RU" i="1" dirty="0" err="1" smtClean="0"/>
              <a:t>лимо</a:t>
            </a:r>
            <a:r>
              <a:rPr lang="ru-RU" i="1" dirty="0" smtClean="0"/>
              <a:t>(2)</a:t>
            </a:r>
            <a:r>
              <a:rPr lang="ru-RU" i="1" dirty="0" err="1" smtClean="0"/>
              <a:t>ый</a:t>
            </a:r>
            <a:r>
              <a:rPr lang="ru-RU" i="1" dirty="0" smtClean="0"/>
              <a:t>,  </a:t>
            </a:r>
            <a:r>
              <a:rPr lang="ru-RU" i="1" dirty="0" err="1" smtClean="0"/>
              <a:t>мали</a:t>
            </a:r>
            <a:r>
              <a:rPr lang="ru-RU" i="1" dirty="0" smtClean="0"/>
              <a:t>(3)</a:t>
            </a:r>
            <a:r>
              <a:rPr lang="ru-RU" i="1" dirty="0" err="1" smtClean="0"/>
              <a:t>овый</a:t>
            </a:r>
            <a:r>
              <a:rPr lang="ru-RU" i="1" dirty="0" smtClean="0"/>
              <a:t>,  </a:t>
            </a:r>
            <a:r>
              <a:rPr lang="ru-RU" i="1" dirty="0" err="1" smtClean="0"/>
              <a:t>обыкнове</a:t>
            </a:r>
            <a:r>
              <a:rPr lang="ru-RU" i="1" dirty="0" smtClean="0"/>
              <a:t>(4)</a:t>
            </a:r>
            <a:r>
              <a:rPr lang="ru-RU" i="1" dirty="0" err="1" smtClean="0"/>
              <a:t>ых</a:t>
            </a:r>
            <a:r>
              <a:rPr lang="ru-RU" i="1" dirty="0" smtClean="0"/>
              <a:t>,  </a:t>
            </a:r>
            <a:r>
              <a:rPr lang="ru-RU" i="1" dirty="0" err="1" smtClean="0"/>
              <a:t>озлобле</a:t>
            </a:r>
            <a:r>
              <a:rPr lang="ru-RU" i="1" dirty="0" smtClean="0"/>
              <a:t>(5)</a:t>
            </a:r>
            <a:r>
              <a:rPr lang="ru-RU" i="1" dirty="0" err="1" smtClean="0"/>
              <a:t>ый</a:t>
            </a:r>
            <a:r>
              <a:rPr lang="ru-RU" i="1" dirty="0" smtClean="0"/>
              <a:t>,  </a:t>
            </a:r>
            <a:r>
              <a:rPr lang="ru-RU" i="1" dirty="0" err="1" smtClean="0"/>
              <a:t>бессо</a:t>
            </a:r>
            <a:r>
              <a:rPr lang="ru-RU" i="1" dirty="0" smtClean="0"/>
              <a:t>(6)</a:t>
            </a:r>
            <a:r>
              <a:rPr lang="ru-RU" i="1" dirty="0" err="1" smtClean="0"/>
              <a:t>ицей</a:t>
            </a:r>
            <a:r>
              <a:rPr lang="ru-RU" i="1" dirty="0" smtClean="0"/>
              <a:t>,  </a:t>
            </a:r>
            <a:r>
              <a:rPr lang="ru-RU" i="1" dirty="0" err="1" smtClean="0"/>
              <a:t>сливоч</a:t>
            </a:r>
            <a:r>
              <a:rPr lang="ru-RU" i="1" dirty="0" smtClean="0"/>
              <a:t>(7)</a:t>
            </a:r>
            <a:r>
              <a:rPr lang="ru-RU" i="1" dirty="0" err="1" smtClean="0"/>
              <a:t>ый</a:t>
            </a:r>
            <a:r>
              <a:rPr lang="ru-RU" i="1" dirty="0" smtClean="0"/>
              <a:t>,  </a:t>
            </a:r>
            <a:r>
              <a:rPr lang="ru-RU" i="1" dirty="0" err="1" smtClean="0"/>
              <a:t>напряжё</a:t>
            </a:r>
            <a:r>
              <a:rPr lang="ru-RU" i="1" dirty="0" smtClean="0"/>
              <a:t>(8)о.</a:t>
            </a:r>
            <a:endParaRPr lang="ru-RU" dirty="0" smtClean="0"/>
          </a:p>
          <a:p>
            <a:pPr algn="ctr">
              <a:buNone/>
            </a:pPr>
            <a:r>
              <a:rPr lang="ru-RU" sz="3600" b="1" dirty="0" smtClean="0">
                <a:solidFill>
                  <a:srgbClr val="002060"/>
                </a:solidFill>
              </a:rPr>
              <a:t>2, 4, 5, 6,8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0- ошибок - «5»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1- ошибка - «4»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2-  ошибки - «3»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002060"/>
                </a:solidFill>
              </a:rPr>
              <a:t>3 и более ошибки - «2»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ЗАДАНИЕ 2. Соотнеси предложения из текста      А. П. Чехова с характеристиками. Например, 1А, 2В и т.д.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Цель: повторить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пунктограммы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(выполнение заданий В5-В7, В10,В11), формировать умения решать несколько пунктуационных задач.</a:t>
            </a:r>
          </a:p>
          <a:p>
            <a:r>
              <a:rPr lang="ru-RU" dirty="0" smtClean="0"/>
              <a:t>Ключ.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dirty="0" smtClean="0">
                <a:solidFill>
                  <a:srgbClr val="002060"/>
                </a:solidFill>
              </a:rPr>
              <a:t>Найдите соответствия между приведенными предложениями и указанным типом предложения: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Речка так блестит и сверкает на солнце, что глазам больно.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Куда река пошла, там и русло будет.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Пока не взошло солнце, дышать было легко.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Любое живое дело можно загубить, если делать его равнодушно.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Всякий труд важен, ибо облагораживает человека.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Все молчали, чтобы расслышать шорох цветов.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Ученик все сделал так, как требовал мастер.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цели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причины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места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времени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образа действия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меры и степени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условия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b="1" smtClean="0">
                <a:solidFill>
                  <a:srgbClr val="002060"/>
                </a:solidFill>
              </a:rPr>
              <a:t>Найдите соответствия между приведенными предложениями и указанным типом предложения: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Речка так блестит и сверкает на солнце, что глазам больно.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Куда река пошла, там и русло будет.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Пока не взошло солнце, дышать было легко.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Любое живое дело можно загубить, если делать его равнодушно.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Всякий труд важен, ибо облагораживает человека.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Все молчали, чтобы расслышать шорох цветов.</a:t>
            </a: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Ученик все сделал так, как требовал мастер.</a:t>
            </a:r>
          </a:p>
        </p:txBody>
      </p:sp>
      <p:sp>
        <p:nvSpPr>
          <p:cNvPr id="11268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цели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причины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места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времени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образа действия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меры и степени</a:t>
            </a:r>
          </a:p>
          <a:p>
            <a:pPr eaLnBrk="1" hangingPunct="1">
              <a:buFont typeface="Calibri" pitchFamily="34" charset="0"/>
              <a:buAutoNum type="arabicPeriod"/>
            </a:pPr>
            <a:endParaRPr lang="ru-RU" sz="1600" b="1" dirty="0" smtClean="0">
              <a:solidFill>
                <a:srgbClr val="C00000"/>
              </a:solidFill>
            </a:endParaRPr>
          </a:p>
          <a:p>
            <a:pPr eaLnBrk="1" hangingPunct="1">
              <a:buFont typeface="Calibri" pitchFamily="34" charset="0"/>
              <a:buAutoNum type="arabicPeriod"/>
            </a:pPr>
            <a:r>
              <a:rPr lang="ru-RU" sz="1600" b="1" dirty="0" smtClean="0">
                <a:solidFill>
                  <a:srgbClr val="C00000"/>
                </a:solidFill>
              </a:rPr>
              <a:t>Предложение условия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rot="16200000" flipH="1">
            <a:off x="2500310" y="2143128"/>
            <a:ext cx="3214702" cy="3071822"/>
          </a:xfrm>
          <a:prstGeom prst="straightConnector1">
            <a:avLst/>
          </a:prstGeom>
          <a:ln w="63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3500430" y="2357430"/>
            <a:ext cx="1285879" cy="571500"/>
          </a:xfrm>
          <a:prstGeom prst="straightConnector1">
            <a:avLst/>
          </a:prstGeom>
          <a:ln w="63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500188" y="2857500"/>
            <a:ext cx="3214688" cy="785814"/>
          </a:xfrm>
          <a:prstGeom prst="straightConnector1">
            <a:avLst/>
          </a:prstGeom>
          <a:ln w="63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rot="16200000" flipH="1">
            <a:off x="3071802" y="3786190"/>
            <a:ext cx="2143142" cy="1857390"/>
          </a:xfrm>
          <a:prstGeom prst="straightConnector1">
            <a:avLst/>
          </a:prstGeom>
          <a:ln w="63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2571736" y="2428868"/>
            <a:ext cx="2857520" cy="214314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1142976" y="1928802"/>
            <a:ext cx="3571899" cy="3214696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1857356" y="4429132"/>
            <a:ext cx="3857652" cy="1143010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указанных предложениях укажите грамматическую основу, определите тип придаточного и прокомментируйте грамматические связи в СПП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800" dirty="0" smtClean="0"/>
              <a:t>(  27) На  арену вывели лошадь, и Али </a:t>
            </a:r>
            <a:r>
              <a:rPr lang="ru-RU" sz="2800" dirty="0" err="1" smtClean="0"/>
              <a:t>Махмуд</a:t>
            </a:r>
            <a:r>
              <a:rPr lang="ru-RU" sz="2800" dirty="0" smtClean="0"/>
              <a:t> поднял ее так просто, </a:t>
            </a:r>
            <a:r>
              <a:rPr lang="ru-RU" sz="2800" i="1" dirty="0" smtClean="0"/>
              <a:t>будто лошадь игрушечная</a:t>
            </a:r>
            <a:r>
              <a:rPr lang="ru-RU" sz="2800" dirty="0" smtClean="0"/>
              <a:t>, потом так же легко пронес  по арене шест, </a:t>
            </a:r>
            <a:r>
              <a:rPr lang="ru-RU" sz="2800" i="1" dirty="0" smtClean="0"/>
              <a:t>на каждом конце которого висело  по трое мужчин. </a:t>
            </a:r>
          </a:p>
          <a:p>
            <a:endParaRPr lang="ru-RU" sz="2800" dirty="0" smtClean="0"/>
          </a:p>
          <a:p>
            <a:r>
              <a:rPr lang="ru-RU" sz="2800" dirty="0" smtClean="0"/>
              <a:t>(61) Но зрители не замечали, что Яшка уже устал и суёт кулаками почти наугад, а Юла ещё свеж. </a:t>
            </a:r>
          </a:p>
          <a:p>
            <a:endParaRPr lang="ru-RU" sz="2800" dirty="0" smtClean="0"/>
          </a:p>
          <a:p>
            <a:r>
              <a:rPr lang="ru-RU" sz="2800" dirty="0" smtClean="0"/>
              <a:t>(48) </a:t>
            </a:r>
            <a:r>
              <a:rPr lang="ru-RU" sz="2800" i="1" dirty="0" smtClean="0"/>
              <a:t>Если я не побью</a:t>
            </a:r>
            <a:r>
              <a:rPr lang="ru-RU" sz="2800" dirty="0" smtClean="0"/>
              <a:t>, выкрасишь мне волосы суриком, и я целую неделю буду ходить по всему городу…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(  27) На  арену </a:t>
            </a:r>
            <a:r>
              <a:rPr lang="ru-RU" u="dbl" dirty="0" smtClean="0"/>
              <a:t>вывели</a:t>
            </a:r>
            <a:r>
              <a:rPr lang="ru-RU" dirty="0" smtClean="0"/>
              <a:t> лошадь, и </a:t>
            </a:r>
            <a:r>
              <a:rPr lang="ru-RU" u="sng" dirty="0" smtClean="0"/>
              <a:t>Али </a:t>
            </a:r>
            <a:r>
              <a:rPr lang="ru-RU" u="heavy" dirty="0" err="1" smtClean="0"/>
              <a:t>Махмуд</a:t>
            </a:r>
            <a:r>
              <a:rPr lang="ru-RU" dirty="0" smtClean="0"/>
              <a:t> </a:t>
            </a:r>
            <a:r>
              <a:rPr lang="ru-RU" u="dbl" dirty="0" smtClean="0"/>
              <a:t>поднял</a:t>
            </a:r>
            <a:r>
              <a:rPr lang="ru-RU" dirty="0" smtClean="0"/>
              <a:t> ее так просто, </a:t>
            </a:r>
            <a:r>
              <a:rPr lang="ru-RU" i="1" dirty="0" smtClean="0"/>
              <a:t>будто</a:t>
            </a:r>
            <a:r>
              <a:rPr lang="ru-RU" i="1" u="sng" dirty="0" smtClean="0"/>
              <a:t> лошадь</a:t>
            </a:r>
            <a:r>
              <a:rPr lang="ru-RU" i="1" dirty="0" smtClean="0"/>
              <a:t> </a:t>
            </a:r>
            <a:r>
              <a:rPr lang="ru-RU" i="1" u="dbl" dirty="0" smtClean="0"/>
              <a:t>игрушечная</a:t>
            </a:r>
            <a:r>
              <a:rPr lang="ru-RU" dirty="0" smtClean="0"/>
              <a:t>, потом так же легко </a:t>
            </a:r>
            <a:r>
              <a:rPr lang="ru-RU" u="dbl" dirty="0" smtClean="0"/>
              <a:t>пронес</a:t>
            </a:r>
            <a:r>
              <a:rPr lang="ru-RU" dirty="0" smtClean="0"/>
              <a:t>  по арене шест, </a:t>
            </a:r>
            <a:r>
              <a:rPr lang="ru-RU" i="1" dirty="0" smtClean="0"/>
              <a:t>на каждом конце которого </a:t>
            </a:r>
            <a:r>
              <a:rPr lang="ru-RU" i="1" u="dbl" dirty="0" smtClean="0"/>
              <a:t>висело</a:t>
            </a:r>
            <a:r>
              <a:rPr lang="ru-RU" i="1" dirty="0" smtClean="0"/>
              <a:t>  по </a:t>
            </a:r>
            <a:r>
              <a:rPr lang="ru-RU" i="1" u="heavy" dirty="0" smtClean="0"/>
              <a:t>трое мужчин.</a:t>
            </a:r>
            <a:r>
              <a:rPr lang="ru-RU" i="1" dirty="0" smtClean="0"/>
              <a:t> </a:t>
            </a:r>
            <a:endParaRPr lang="ru-RU" dirty="0" smtClean="0"/>
          </a:p>
          <a:p>
            <a:pPr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[   ],и [   ], ( будто  ), [   ], (на каждом 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 lvl="0">
              <a:buNone/>
            </a:pPr>
            <a:r>
              <a:rPr lang="ru-RU" dirty="0" smtClean="0"/>
              <a:t>(61) Но</a:t>
            </a:r>
            <a:r>
              <a:rPr lang="ru-RU" u="heavy" dirty="0" smtClean="0"/>
              <a:t> зрители </a:t>
            </a:r>
            <a:r>
              <a:rPr lang="ru-RU" u="dbl" dirty="0" smtClean="0"/>
              <a:t>не замечали</a:t>
            </a:r>
            <a:r>
              <a:rPr lang="ru-RU" dirty="0" smtClean="0"/>
              <a:t>, что </a:t>
            </a:r>
            <a:r>
              <a:rPr lang="ru-RU" u="heavy" dirty="0" smtClean="0"/>
              <a:t>Яшка</a:t>
            </a:r>
            <a:r>
              <a:rPr lang="ru-RU" dirty="0" smtClean="0"/>
              <a:t> уже </a:t>
            </a:r>
            <a:r>
              <a:rPr lang="ru-RU" u="dbl" dirty="0" smtClean="0"/>
              <a:t>устал</a:t>
            </a:r>
            <a:r>
              <a:rPr lang="ru-RU" dirty="0" smtClean="0"/>
              <a:t> и </a:t>
            </a:r>
            <a:r>
              <a:rPr lang="ru-RU" u="dbl" dirty="0" smtClean="0"/>
              <a:t>суёт</a:t>
            </a:r>
            <a:r>
              <a:rPr lang="ru-RU" dirty="0" smtClean="0"/>
              <a:t> кулаками почти наугад, а </a:t>
            </a:r>
            <a:r>
              <a:rPr lang="ru-RU" u="heavy" dirty="0" smtClean="0"/>
              <a:t>Юла</a:t>
            </a:r>
            <a:r>
              <a:rPr lang="ru-RU" dirty="0" smtClean="0"/>
              <a:t> ещё </a:t>
            </a:r>
            <a:r>
              <a:rPr lang="ru-RU" u="dbl" dirty="0" smtClean="0"/>
              <a:t>свеж</a:t>
            </a:r>
            <a:r>
              <a:rPr lang="ru-RU" dirty="0" smtClean="0"/>
              <a:t>.</a:t>
            </a:r>
          </a:p>
          <a:p>
            <a:pPr lvl="0" algn="ctr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[   ], (  что   ), [ но  ].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 </a:t>
            </a:r>
          </a:p>
          <a:p>
            <a:pPr lvl="0"/>
            <a:r>
              <a:rPr lang="ru-RU" dirty="0" smtClean="0"/>
              <a:t> (48) </a:t>
            </a:r>
            <a:r>
              <a:rPr lang="ru-RU" i="1" dirty="0" smtClean="0"/>
              <a:t>Если </a:t>
            </a:r>
            <a:r>
              <a:rPr lang="ru-RU" i="1" u="heavy" dirty="0" smtClean="0"/>
              <a:t>я </a:t>
            </a:r>
            <a:r>
              <a:rPr lang="ru-RU" i="1" u="dbl" dirty="0" smtClean="0"/>
              <a:t>не побью</a:t>
            </a:r>
            <a:r>
              <a:rPr lang="ru-RU" dirty="0" smtClean="0"/>
              <a:t>, </a:t>
            </a:r>
            <a:r>
              <a:rPr lang="ru-RU" u="dbl" dirty="0" smtClean="0"/>
              <a:t>выкрасишь</a:t>
            </a:r>
            <a:r>
              <a:rPr lang="ru-RU" dirty="0" smtClean="0"/>
              <a:t> мне волосы суриком, и </a:t>
            </a:r>
            <a:r>
              <a:rPr lang="ru-RU" u="heavy" dirty="0" smtClean="0"/>
              <a:t>я</a:t>
            </a:r>
            <a:r>
              <a:rPr lang="ru-RU" dirty="0" smtClean="0"/>
              <a:t> целую неделю </a:t>
            </a:r>
            <a:r>
              <a:rPr lang="ru-RU" u="dbl" dirty="0" smtClean="0"/>
              <a:t>буду ходить </a:t>
            </a:r>
            <a:r>
              <a:rPr lang="ru-RU" dirty="0" smtClean="0"/>
              <a:t>по всему городу… 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(Если  ) , [        ] , и [        ].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hlinkClick r:id="rId2" action="ppaction://hlinkfile"/>
              </a:rPr>
              <a:t> </a:t>
            </a:r>
            <a:r>
              <a:rPr lang="ru-RU" sz="3100" dirty="0" smtClean="0">
                <a:hlinkClick r:id="rId2" action="ppaction://hlinkfile"/>
              </a:rPr>
              <a:t>Напишите</a:t>
            </a:r>
            <a:r>
              <a:rPr lang="ru-RU" sz="3100" dirty="0" smtClean="0"/>
              <a:t> сочинение-рассуждение, раскрывая смысл высказывания…</a:t>
            </a:r>
            <a:endParaRPr lang="ru-RU" sz="3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9416"/>
            <a:ext cx="9144000" cy="5248584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 lvl="0"/>
            <a:r>
              <a:rPr lang="ru-RU" b="1" dirty="0" smtClean="0"/>
              <a:t>Русского филолога  Л. В. Успенского: «В языке есть… слова. В языке есть… грамматика. Это – те способы, которыми язык пользуется, чтобы строить предложения».  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 русского филолога Л. В. Успенского: </a:t>
            </a:r>
            <a:r>
              <a:rPr lang="ru-RU" b="1" dirty="0" smtClean="0"/>
              <a:t>«Один словарный состав без грамматики ещё не составляет языка. Лишь поступив в распоряжение грамматики, он получает величайшее значение».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лингвиста </a:t>
            </a:r>
            <a:r>
              <a:rPr lang="ru-RU" dirty="0" err="1" smtClean="0"/>
              <a:t>Ираиды</a:t>
            </a:r>
            <a:r>
              <a:rPr lang="ru-RU" dirty="0" smtClean="0"/>
              <a:t> Ивановны Постниковой</a:t>
            </a:r>
            <a:r>
              <a:rPr lang="ru-RU" b="1" dirty="0" smtClean="0"/>
              <a:t>: «Обладая и лексическим, и грамматическим значением, слово способно объединяться с другими словами, включаться в предложение».</a:t>
            </a:r>
            <a:endParaRPr lang="ru-RU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pPr lvl="0"/>
            <a:r>
              <a:rPr lang="ru-RU" dirty="0" smtClean="0"/>
              <a:t>лингвиста Александра Александровича Реформатского:</a:t>
            </a:r>
            <a:r>
              <a:rPr lang="ru-RU" b="1" dirty="0" smtClean="0"/>
              <a:t> «Что же в языке позволяет ему выполнять его главную роль – функцию общения? Это синтаксис».</a:t>
            </a:r>
          </a:p>
          <a:p>
            <a:pPr lvl="0"/>
            <a:endParaRPr lang="ru-RU" dirty="0" smtClean="0"/>
          </a:p>
          <a:p>
            <a:pPr lvl="0"/>
            <a:r>
              <a:rPr lang="ru-RU" b="1" dirty="0" smtClean="0"/>
              <a:t>Как в тексте сложные предложения помогают более полно рассказать о пережитом?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«Грамматика позволяет нам связать между собою любые слова, чтобы</a:t>
            </a:r>
          </a:p>
          <a:p>
            <a:r>
              <a:rPr lang="ru-RU" dirty="0" smtClean="0"/>
              <a:t>выразить любую мысль о любом предмете». Л</a:t>
            </a:r>
            <a:r>
              <a:rPr lang="ru-RU" b="1" dirty="0" smtClean="0"/>
              <a:t>ев Васильевич Успенский</a:t>
            </a:r>
          </a:p>
          <a:p>
            <a:endParaRPr lang="ru-RU" dirty="0" smtClean="0"/>
          </a:p>
          <a:p>
            <a:pPr lvl="0"/>
            <a:r>
              <a:rPr lang="ru-RU" dirty="0" smtClean="0"/>
              <a:t> «Автор идет от мысли к словам, а читатель – от слов к мысли». </a:t>
            </a:r>
            <a:r>
              <a:rPr lang="ru-RU" dirty="0" err="1" smtClean="0"/>
              <a:t>Н.Шамфор</a:t>
            </a:r>
            <a:r>
              <a:rPr lang="ru-RU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5400"/>
            <a:ext cx="9144000" cy="69119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4099" name="Picture 3" descr="DD01004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6165850"/>
            <a:ext cx="87852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DD01004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87852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DD01004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2506662" y="3090862"/>
            <a:ext cx="580548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DD01004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845175" y="3090863"/>
            <a:ext cx="580548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547813" y="2349500"/>
            <a:ext cx="6265862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/>
            <a:r>
              <a:rPr lang="ru-RU" sz="3200" b="1" dirty="0">
                <a:solidFill>
                  <a:srgbClr val="000099"/>
                </a:solidFill>
                <a:latin typeface="Times New Roman" pitchFamily="18" charset="0"/>
              </a:rPr>
              <a:t>Сочинение - рассуждение</a:t>
            </a:r>
          </a:p>
          <a:p>
            <a:pPr marL="457200" indent="-457200">
              <a:buFontTx/>
              <a:buAutoNum type="romanUcPeriod"/>
            </a:pPr>
            <a:r>
              <a:rPr lang="ru-RU" sz="3200" b="1" dirty="0">
                <a:latin typeface="Times New Roman" pitchFamily="18" charset="0"/>
              </a:rPr>
              <a:t>Утверждение (тезис)</a:t>
            </a:r>
          </a:p>
          <a:p>
            <a:pPr marL="457200" indent="-457200"/>
            <a:endParaRPr lang="ru-RU" sz="1600" b="1" dirty="0">
              <a:latin typeface="Times New Roman" pitchFamily="18" charset="0"/>
            </a:endParaRPr>
          </a:p>
          <a:p>
            <a:pPr marL="457200" indent="-457200"/>
            <a:r>
              <a:rPr lang="en-US" sz="3200" b="1" dirty="0">
                <a:latin typeface="Times New Roman" pitchFamily="18" charset="0"/>
              </a:rPr>
              <a:t>II</a:t>
            </a:r>
            <a:r>
              <a:rPr lang="ru-RU" sz="3200" b="1" dirty="0">
                <a:latin typeface="Times New Roman" pitchFamily="18" charset="0"/>
              </a:rPr>
              <a:t>. Аргументы</a:t>
            </a:r>
          </a:p>
          <a:p>
            <a:pPr marL="457200" indent="-457200"/>
            <a:r>
              <a:rPr lang="ru-RU" sz="3200" b="1" dirty="0">
                <a:latin typeface="Times New Roman" pitchFamily="18" charset="0"/>
              </a:rPr>
              <a:t>- 1-ый аргумент</a:t>
            </a:r>
          </a:p>
          <a:p>
            <a:pPr marL="457200" indent="-457200"/>
            <a:r>
              <a:rPr lang="ru-RU" sz="3200" b="1" dirty="0">
                <a:latin typeface="Times New Roman" pitchFamily="18" charset="0"/>
              </a:rPr>
              <a:t>- 2-ой аргумент.</a:t>
            </a:r>
          </a:p>
          <a:p>
            <a:pPr marL="457200" indent="-457200"/>
            <a:endParaRPr lang="ru-RU" sz="1600" b="1" dirty="0">
              <a:latin typeface="Times New Roman" pitchFamily="18" charset="0"/>
            </a:endParaRPr>
          </a:p>
          <a:p>
            <a:pPr marL="457200" indent="-457200"/>
            <a:r>
              <a:rPr lang="en-US" sz="3200" b="1" dirty="0">
                <a:latin typeface="Times New Roman" pitchFamily="18" charset="0"/>
              </a:rPr>
              <a:t>III</a:t>
            </a:r>
            <a:r>
              <a:rPr lang="ru-RU" sz="3200" b="1" dirty="0">
                <a:latin typeface="Times New Roman" pitchFamily="18" charset="0"/>
              </a:rPr>
              <a:t>. Вывод.</a:t>
            </a: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684213" y="620713"/>
            <a:ext cx="770413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800" b="1">
                <a:solidFill>
                  <a:srgbClr val="000099"/>
                </a:solidFill>
                <a:latin typeface="Times New Roman" pitchFamily="18" charset="0"/>
              </a:rPr>
              <a:t>Рассуждение</a:t>
            </a:r>
            <a:r>
              <a:rPr lang="ru-RU" sz="2800" b="1">
                <a:latin typeface="Times New Roman" pitchFamily="18" charset="0"/>
              </a:rPr>
              <a:t> – это тип речи, в котором автор размышляет, обдумывает что – то и приходит к какому – либо выводу.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943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План действий учащихся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38419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C000"/>
                </a:solidFill>
              </a:rPr>
              <a:t>1)Определить тему проекта 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2)Поставить цель(Для чего я это делаю?  Какого результата я хочу достичь?)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3)Определить задачи - что нужно сделать для достижения  цели (изучить теорию в соответствии с темой сочинения, сформулировать тезис, подобрать примеры = аргументы  , сформулировать вывод)</a:t>
            </a:r>
          </a:p>
          <a:p>
            <a:r>
              <a:rPr lang="ru-RU" b="1" dirty="0" smtClean="0">
                <a:solidFill>
                  <a:srgbClr val="003300"/>
                </a:solidFill>
              </a:rPr>
              <a:t>4) Собрать нужную информацию для проекта ( учебники, справочники, словари, интернет) </a:t>
            </a:r>
          </a:p>
          <a:p>
            <a:r>
              <a:rPr lang="ru-RU" b="1" dirty="0" smtClean="0">
                <a:solidFill>
                  <a:srgbClr val="660033"/>
                </a:solidFill>
              </a:rPr>
              <a:t>5)Оформление проекта</a:t>
            </a:r>
          </a:p>
          <a:p>
            <a:r>
              <a:rPr lang="ru-RU" b="1" dirty="0" smtClean="0">
                <a:solidFill>
                  <a:srgbClr val="000066"/>
                </a:solidFill>
              </a:rPr>
              <a:t>6)Представление проекта 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6000" b="1" dirty="0" smtClean="0">
                <a:solidFill>
                  <a:srgbClr val="660033"/>
                </a:solidFill>
              </a:rPr>
              <a:t>Спасибо за урок!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249</TotalTime>
  <Words>709</Words>
  <Application>Microsoft Office PowerPoint</Application>
  <PresentationFormat>Экран (4:3)</PresentationFormat>
  <Paragraphs>110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Тема урока: Сочинение-рассуждение</vt:lpstr>
      <vt:lpstr>Слайд 2</vt:lpstr>
      <vt:lpstr>В4. Выписать цифры, на месте которых стоит  НН. </vt:lpstr>
      <vt:lpstr>Слайд 4</vt:lpstr>
      <vt:lpstr>Найдите соответствия между приведенными предложениями и указанным типом предложения:</vt:lpstr>
      <vt:lpstr>Найдите соответствия между приведенными предложениями и указанным типом предложения:</vt:lpstr>
      <vt:lpstr>В указанных предложениях укажите грамматическую основу, определите тип придаточного и прокомментируйте грамматические связи в СПП </vt:lpstr>
      <vt:lpstr>Слайд 8</vt:lpstr>
      <vt:lpstr>Слайд 9</vt:lpstr>
      <vt:lpstr>Слайд 10</vt:lpstr>
      <vt:lpstr>  Напишите сочинение-рассуждение, раскрывая смысл высказывания…</vt:lpstr>
      <vt:lpstr>Слайд 12</vt:lpstr>
      <vt:lpstr>План действий учащихся  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урока: Сочинение-рассуждение</dc:title>
  <dc:creator>Admin</dc:creator>
  <cp:lastModifiedBy>татьяна</cp:lastModifiedBy>
  <cp:revision>33</cp:revision>
  <dcterms:created xsi:type="dcterms:W3CDTF">2013-11-12T13:34:55Z</dcterms:created>
  <dcterms:modified xsi:type="dcterms:W3CDTF">2014-02-16T06:32:06Z</dcterms:modified>
</cp:coreProperties>
</file>