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9" r:id="rId23"/>
    <p:sldId id="277" r:id="rId24"/>
    <p:sldId id="278" r:id="rId25"/>
    <p:sldId id="283" r:id="rId26"/>
    <p:sldId id="282" r:id="rId27"/>
    <p:sldId id="284" r:id="rId28"/>
    <p:sldId id="281" r:id="rId29"/>
    <p:sldId id="287" r:id="rId30"/>
    <p:sldId id="285" r:id="rId31"/>
    <p:sldId id="288" r:id="rId32"/>
    <p:sldId id="293" r:id="rId33"/>
    <p:sldId id="290" r:id="rId34"/>
    <p:sldId id="292" r:id="rId35"/>
    <p:sldId id="295" r:id="rId36"/>
    <p:sldId id="294" r:id="rId37"/>
    <p:sldId id="296" r:id="rId38"/>
    <p:sldId id="298" r:id="rId39"/>
    <p:sldId id="297" r:id="rId40"/>
    <p:sldId id="299" r:id="rId41"/>
    <p:sldId id="300" r:id="rId4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A2781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A44F5-EF16-4FBB-81C5-5A2896C9A27F}" type="datetimeFigureOut">
              <a:rPr lang="ru-RU" smtClean="0"/>
              <a:t>09.12.2020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176D0-A7B0-4129-A67F-A8AF18E0E1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0291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A44F5-EF16-4FBB-81C5-5A2896C9A27F}" type="datetimeFigureOut">
              <a:rPr lang="ru-RU" smtClean="0"/>
              <a:t>09.12.2020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176D0-A7B0-4129-A67F-A8AF18E0E1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5812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A44F5-EF16-4FBB-81C5-5A2896C9A27F}" type="datetimeFigureOut">
              <a:rPr lang="ru-RU" smtClean="0"/>
              <a:t>09.12.2020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176D0-A7B0-4129-A67F-A8AF18E0E1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2540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A44F5-EF16-4FBB-81C5-5A2896C9A27F}" type="datetimeFigureOut">
              <a:rPr lang="ru-RU" smtClean="0"/>
              <a:t>09.12.2020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176D0-A7B0-4129-A67F-A8AF18E0E1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6844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A44F5-EF16-4FBB-81C5-5A2896C9A27F}" type="datetimeFigureOut">
              <a:rPr lang="ru-RU" smtClean="0"/>
              <a:t>09.12.2020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176D0-A7B0-4129-A67F-A8AF18E0E1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6927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A44F5-EF16-4FBB-81C5-5A2896C9A27F}" type="datetimeFigureOut">
              <a:rPr lang="ru-RU" smtClean="0"/>
              <a:t>09.12.2020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176D0-A7B0-4129-A67F-A8AF18E0E1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3167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A44F5-EF16-4FBB-81C5-5A2896C9A27F}" type="datetimeFigureOut">
              <a:rPr lang="ru-RU" smtClean="0"/>
              <a:t>09.12.2020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176D0-A7B0-4129-A67F-A8AF18E0E1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0628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A44F5-EF16-4FBB-81C5-5A2896C9A27F}" type="datetimeFigureOut">
              <a:rPr lang="ru-RU" smtClean="0"/>
              <a:t>09.12.2020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176D0-A7B0-4129-A67F-A8AF18E0E1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5123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A44F5-EF16-4FBB-81C5-5A2896C9A27F}" type="datetimeFigureOut">
              <a:rPr lang="ru-RU" smtClean="0"/>
              <a:t>09.12.2020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176D0-A7B0-4129-A67F-A8AF18E0E1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1682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A44F5-EF16-4FBB-81C5-5A2896C9A27F}" type="datetimeFigureOut">
              <a:rPr lang="ru-RU" smtClean="0"/>
              <a:t>09.12.2020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176D0-A7B0-4129-A67F-A8AF18E0E1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9173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A44F5-EF16-4FBB-81C5-5A2896C9A27F}" type="datetimeFigureOut">
              <a:rPr lang="ru-RU" smtClean="0"/>
              <a:t>09.12.2020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176D0-A7B0-4129-A67F-A8AF18E0E1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592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A44F5-EF16-4FBB-81C5-5A2896C9A27F}" type="datetimeFigureOut">
              <a:rPr lang="ru-RU" smtClean="0"/>
              <a:t>09.12.2020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B176D0-A7B0-4129-A67F-A8AF18E0E1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6128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Relationship Id="rId9" Type="http://schemas.openxmlformats.org/officeDocument/2006/relationships/image" Target="../media/image20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4.png"/><Relationship Id="rId4" Type="http://schemas.openxmlformats.org/officeDocument/2006/relationships/image" Target="../media/image23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4.png"/><Relationship Id="rId4" Type="http://schemas.openxmlformats.org/officeDocument/2006/relationships/image" Target="../media/image23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4.png"/><Relationship Id="rId4" Type="http://schemas.openxmlformats.org/officeDocument/2006/relationships/image" Target="../media/image23.jp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12" Type="http://schemas.openxmlformats.org/officeDocument/2006/relationships/image" Target="../media/image40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4.png"/><Relationship Id="rId4" Type="http://schemas.openxmlformats.org/officeDocument/2006/relationships/image" Target="../media/image23.jp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4.png"/><Relationship Id="rId4" Type="http://schemas.openxmlformats.org/officeDocument/2006/relationships/image" Target="../media/image23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36.xml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4.png"/><Relationship Id="rId4" Type="http://schemas.openxmlformats.org/officeDocument/2006/relationships/image" Target="../media/image23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46.png"/><Relationship Id="rId5" Type="http://schemas.openxmlformats.org/officeDocument/2006/relationships/image" Target="../media/image24.png"/><Relationship Id="rId4" Type="http://schemas.openxmlformats.org/officeDocument/2006/relationships/image" Target="../media/image23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39.xml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4.png"/><Relationship Id="rId4" Type="http://schemas.openxmlformats.org/officeDocument/2006/relationships/image" Target="../media/image23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7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1412776"/>
            <a:ext cx="8388424" cy="316835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 smtClean="0">
                <a:solidFill>
                  <a:srgbClr val="5A2781"/>
                </a:solidFill>
                <a:latin typeface="Impact" pitchFamily="34" charset="0"/>
              </a:rPr>
              <a:t>Использование нетрадиционных игровых методик для развития речи детей дошкольного возраста.</a:t>
            </a:r>
            <a:r>
              <a:rPr lang="ru-RU" dirty="0" smtClean="0">
                <a:solidFill>
                  <a:srgbClr val="5A2781"/>
                </a:solidFill>
                <a:latin typeface="Impact" pitchFamily="34" charset="0"/>
              </a:rPr>
              <a:t/>
            </a:r>
            <a:br>
              <a:rPr lang="ru-RU" dirty="0" smtClean="0">
                <a:solidFill>
                  <a:srgbClr val="5A2781"/>
                </a:solidFill>
                <a:latin typeface="Impact" pitchFamily="34" charset="0"/>
              </a:rPr>
            </a:br>
            <a:r>
              <a:rPr lang="ru-RU" dirty="0">
                <a:solidFill>
                  <a:srgbClr val="5A2781"/>
                </a:solidFill>
                <a:latin typeface="Impact" pitchFamily="34" charset="0"/>
              </a:rPr>
              <a:t/>
            </a:r>
            <a:br>
              <a:rPr lang="ru-RU" dirty="0">
                <a:solidFill>
                  <a:srgbClr val="5A2781"/>
                </a:solidFill>
                <a:latin typeface="Impact" pitchFamily="34" charset="0"/>
              </a:rPr>
            </a:br>
            <a:r>
              <a:rPr lang="ru-RU" sz="3100" dirty="0" smtClean="0">
                <a:solidFill>
                  <a:srgbClr val="5A2781"/>
                </a:solidFill>
                <a:latin typeface="Impact" pitchFamily="34" charset="0"/>
              </a:rPr>
              <a:t>Мастер-класс «Говори и слушай с нашей «Говорушей»</a:t>
            </a:r>
            <a:endParaRPr lang="ru-RU" sz="3100" dirty="0">
              <a:solidFill>
                <a:srgbClr val="5A2781"/>
              </a:solidFill>
              <a:latin typeface="Impact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79912" y="6093296"/>
            <a:ext cx="5271120" cy="507504"/>
          </a:xfrm>
        </p:spPr>
        <p:txBody>
          <a:bodyPr>
            <a:normAutofit fontScale="92500"/>
          </a:bodyPr>
          <a:lstStyle/>
          <a:p>
            <a:r>
              <a:rPr lang="ru-RU" sz="1800" dirty="0" smtClean="0"/>
              <a:t>Подготовила воспитатель: Сергеева Вера Анатольевна.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660149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028384" cy="5607496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5A2781"/>
                </a:solidFill>
                <a:latin typeface="Franklin Gothic Medium" pitchFamily="34" charset="0"/>
              </a:rPr>
              <a:t>Цель: </a:t>
            </a:r>
            <a:r>
              <a:rPr lang="ru-RU" sz="3200" dirty="0" smtClean="0">
                <a:solidFill>
                  <a:srgbClr val="5A2781"/>
                </a:solidFill>
                <a:latin typeface="Franklin Gothic Medium" pitchFamily="34" charset="0"/>
              </a:rPr>
              <a:t>повышение профессионального мастерства в сфере речевого развития детей дошкольного возраста.</a:t>
            </a:r>
            <a:br>
              <a:rPr lang="ru-RU" sz="3200" dirty="0" smtClean="0">
                <a:solidFill>
                  <a:srgbClr val="5A2781"/>
                </a:solidFill>
                <a:latin typeface="Franklin Gothic Medium" pitchFamily="34" charset="0"/>
              </a:rPr>
            </a:br>
            <a:r>
              <a:rPr lang="ru-RU" sz="3200" b="1" dirty="0" smtClean="0">
                <a:solidFill>
                  <a:srgbClr val="5A2781"/>
                </a:solidFill>
                <a:latin typeface="Franklin Gothic Medium" pitchFamily="34" charset="0"/>
              </a:rPr>
              <a:t>Задачи:</a:t>
            </a:r>
            <a:r>
              <a:rPr lang="ru-RU" sz="3200" dirty="0" smtClean="0">
                <a:solidFill>
                  <a:srgbClr val="5A2781"/>
                </a:solidFill>
                <a:latin typeface="Franklin Gothic Medium" pitchFamily="34" charset="0"/>
              </a:rPr>
              <a:t/>
            </a:r>
            <a:br>
              <a:rPr lang="ru-RU" sz="3200" dirty="0" smtClean="0">
                <a:solidFill>
                  <a:srgbClr val="5A2781"/>
                </a:solidFill>
                <a:latin typeface="Franklin Gothic Medium" pitchFamily="34" charset="0"/>
              </a:rPr>
            </a:br>
            <a:r>
              <a:rPr lang="ru-RU" sz="3200" dirty="0" smtClean="0">
                <a:solidFill>
                  <a:srgbClr val="5A2781"/>
                </a:solidFill>
                <a:latin typeface="Franklin Gothic Medium" pitchFamily="34" charset="0"/>
              </a:rPr>
              <a:t>-познакомить педагогов с использованием эффективных игровых приёмов в развитии речи дошкольников;</a:t>
            </a:r>
            <a:br>
              <a:rPr lang="ru-RU" sz="3200" dirty="0" smtClean="0">
                <a:solidFill>
                  <a:srgbClr val="5A2781"/>
                </a:solidFill>
                <a:latin typeface="Franklin Gothic Medium" pitchFamily="34" charset="0"/>
              </a:rPr>
            </a:br>
            <a:r>
              <a:rPr lang="ru-RU" sz="3200" dirty="0" smtClean="0">
                <a:solidFill>
                  <a:srgbClr val="5A2781"/>
                </a:solidFill>
                <a:latin typeface="Franklin Gothic Medium" pitchFamily="34" charset="0"/>
              </a:rPr>
              <a:t>-активизировать самостоятельную работу педагогов, дать им возможность заимствовать элементы педагогического опыта для улучшения собственного.</a:t>
            </a:r>
            <a:r>
              <a:rPr lang="ru-RU" sz="3200" dirty="0" smtClean="0">
                <a:solidFill>
                  <a:srgbClr val="5A2781"/>
                </a:solidFill>
              </a:rPr>
              <a:t/>
            </a:r>
            <a:br>
              <a:rPr lang="ru-RU" sz="3200" dirty="0" smtClean="0">
                <a:solidFill>
                  <a:srgbClr val="5A2781"/>
                </a:solidFill>
              </a:rPr>
            </a:br>
            <a:endParaRPr lang="ru-RU" sz="3200" dirty="0">
              <a:solidFill>
                <a:srgbClr val="5A278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530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836712"/>
            <a:ext cx="8102720" cy="4536504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5A2781"/>
                </a:solidFill>
                <a:latin typeface="Franklin Gothic Medium" pitchFamily="34" charset="0"/>
              </a:rPr>
              <a:t>Актуальность. </a:t>
            </a:r>
            <a:br>
              <a:rPr lang="ru-RU" sz="3600" b="1" dirty="0" smtClean="0">
                <a:solidFill>
                  <a:srgbClr val="5A2781"/>
                </a:solidFill>
                <a:latin typeface="Franklin Gothic Medium" pitchFamily="34" charset="0"/>
              </a:rPr>
            </a:br>
            <a:r>
              <a:rPr lang="ru-RU" sz="3600" dirty="0" smtClean="0">
                <a:solidFill>
                  <a:srgbClr val="5A2781"/>
                </a:solidFill>
                <a:latin typeface="Franklin Gothic Medium" pitchFamily="34" charset="0"/>
              </a:rPr>
              <a:t>Речь-инструмент развития высших отделов психики дошкольника. Обучая ребёнка речи, мы, взрослые, одновременно способствуем развитию его интеллекта. А это- центральная задача в обучении и воспитании детей дошкольного возраста.</a:t>
            </a:r>
            <a:endParaRPr lang="ru-RU" sz="3600" dirty="0">
              <a:solidFill>
                <a:srgbClr val="5A2781"/>
              </a:solidFill>
              <a:latin typeface="Franklin Gothic Medium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9502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4597" y="0"/>
            <a:ext cx="8002136" cy="222312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5A2781"/>
                </a:solidFill>
                <a:latin typeface="Franklin Gothic Medium" pitchFamily="34" charset="0"/>
              </a:rPr>
              <a:t>Я держу в ладошках </a:t>
            </a:r>
            <a:r>
              <a:rPr lang="ru-RU" sz="3200" dirty="0" smtClean="0">
                <a:solidFill>
                  <a:srgbClr val="FFFF00"/>
                </a:solidFill>
                <a:latin typeface="Franklin Gothic Medium" pitchFamily="34" charset="0"/>
              </a:rPr>
              <a:t>Солнце</a:t>
            </a:r>
            <a:r>
              <a:rPr lang="ru-RU" sz="3200" dirty="0" smtClean="0">
                <a:solidFill>
                  <a:srgbClr val="5A2781"/>
                </a:solidFill>
                <a:latin typeface="Franklin Gothic Medium" pitchFamily="34" charset="0"/>
              </a:rPr>
              <a:t>!</a:t>
            </a:r>
            <a:br>
              <a:rPr lang="ru-RU" sz="3200" dirty="0" smtClean="0">
                <a:solidFill>
                  <a:srgbClr val="5A2781"/>
                </a:solidFill>
                <a:latin typeface="Franklin Gothic Medium" pitchFamily="34" charset="0"/>
              </a:rPr>
            </a:br>
            <a:r>
              <a:rPr lang="ru-RU" sz="3200" dirty="0" smtClean="0">
                <a:solidFill>
                  <a:srgbClr val="5A2781"/>
                </a:solidFill>
                <a:latin typeface="Franklin Gothic Medium" pitchFamily="34" charset="0"/>
              </a:rPr>
              <a:t>Я дарю его друзьям,</a:t>
            </a:r>
            <a:br>
              <a:rPr lang="ru-RU" sz="3200" dirty="0" smtClean="0">
                <a:solidFill>
                  <a:srgbClr val="5A2781"/>
                </a:solidFill>
                <a:latin typeface="Franklin Gothic Medium" pitchFamily="34" charset="0"/>
              </a:rPr>
            </a:br>
            <a:r>
              <a:rPr lang="ru-RU" sz="3200" dirty="0" smtClean="0">
                <a:solidFill>
                  <a:srgbClr val="5A2781"/>
                </a:solidFill>
                <a:latin typeface="Franklin Gothic Medium" pitchFamily="34" charset="0"/>
              </a:rPr>
              <a:t>Улыбнитесь ясно, просто,</a:t>
            </a:r>
            <a:br>
              <a:rPr lang="ru-RU" sz="3200" dirty="0" smtClean="0">
                <a:solidFill>
                  <a:srgbClr val="5A2781"/>
                </a:solidFill>
                <a:latin typeface="Franklin Gothic Medium" pitchFamily="34" charset="0"/>
              </a:rPr>
            </a:br>
            <a:r>
              <a:rPr lang="ru-RU" sz="3200" dirty="0" smtClean="0">
                <a:solidFill>
                  <a:srgbClr val="5A2781"/>
                </a:solidFill>
                <a:latin typeface="Franklin Gothic Medium" pitchFamily="34" charset="0"/>
              </a:rPr>
              <a:t>Лучик </a:t>
            </a:r>
            <a:r>
              <a:rPr lang="ru-RU" sz="3200" dirty="0" smtClean="0">
                <a:solidFill>
                  <a:srgbClr val="FFFF00"/>
                </a:solidFill>
                <a:latin typeface="Franklin Gothic Medium" pitchFamily="34" charset="0"/>
              </a:rPr>
              <a:t>солнца</a:t>
            </a:r>
            <a:r>
              <a:rPr lang="ru-RU" sz="3200" dirty="0" smtClean="0">
                <a:solidFill>
                  <a:srgbClr val="5A2781"/>
                </a:solidFill>
                <a:latin typeface="Franklin Gothic Medium" pitchFamily="34" charset="0"/>
              </a:rPr>
              <a:t>-это вам!</a:t>
            </a:r>
            <a:endParaRPr lang="ru-RU" sz="3200" dirty="0">
              <a:solidFill>
                <a:srgbClr val="5A2781"/>
              </a:solidFill>
              <a:latin typeface="Franklin Gothic Medium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293" y="2266879"/>
            <a:ext cx="6696744" cy="40180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88224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-171400"/>
            <a:ext cx="7816912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5A2781"/>
                </a:solidFill>
                <a:latin typeface="Franklin Gothic Medium" pitchFamily="34" charset="0"/>
              </a:rPr>
              <a:t>Как скучное сделать интересным!</a:t>
            </a:r>
            <a:endParaRPr lang="ru-RU" dirty="0">
              <a:solidFill>
                <a:srgbClr val="5A2781"/>
              </a:solidFill>
              <a:latin typeface="Franklin Gothic Medium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680634"/>
            <a:ext cx="878497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solidFill>
                  <a:srgbClr val="5A2781"/>
                </a:solidFill>
                <a:latin typeface="Franklin Gothic Medium" pitchFamily="34" charset="0"/>
              </a:rPr>
              <a:t>Грамотная речь - важнейшее условие всестороннего развития личности ребёнка. Чем богаче и правильнее у ребёнка речь, тем легче ему высказать свои мысли, тем шире его возможности в познании окружающей действительности, содержательнее и полноценнее отношения со сверстниками и взрослыми, тем активнее осуществляется его психическое развитие. </a:t>
            </a:r>
            <a:endParaRPr lang="ru-RU" sz="2400" dirty="0">
              <a:solidFill>
                <a:srgbClr val="5A2781"/>
              </a:solidFill>
              <a:latin typeface="Franklin Gothic Medium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3140968"/>
            <a:ext cx="4968552" cy="34302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1544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-171400"/>
            <a:ext cx="7498080" cy="1143000"/>
          </a:xfrm>
        </p:spPr>
        <p:txBody>
          <a:bodyPr/>
          <a:lstStyle/>
          <a:p>
            <a:r>
              <a:rPr lang="ru-RU" dirty="0" smtClean="0">
                <a:solidFill>
                  <a:srgbClr val="5A2781"/>
                </a:solidFill>
                <a:latin typeface="Franklin Gothic Medium" pitchFamily="34" charset="0"/>
              </a:rPr>
              <a:t>Вся жизнь ребёнка-игра!</a:t>
            </a:r>
            <a:endParaRPr lang="ru-RU" dirty="0">
              <a:solidFill>
                <a:srgbClr val="5A2781"/>
              </a:solidFill>
              <a:latin typeface="Franklin Gothic Medium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536" y="692695"/>
            <a:ext cx="85689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rgbClr val="5A2781"/>
                </a:solidFill>
                <a:latin typeface="Franklin Gothic Medium" pitchFamily="34" charset="0"/>
              </a:rPr>
              <a:t>Речь</a:t>
            </a:r>
            <a:r>
              <a:rPr lang="ru-RU" dirty="0">
                <a:solidFill>
                  <a:srgbClr val="5A2781"/>
                </a:solidFill>
                <a:latin typeface="Franklin Gothic Medium" pitchFamily="34" charset="0"/>
              </a:rPr>
              <a:t> формируется в деятельности. Игра является ведущим видом деятельности, через нее дети отражают полученные знания, впечатления. Игра – естественное состояние ребенка! Она способна полностью удовлетворить его потребности в жизнерадостных движениях. Игра – всегда инициатива, фантазия, эмоции</a:t>
            </a:r>
            <a:r>
              <a:rPr lang="ru-RU" dirty="0" smtClean="0">
                <a:solidFill>
                  <a:srgbClr val="5A2781"/>
                </a:solidFill>
                <a:latin typeface="Franklin Gothic Medium" pitchFamily="34" charset="0"/>
              </a:rPr>
              <a:t>. А.М. Горький писал: «Игра-путь к познанию мира, в котором они живут и который призваны изменить»</a:t>
            </a:r>
            <a:endParaRPr lang="ru-RU" dirty="0">
              <a:solidFill>
                <a:srgbClr val="5A2781"/>
              </a:solidFill>
              <a:latin typeface="Franklin Gothic Medium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006" y="2564904"/>
            <a:ext cx="5510012" cy="39818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95264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171400"/>
            <a:ext cx="8172400" cy="4032448"/>
          </a:xfrm>
        </p:spPr>
        <p:txBody>
          <a:bodyPr>
            <a:noAutofit/>
          </a:bodyPr>
          <a:lstStyle/>
          <a:p>
            <a:pPr algn="just"/>
            <a:r>
              <a:rPr lang="ru-RU" sz="18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  <a:t>В настоящее время нетрадиционные формы и средства работы с детьми привлекают всё большее внимание. Работа </a:t>
            </a:r>
            <a:r>
              <a:rPr lang="ru-RU" sz="1800" dirty="0">
                <a:solidFill>
                  <a:srgbClr val="5A2781"/>
                </a:solidFill>
                <a:effectLst/>
                <a:latin typeface="Franklin Gothic Medium" pitchFamily="34" charset="0"/>
              </a:rPr>
              <a:t>с нетрадиционными материалами заключает в себе большие </a:t>
            </a:r>
            <a:r>
              <a:rPr lang="ru-RU" sz="18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  <a:t>возможности: способствует </a:t>
            </a:r>
            <a:r>
              <a:rPr lang="ru-RU" sz="1800" dirty="0">
                <a:solidFill>
                  <a:srgbClr val="5A2781"/>
                </a:solidFill>
                <a:effectLst/>
                <a:latin typeface="Franklin Gothic Medium" pitchFamily="34" charset="0"/>
              </a:rPr>
              <a:t>развитию творческого мышления, благотворно влияет на развитие умственных способностей, мелкой моторики, зрительной памяти, глазомера, повышает интерес к занятиям, снимает усталость. Через интересные формы работы, творческую предметно-практическую деятельность ребенок познает окружающий мир, учится общаться и осознавать себя как личность. К тому же нетрадиционные материалы любопытны детям как игра с неизвестным, их использование вносит некий элемент сюрприза, </a:t>
            </a:r>
            <a:r>
              <a:rPr lang="ru-RU" sz="18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  <a:t>волшебства, ожидания чуда, а ведь, как известно, познание окружающего мира, начинаются с удивления. Я подобрала перечень таких игр.</a:t>
            </a:r>
            <a:endParaRPr lang="ru-RU" sz="1800" dirty="0">
              <a:solidFill>
                <a:srgbClr val="5A2781"/>
              </a:solidFill>
              <a:latin typeface="Franklin Gothic Medium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717032"/>
            <a:ext cx="6948264" cy="28610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9424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3799" y="-99392"/>
            <a:ext cx="7498080" cy="11430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5A2781"/>
                </a:solidFill>
                <a:latin typeface="Franklin Gothic Medium" pitchFamily="34" charset="0"/>
              </a:rPr>
              <a:t>1. «Кольца </a:t>
            </a:r>
            <a:r>
              <a:rPr lang="ru-RU" dirty="0" err="1" smtClean="0">
                <a:solidFill>
                  <a:srgbClr val="5A2781"/>
                </a:solidFill>
                <a:latin typeface="Franklin Gothic Medium" pitchFamily="34" charset="0"/>
              </a:rPr>
              <a:t>Луллия</a:t>
            </a:r>
            <a:r>
              <a:rPr lang="ru-RU" dirty="0" smtClean="0">
                <a:solidFill>
                  <a:srgbClr val="5A2781"/>
                </a:solidFill>
                <a:latin typeface="Franklin Gothic Medium" pitchFamily="34" charset="0"/>
              </a:rPr>
              <a:t>»</a:t>
            </a:r>
            <a:endParaRPr lang="ru-RU" dirty="0">
              <a:solidFill>
                <a:srgbClr val="5A2781"/>
              </a:solidFill>
              <a:latin typeface="Franklin Gothic Medium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764704"/>
            <a:ext cx="77768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rgbClr val="5A2781"/>
                </a:solidFill>
                <a:latin typeface="Franklin Gothic Medium" pitchFamily="34" charset="0"/>
              </a:rPr>
              <a:t>Это что-то вроде компьютера, только для слов. Простота конструкции позволяет применять её даже в детском саду. В работе с детьми дошкольного возраста целесообразно использовать её даже в детском саду. В работе с детьми дошкольного возраста целесообразно использовать 2-4 круга разного диаметра с количеством секторов от 4 до 8. </a:t>
            </a:r>
            <a:r>
              <a:rPr lang="ru-RU" dirty="0">
                <a:solidFill>
                  <a:srgbClr val="5A2781"/>
                </a:solidFill>
                <a:latin typeface="Franklin Gothic Medium" pitchFamily="34" charset="0"/>
              </a:rPr>
              <a:t>И</a:t>
            </a:r>
            <a:r>
              <a:rPr lang="ru-RU" dirty="0" smtClean="0">
                <a:solidFill>
                  <a:srgbClr val="5A2781"/>
                </a:solidFill>
                <a:latin typeface="Franklin Gothic Medium" pitchFamily="34" charset="0"/>
              </a:rPr>
              <a:t>спользовать круги </a:t>
            </a:r>
            <a:r>
              <a:rPr lang="ru-RU" dirty="0" err="1" smtClean="0">
                <a:solidFill>
                  <a:srgbClr val="5A2781"/>
                </a:solidFill>
                <a:latin typeface="Franklin Gothic Medium" pitchFamily="34" charset="0"/>
              </a:rPr>
              <a:t>Луллия</a:t>
            </a:r>
            <a:r>
              <a:rPr lang="ru-RU" dirty="0" smtClean="0">
                <a:solidFill>
                  <a:srgbClr val="5A2781"/>
                </a:solidFill>
                <a:latin typeface="Franklin Gothic Medium" pitchFamily="34" charset="0"/>
              </a:rPr>
              <a:t> можно очень широко – в познавательной деятельности, развитию речи, математике, рисованию, художественному творчеству и, конечно в сочинительстве и фантазировании.</a:t>
            </a:r>
            <a:endParaRPr lang="ru-RU" dirty="0">
              <a:solidFill>
                <a:srgbClr val="5A2781"/>
              </a:solidFill>
              <a:latin typeface="Franklin Gothic Medium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08"/>
          <a:stretch/>
        </p:blipFill>
        <p:spPr>
          <a:xfrm>
            <a:off x="390061" y="3186542"/>
            <a:ext cx="4020249" cy="33209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0" r="3794"/>
          <a:stretch/>
        </p:blipFill>
        <p:spPr>
          <a:xfrm>
            <a:off x="4673489" y="3212248"/>
            <a:ext cx="4002968" cy="32952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8413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172400" cy="2952328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0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  <a:t>Игры могут быть подобраны по двум направлениям: </a:t>
            </a:r>
            <a:br>
              <a:rPr lang="ru-RU" sz="20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</a:br>
            <a:r>
              <a:rPr lang="ru-RU" sz="20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  <a:t>1. на закрепление и уточнение уже имеющихся знаний-например, на сектора самого большого круга прикрепляются </a:t>
            </a:r>
            <a:r>
              <a:rPr lang="ru-RU" sz="2000" dirty="0">
                <a:solidFill>
                  <a:srgbClr val="5A2781"/>
                </a:solidFill>
                <a:effectLst/>
                <a:latin typeface="Franklin Gothic Medium" pitchFamily="34" charset="0"/>
              </a:rPr>
              <a:t>деревьев (дуб, яблоня, сосна и т. д., на меньший по величине – изображение листьев этих деревьев, на третий – плодов или семян (желудь, яблоко, шишка и т. п.)</a:t>
            </a:r>
            <a:br>
              <a:rPr lang="ru-RU" sz="2000" dirty="0">
                <a:solidFill>
                  <a:srgbClr val="5A2781"/>
                </a:solidFill>
                <a:effectLst/>
                <a:latin typeface="Franklin Gothic Medium" pitchFamily="34" charset="0"/>
              </a:rPr>
            </a:br>
            <a:r>
              <a:rPr lang="ru-RU" sz="2000" dirty="0">
                <a:solidFill>
                  <a:srgbClr val="5A2781"/>
                </a:solidFill>
                <a:effectLst/>
                <a:latin typeface="Franklin Gothic Medium" pitchFamily="34" charset="0"/>
              </a:rPr>
              <a:t>2. На развитие воображения, фантазии и творчества – например, на занятии по ИЗО деятельности ребенок самостоятельно выбирает, какую вазу он будет рисовать: на первом круге прикрепляются различные формы вазы, на среднем – цвет, а на маленьком – варианты росписи.</a:t>
            </a:r>
            <a:br>
              <a:rPr lang="ru-RU" sz="2000" dirty="0">
                <a:solidFill>
                  <a:srgbClr val="5A2781"/>
                </a:solidFill>
                <a:effectLst/>
                <a:latin typeface="Franklin Gothic Medium" pitchFamily="34" charset="0"/>
              </a:rPr>
            </a:br>
            <a:endParaRPr lang="ru-RU" sz="2000" dirty="0">
              <a:solidFill>
                <a:srgbClr val="5A2781"/>
              </a:solidFill>
              <a:effectLst/>
              <a:latin typeface="Franklin Gothic Medium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49"/>
          <a:stretch/>
        </p:blipFill>
        <p:spPr>
          <a:xfrm>
            <a:off x="1259632" y="2852936"/>
            <a:ext cx="6429375" cy="37406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95971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6287" y="-243408"/>
            <a:ext cx="7498080" cy="11430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5A2781"/>
                </a:solidFill>
                <a:latin typeface="Franklin Gothic Medium" pitchFamily="34" charset="0"/>
              </a:rPr>
              <a:t>2. «Волшебные колечки»</a:t>
            </a:r>
            <a:endParaRPr lang="ru-RU" dirty="0">
              <a:solidFill>
                <a:srgbClr val="5A2781"/>
              </a:solidFill>
              <a:latin typeface="Franklin Gothic Medium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1" y="836712"/>
            <a:ext cx="3655229" cy="27080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678" y="848963"/>
            <a:ext cx="3575388" cy="26958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7165" y="3717020"/>
            <a:ext cx="3960440" cy="29703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1752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61256"/>
            <a:ext cx="8100392" cy="6696744"/>
          </a:xfrm>
        </p:spPr>
        <p:txBody>
          <a:bodyPr>
            <a:noAutofit/>
          </a:bodyPr>
          <a:lstStyle/>
          <a:p>
            <a:r>
              <a:rPr lang="ru-RU" sz="18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  <a:t>Рассмотрим последовательность заучивания стихотворения с использованием пособия «Волшебные колечки».</a:t>
            </a:r>
            <a: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  <a:t/>
            </a:r>
            <a:b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</a:br>
            <a: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  <a:t/>
            </a:r>
            <a:b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</a:br>
            <a:r>
              <a:rPr lang="ru-RU" sz="1600" b="1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  <a:t>1 этап</a:t>
            </a:r>
            <a: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  <a:t>. Выбор стихотворения для заучивания.</a:t>
            </a:r>
            <a:b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</a:br>
            <a: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  <a:t>«Осень»</a:t>
            </a:r>
            <a:b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</a:br>
            <a:r>
              <a:rPr lang="ru-RU" sz="1600" dirty="0">
                <a:solidFill>
                  <a:srgbClr val="5A2781"/>
                </a:solidFill>
                <a:effectLst/>
                <a:latin typeface="Franklin Gothic Medium" pitchFamily="34" charset="0"/>
              </a:rPr>
              <a:t>Опустел скворечник </a:t>
            </a:r>
            <a: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  <a:t>- колечко с картинкой скворечник</a:t>
            </a:r>
            <a:r>
              <a:rPr lang="ru-RU" sz="1600" dirty="0">
                <a:solidFill>
                  <a:srgbClr val="5A2781"/>
                </a:solidFill>
                <a:effectLst/>
                <a:latin typeface="Franklin Gothic Medium" pitchFamily="34" charset="0"/>
              </a:rPr>
              <a:t/>
            </a:r>
            <a:br>
              <a:rPr lang="ru-RU" sz="1600" dirty="0">
                <a:solidFill>
                  <a:srgbClr val="5A2781"/>
                </a:solidFill>
                <a:effectLst/>
                <a:latin typeface="Franklin Gothic Medium" pitchFamily="34" charset="0"/>
              </a:rPr>
            </a:br>
            <a:r>
              <a:rPr lang="ru-RU" sz="1600" dirty="0">
                <a:solidFill>
                  <a:srgbClr val="5A2781"/>
                </a:solidFill>
                <a:effectLst/>
                <a:latin typeface="Franklin Gothic Medium" pitchFamily="34" charset="0"/>
              </a:rPr>
              <a:t>Улетели </a:t>
            </a:r>
            <a: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  <a:t>птицы – колечко птицы</a:t>
            </a:r>
            <a:r>
              <a:rPr lang="ru-RU" sz="1600" dirty="0">
                <a:solidFill>
                  <a:srgbClr val="5A2781"/>
                </a:solidFill>
                <a:effectLst/>
                <a:latin typeface="Franklin Gothic Medium" pitchFamily="34" charset="0"/>
              </a:rPr>
              <a:t/>
            </a:r>
            <a:br>
              <a:rPr lang="ru-RU" sz="1600" dirty="0">
                <a:solidFill>
                  <a:srgbClr val="5A2781"/>
                </a:solidFill>
                <a:effectLst/>
                <a:latin typeface="Franklin Gothic Medium" pitchFamily="34" charset="0"/>
              </a:rPr>
            </a:br>
            <a:r>
              <a:rPr lang="ru-RU" sz="1600" dirty="0">
                <a:solidFill>
                  <a:srgbClr val="5A2781"/>
                </a:solidFill>
                <a:effectLst/>
                <a:latin typeface="Franklin Gothic Medium" pitchFamily="34" charset="0"/>
              </a:rPr>
              <a:t>Листьям на </a:t>
            </a:r>
            <a: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  <a:t>деревьях – колечко дерево</a:t>
            </a:r>
            <a:r>
              <a:rPr lang="ru-RU" sz="1600" dirty="0">
                <a:solidFill>
                  <a:srgbClr val="5A2781"/>
                </a:solidFill>
                <a:effectLst/>
                <a:latin typeface="Franklin Gothic Medium" pitchFamily="34" charset="0"/>
              </a:rPr>
              <a:t/>
            </a:r>
            <a:br>
              <a:rPr lang="ru-RU" sz="1600" dirty="0">
                <a:solidFill>
                  <a:srgbClr val="5A2781"/>
                </a:solidFill>
                <a:effectLst/>
                <a:latin typeface="Franklin Gothic Medium" pitchFamily="34" charset="0"/>
              </a:rPr>
            </a:br>
            <a:r>
              <a:rPr lang="ru-RU" sz="1600" dirty="0">
                <a:solidFill>
                  <a:srgbClr val="5A2781"/>
                </a:solidFill>
                <a:effectLst/>
                <a:latin typeface="Franklin Gothic Medium" pitchFamily="34" charset="0"/>
              </a:rPr>
              <a:t>Тоже не сидится.</a:t>
            </a:r>
            <a:br>
              <a:rPr lang="ru-RU" sz="1600" dirty="0">
                <a:solidFill>
                  <a:srgbClr val="5A2781"/>
                </a:solidFill>
                <a:effectLst/>
                <a:latin typeface="Franklin Gothic Medium" pitchFamily="34" charset="0"/>
              </a:rPr>
            </a:br>
            <a:r>
              <a:rPr lang="ru-RU" sz="1600" dirty="0">
                <a:solidFill>
                  <a:srgbClr val="5A2781"/>
                </a:solidFill>
                <a:effectLst/>
                <a:latin typeface="Franklin Gothic Medium" pitchFamily="34" charset="0"/>
              </a:rPr>
              <a:t>Целый день </a:t>
            </a:r>
            <a: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  <a:t>сегодня – колечко листья</a:t>
            </a:r>
            <a:r>
              <a:rPr lang="ru-RU" sz="1600" dirty="0">
                <a:solidFill>
                  <a:srgbClr val="5A2781"/>
                </a:solidFill>
                <a:effectLst/>
                <a:latin typeface="Franklin Gothic Medium" pitchFamily="34" charset="0"/>
              </a:rPr>
              <a:t/>
            </a:r>
            <a:br>
              <a:rPr lang="ru-RU" sz="1600" dirty="0">
                <a:solidFill>
                  <a:srgbClr val="5A2781"/>
                </a:solidFill>
                <a:effectLst/>
                <a:latin typeface="Franklin Gothic Medium" pitchFamily="34" charset="0"/>
              </a:rPr>
            </a:br>
            <a:r>
              <a:rPr lang="ru-RU" sz="1600" dirty="0">
                <a:solidFill>
                  <a:srgbClr val="5A2781"/>
                </a:solidFill>
                <a:effectLst/>
                <a:latin typeface="Franklin Gothic Medium" pitchFamily="34" charset="0"/>
              </a:rPr>
              <a:t>Все летят, летят…</a:t>
            </a:r>
            <a:br>
              <a:rPr lang="ru-RU" sz="1600" dirty="0">
                <a:solidFill>
                  <a:srgbClr val="5A2781"/>
                </a:solidFill>
                <a:effectLst/>
                <a:latin typeface="Franklin Gothic Medium" pitchFamily="34" charset="0"/>
              </a:rPr>
            </a:br>
            <a:r>
              <a:rPr lang="ru-RU" sz="1600" dirty="0">
                <a:solidFill>
                  <a:srgbClr val="5A2781"/>
                </a:solidFill>
                <a:effectLst/>
                <a:latin typeface="Franklin Gothic Medium" pitchFamily="34" charset="0"/>
              </a:rPr>
              <a:t>Видно, тоже в </a:t>
            </a:r>
            <a: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  <a:t>Африку – колечко пальма</a:t>
            </a:r>
            <a:r>
              <a:rPr lang="ru-RU" sz="1600" dirty="0">
                <a:solidFill>
                  <a:srgbClr val="5A2781"/>
                </a:solidFill>
                <a:effectLst/>
                <a:latin typeface="Franklin Gothic Medium" pitchFamily="34" charset="0"/>
              </a:rPr>
              <a:t/>
            </a:r>
            <a:br>
              <a:rPr lang="ru-RU" sz="1600" dirty="0">
                <a:solidFill>
                  <a:srgbClr val="5A2781"/>
                </a:solidFill>
                <a:effectLst/>
                <a:latin typeface="Franklin Gothic Medium" pitchFamily="34" charset="0"/>
              </a:rPr>
            </a:br>
            <a:r>
              <a:rPr lang="ru-RU" sz="1600" dirty="0">
                <a:solidFill>
                  <a:srgbClr val="5A2781"/>
                </a:solidFill>
                <a:effectLst/>
                <a:latin typeface="Franklin Gothic Medium" pitchFamily="34" charset="0"/>
              </a:rPr>
              <a:t>Улететь хотят</a:t>
            </a:r>
            <a: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  <a:t>.</a:t>
            </a:r>
            <a:b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</a:br>
            <a: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  <a:t>При подборе текста нужно выделить главные ключевые слова – опоры, на которые подбираются соответствующие колечки с картинками.</a:t>
            </a:r>
            <a:b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</a:br>
            <a: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  <a:t>Это могут быть слова – предметы, слова – слова действия или слова – признаки.</a:t>
            </a:r>
            <a:b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</a:br>
            <a: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  <a:t>В нашем стихотворении – это существительные.</a:t>
            </a:r>
            <a:b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</a:br>
            <a:r>
              <a:rPr lang="ru-RU" sz="1600" b="1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  <a:t>2 этап</a:t>
            </a:r>
            <a: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  <a:t>. Выразительное чтение стихотворения.</a:t>
            </a:r>
            <a:b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</a:br>
            <a:r>
              <a:rPr lang="ru-RU" sz="1600" b="1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  <a:t>3 этап. </a:t>
            </a:r>
            <a: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  <a:t>Деление стихотворения на части.</a:t>
            </a:r>
            <a:b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</a:br>
            <a:r>
              <a:rPr lang="ru-RU" sz="1600" b="1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  <a:t>4 этап. </a:t>
            </a:r>
            <a: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  <a:t>Чтение строки для каждой части сопровождается надеванием «колечка» на палец левой руки, начиная с мизинца с лева направо. Рука лежит на столе ладонью вниз.</a:t>
            </a:r>
            <a:b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</a:br>
            <a:r>
              <a:rPr lang="ru-RU" sz="1600" b="1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  <a:t>5 этап. </a:t>
            </a:r>
            <a: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  <a:t>Повтор и рассказывание стихотворения ребёнком с помощью «колечек»</a:t>
            </a:r>
            <a:b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</a:br>
            <a:r>
              <a:rPr lang="ru-RU" sz="1600" b="1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  <a:t>6 этап. </a:t>
            </a:r>
            <a: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  <a:t>Заключительный этап –рассказывание стихотворения без помощи «колечек».</a:t>
            </a:r>
            <a:b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</a:br>
            <a: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  <a:t/>
            </a:r>
            <a:br>
              <a:rPr lang="ru-RU" sz="1600" dirty="0" smtClean="0">
                <a:solidFill>
                  <a:srgbClr val="5A2781"/>
                </a:solidFill>
                <a:effectLst/>
                <a:latin typeface="Franklin Gothic Medium" pitchFamily="34" charset="0"/>
              </a:rPr>
            </a:br>
            <a:r>
              <a:rPr lang="ru-RU" sz="1600" dirty="0">
                <a:solidFill>
                  <a:srgbClr val="5A2781"/>
                </a:solidFill>
                <a:effectLst/>
                <a:latin typeface="Franklin Gothic Medium" pitchFamily="34" charset="0"/>
              </a:rPr>
              <a:t/>
            </a:r>
            <a:br>
              <a:rPr lang="ru-RU" sz="1600" dirty="0">
                <a:solidFill>
                  <a:srgbClr val="5A2781"/>
                </a:solidFill>
                <a:effectLst/>
                <a:latin typeface="Franklin Gothic Medium" pitchFamily="34" charset="0"/>
              </a:rPr>
            </a:br>
            <a:endParaRPr lang="ru-RU" sz="1600" dirty="0">
              <a:solidFill>
                <a:srgbClr val="5A2781"/>
              </a:solidFill>
              <a:effectLst/>
              <a:latin typeface="Franklin Gothic Medium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341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3313" y="-171400"/>
            <a:ext cx="7498080" cy="11430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5A2781"/>
                </a:solidFill>
                <a:latin typeface="Franklin Gothic Medium" pitchFamily="34" charset="0"/>
              </a:rPr>
              <a:t>3. «Камешки – </a:t>
            </a:r>
            <a:r>
              <a:rPr lang="ru-RU" dirty="0" err="1" smtClean="0">
                <a:solidFill>
                  <a:srgbClr val="5A2781"/>
                </a:solidFill>
                <a:latin typeface="Franklin Gothic Medium" pitchFamily="34" charset="0"/>
              </a:rPr>
              <a:t>кабашоны</a:t>
            </a:r>
            <a:r>
              <a:rPr lang="ru-RU" dirty="0" smtClean="0">
                <a:solidFill>
                  <a:srgbClr val="5A2781"/>
                </a:solidFill>
                <a:latin typeface="Franklin Gothic Medium" pitchFamily="34" charset="0"/>
              </a:rPr>
              <a:t>»</a:t>
            </a:r>
            <a:endParaRPr lang="ru-RU" dirty="0">
              <a:solidFill>
                <a:srgbClr val="5A2781"/>
              </a:solidFill>
              <a:latin typeface="Franklin Gothic Medium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536" y="836712"/>
            <a:ext cx="85139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rgbClr val="5A2781"/>
                </a:solidFill>
                <a:latin typeface="Franklin Gothic Medium" pitchFamily="34" charset="0"/>
              </a:rPr>
              <a:t>Одна из самых популярных детских игр на Западе – это игра в камушки </a:t>
            </a:r>
            <a:r>
              <a:rPr lang="ru-RU" dirty="0" err="1" smtClean="0">
                <a:solidFill>
                  <a:srgbClr val="5A2781"/>
                </a:solidFill>
                <a:latin typeface="Franklin Gothic Medium" pitchFamily="34" charset="0"/>
              </a:rPr>
              <a:t>Марблс</a:t>
            </a:r>
            <a:r>
              <a:rPr lang="ru-RU" dirty="0" smtClean="0">
                <a:solidFill>
                  <a:srgbClr val="5A2781"/>
                </a:solidFill>
                <a:latin typeface="Franklin Gothic Medium" pitchFamily="34" charset="0"/>
              </a:rPr>
              <a:t>. Камешки </a:t>
            </a:r>
            <a:r>
              <a:rPr lang="ru-RU" dirty="0" err="1" smtClean="0">
                <a:solidFill>
                  <a:srgbClr val="5A2781"/>
                </a:solidFill>
                <a:latin typeface="Franklin Gothic Medium" pitchFamily="34" charset="0"/>
              </a:rPr>
              <a:t>Марблс</a:t>
            </a:r>
            <a:r>
              <a:rPr lang="ru-RU" dirty="0" smtClean="0">
                <a:solidFill>
                  <a:srgbClr val="5A2781"/>
                </a:solidFill>
                <a:latin typeface="Franklin Gothic Medium" pitchFamily="34" charset="0"/>
              </a:rPr>
              <a:t> – это потомки глиняных шариков, которыми играли древние люди многие тысячи лет назад. Они имеют разнообразные оттенки, цвета, красота которых завораживает настолько, что и взрослым и детям хочется к ним прикоснуться, подержать в руках. А главное их предназначение это веселые, полезные и простые игры.</a:t>
            </a:r>
            <a:endParaRPr lang="ru-RU" dirty="0">
              <a:solidFill>
                <a:srgbClr val="5A2781"/>
              </a:solidFill>
              <a:latin typeface="Franklin Gothic Medium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730655"/>
            <a:ext cx="3776459" cy="37764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581" y="2744922"/>
            <a:ext cx="4441214" cy="37084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29342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3" r="3631" b="11949"/>
          <a:stretch/>
        </p:blipFill>
        <p:spPr>
          <a:xfrm>
            <a:off x="251520" y="191871"/>
            <a:ext cx="2891505" cy="20162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91871"/>
            <a:ext cx="2362042" cy="28987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69" r="11636"/>
          <a:stretch/>
        </p:blipFill>
        <p:spPr>
          <a:xfrm>
            <a:off x="6455294" y="2535342"/>
            <a:ext cx="2577738" cy="21252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5240" y="2417476"/>
            <a:ext cx="3017713" cy="22610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8" r="16483"/>
          <a:stretch/>
        </p:blipFill>
        <p:spPr>
          <a:xfrm>
            <a:off x="4709550" y="4035922"/>
            <a:ext cx="3097885" cy="24686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773" y="2080609"/>
            <a:ext cx="3120123" cy="23400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6" t="19237" b="27430"/>
          <a:stretch/>
        </p:blipFill>
        <p:spPr>
          <a:xfrm rot="16200000">
            <a:off x="6109385" y="192765"/>
            <a:ext cx="2387664" cy="24380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42" b="6201"/>
          <a:stretch/>
        </p:blipFill>
        <p:spPr>
          <a:xfrm>
            <a:off x="1547664" y="4035922"/>
            <a:ext cx="2734132" cy="26414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64261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0863" y="19147"/>
            <a:ext cx="7498080" cy="11430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5A2781"/>
                </a:solidFill>
                <a:latin typeface="Franklin Gothic Medium" pitchFamily="34" charset="0"/>
              </a:rPr>
              <a:t>4. «Цветик семицветик»</a:t>
            </a:r>
            <a:endParaRPr lang="ru-RU" dirty="0">
              <a:solidFill>
                <a:srgbClr val="5A2781"/>
              </a:solidFill>
              <a:latin typeface="Franklin Gothic Medium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8032" y="908720"/>
            <a:ext cx="8676456" cy="31246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smtClean="0">
                <a:solidFill>
                  <a:srgbClr val="5A2781"/>
                </a:solidFill>
                <a:latin typeface="Franklin Gothic Medium" pitchFamily="34" charset="0"/>
              </a:rPr>
              <a:t>Многофункциональность пособия заключается в том, что его используют для различных видов деятельности, развития речи, познавательного развития, формирование элементарных математических представлений. Детям даются определение задания по развитию речи (составь рассказ, придумай сказку, поиграй в пальчиковую игру), по формированию элементарных математических представлений (количество, счёт, величина, форма, пространственные отношения). Это пособие можно использовать, как на занятиях, так и для индивидуальной деятельности. Конструкция дидактического пособия «Цветик-семицветик» состоит из: игрового поля, оформленного в виде цветка, разделённого на семь частей-секторов (каждый сектор соответствует цвету радуги), в центре цветка находится кружок. На секторах и кружке расположены «кармашки» для карточек. Данное пособие можно использовать во всех образовательных областях при проведении тематических недель.</a:t>
            </a:r>
            <a:endParaRPr lang="ru-RU" sz="1600" dirty="0">
              <a:solidFill>
                <a:srgbClr val="5A2781"/>
              </a:solidFill>
              <a:latin typeface="Franklin Gothic Medium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49"/>
          <a:stretch/>
        </p:blipFill>
        <p:spPr>
          <a:xfrm>
            <a:off x="971600" y="4039793"/>
            <a:ext cx="3348024" cy="23780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66"/>
          <a:stretch/>
        </p:blipFill>
        <p:spPr>
          <a:xfrm rot="10800000">
            <a:off x="4788024" y="4047088"/>
            <a:ext cx="3317365" cy="23707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57643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60000"/>
                <a:lumOff val="40000"/>
              </a:schemeClr>
            </a:gs>
            <a:gs pos="76250">
              <a:srgbClr val="CCCCFF"/>
            </a:gs>
            <a:gs pos="0">
              <a:srgbClr val="99CCFF"/>
            </a:gs>
            <a:gs pos="0">
              <a:srgbClr val="9966FF"/>
            </a:gs>
            <a:gs pos="0">
              <a:srgbClr val="CC99FF"/>
            </a:gs>
            <a:gs pos="42000">
              <a:schemeClr val="accent4">
                <a:alpha val="31000"/>
                <a:lumMod val="57000"/>
                <a:lumOff val="43000"/>
              </a:schemeClr>
            </a:gs>
            <a:gs pos="100000">
              <a:srgbClr val="CCCC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36912"/>
            <a:ext cx="8229600" cy="1143000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5A2781"/>
                </a:solidFill>
              </a:rPr>
              <a:t>Варианты игр «Цветик семицветик»</a:t>
            </a:r>
            <a:r>
              <a:rPr lang="ru-RU" sz="1600" b="1" dirty="0" smtClean="0">
                <a:solidFill>
                  <a:srgbClr val="5A2781"/>
                </a:solidFill>
              </a:rPr>
              <a:t/>
            </a:r>
            <a:br>
              <a:rPr lang="ru-RU" sz="1600" b="1" dirty="0" smtClean="0">
                <a:solidFill>
                  <a:srgbClr val="5A2781"/>
                </a:solidFill>
              </a:rPr>
            </a:br>
            <a:r>
              <a:rPr lang="ru-RU" sz="1600" b="1" dirty="0" smtClean="0">
                <a:solidFill>
                  <a:srgbClr val="5A2781"/>
                </a:solidFill>
              </a:rPr>
              <a:t>«</a:t>
            </a:r>
            <a:r>
              <a:rPr lang="ru-RU" sz="1600" b="1" dirty="0">
                <a:solidFill>
                  <a:srgbClr val="5A2781"/>
                </a:solidFill>
              </a:rPr>
              <a:t>Учим звуки»</a:t>
            </a:r>
            <a:br>
              <a:rPr lang="ru-RU" sz="1600" b="1" dirty="0">
                <a:solidFill>
                  <a:srgbClr val="5A2781"/>
                </a:solidFill>
              </a:rPr>
            </a:br>
            <a:r>
              <a:rPr lang="ru-RU" sz="1600" b="1" dirty="0">
                <a:solidFill>
                  <a:srgbClr val="5A2781"/>
                </a:solidFill>
              </a:rPr>
              <a:t>Цель: Закреплять правильное произношение звуков, учить дифференцировать звуки, различать в словах, выделять слова с заданным звуком, упражнять детей в отчетливом произнесении слов, развивать фонематический слух.</a:t>
            </a:r>
            <a:br>
              <a:rPr lang="ru-RU" sz="1600" b="1" dirty="0">
                <a:solidFill>
                  <a:srgbClr val="5A2781"/>
                </a:solidFill>
              </a:rPr>
            </a:br>
            <a:r>
              <a:rPr lang="ru-RU" sz="1600" b="1" dirty="0">
                <a:solidFill>
                  <a:srgbClr val="5A2781"/>
                </a:solidFill>
              </a:rPr>
              <a:t>Дидактические игры: « Назови слова на заданный звук», « Найди звук, с которого начинается слово, « « Составь слово по схеме», « Артикуляционная гимнастика».</a:t>
            </a:r>
            <a:br>
              <a:rPr lang="ru-RU" sz="1600" b="1" dirty="0">
                <a:solidFill>
                  <a:srgbClr val="5A2781"/>
                </a:solidFill>
              </a:rPr>
            </a:br>
            <a:r>
              <a:rPr lang="ru-RU" sz="1600" b="1" dirty="0">
                <a:solidFill>
                  <a:srgbClr val="5A2781"/>
                </a:solidFill>
              </a:rPr>
              <a:t>«Знаем сказки»</a:t>
            </a:r>
            <a:br>
              <a:rPr lang="ru-RU" sz="1600" b="1" dirty="0">
                <a:solidFill>
                  <a:srgbClr val="5A2781"/>
                </a:solidFill>
              </a:rPr>
            </a:br>
            <a:r>
              <a:rPr lang="ru-RU" sz="1600" b="1" dirty="0">
                <a:solidFill>
                  <a:srgbClr val="5A2781"/>
                </a:solidFill>
              </a:rPr>
              <a:t>Цель: Формировать умение составлять сказку по серии картинок, закреплять знание детьми сказок. Учить детей последовательно и логично пересказывать сказку, стараясь правильно строить предложение. Развивать интонацию, правильное звукопроизношение.</a:t>
            </a:r>
            <a:br>
              <a:rPr lang="ru-RU" sz="1600" b="1" dirty="0">
                <a:solidFill>
                  <a:srgbClr val="5A2781"/>
                </a:solidFill>
              </a:rPr>
            </a:br>
            <a:r>
              <a:rPr lang="ru-RU" sz="1600" b="1" dirty="0">
                <a:solidFill>
                  <a:srgbClr val="5A2781"/>
                </a:solidFill>
              </a:rPr>
              <a:t>Дидактические игры: « Расставь картинки в правильной последовательности», « Перескажи сказку», « Найди картинку из другой сказки».</a:t>
            </a:r>
            <a:br>
              <a:rPr lang="ru-RU" sz="1600" b="1" dirty="0">
                <a:solidFill>
                  <a:srgbClr val="5A2781"/>
                </a:solidFill>
              </a:rPr>
            </a:br>
            <a:r>
              <a:rPr lang="ru-RU" sz="1600" b="1" dirty="0">
                <a:solidFill>
                  <a:srgbClr val="5A2781"/>
                </a:solidFill>
              </a:rPr>
              <a:t>« Времена года»</a:t>
            </a:r>
            <a:br>
              <a:rPr lang="ru-RU" sz="1600" b="1" dirty="0">
                <a:solidFill>
                  <a:srgbClr val="5A2781"/>
                </a:solidFill>
              </a:rPr>
            </a:br>
            <a:r>
              <a:rPr lang="ru-RU" sz="1600" b="1" dirty="0">
                <a:solidFill>
                  <a:srgbClr val="5A2781"/>
                </a:solidFill>
              </a:rPr>
              <a:t>Цель: Уточнять и расширять представления детей о смене сезонов, об основных признаках каждого времени года, природных явлениях, характерных для него.</a:t>
            </a:r>
            <a:br>
              <a:rPr lang="ru-RU" sz="1600" b="1" dirty="0">
                <a:solidFill>
                  <a:srgbClr val="5A2781"/>
                </a:solidFill>
              </a:rPr>
            </a:br>
            <a:r>
              <a:rPr lang="ru-RU" sz="1600" b="1" dirty="0">
                <a:solidFill>
                  <a:srgbClr val="5A2781"/>
                </a:solidFill>
              </a:rPr>
              <a:t>Дидактические игры: « Признаки времен года», « Когда это бывает?»,</a:t>
            </a:r>
            <a:br>
              <a:rPr lang="ru-RU" sz="1600" b="1" dirty="0">
                <a:solidFill>
                  <a:srgbClr val="5A2781"/>
                </a:solidFill>
              </a:rPr>
            </a:br>
            <a:r>
              <a:rPr lang="ru-RU" sz="1600" b="1" dirty="0">
                <a:solidFill>
                  <a:srgbClr val="5A2781"/>
                </a:solidFill>
              </a:rPr>
              <a:t>« Найди ошибку»</a:t>
            </a:r>
            <a:br>
              <a:rPr lang="ru-RU" sz="1600" b="1" dirty="0">
                <a:solidFill>
                  <a:srgbClr val="5A2781"/>
                </a:solidFill>
              </a:rPr>
            </a:br>
            <a:r>
              <a:rPr lang="ru-RU" sz="1600" b="1" dirty="0">
                <a:solidFill>
                  <a:srgbClr val="5A2781"/>
                </a:solidFill>
              </a:rPr>
              <a:t>«Знаем животных»</a:t>
            </a:r>
            <a:br>
              <a:rPr lang="ru-RU" sz="1600" b="1" dirty="0">
                <a:solidFill>
                  <a:srgbClr val="5A2781"/>
                </a:solidFill>
              </a:rPr>
            </a:br>
            <a:r>
              <a:rPr lang="ru-RU" sz="1600" b="1" dirty="0">
                <a:solidFill>
                  <a:srgbClr val="5A2781"/>
                </a:solidFill>
              </a:rPr>
              <a:t>Цель: Систематизировать знания детей о животных, уметь их классифицировать, закреплять знания детей о среде обитания животных, о приспособлении их к среде обитания, прививать интерес к миру природы.</a:t>
            </a:r>
            <a:br>
              <a:rPr lang="ru-RU" sz="1600" b="1" dirty="0">
                <a:solidFill>
                  <a:srgbClr val="5A2781"/>
                </a:solidFill>
              </a:rPr>
            </a:br>
            <a:r>
              <a:rPr lang="ru-RU" sz="1600" b="1" dirty="0">
                <a:solidFill>
                  <a:srgbClr val="5A2781"/>
                </a:solidFill>
              </a:rPr>
              <a:t>Дидактические игры: « Дикие животные», « Домашние животные»,</a:t>
            </a:r>
            <a:br>
              <a:rPr lang="ru-RU" sz="1600" b="1" dirty="0">
                <a:solidFill>
                  <a:srgbClr val="5A2781"/>
                </a:solidFill>
              </a:rPr>
            </a:br>
            <a:r>
              <a:rPr lang="ru-RU" sz="1600" b="1" dirty="0">
                <a:solidFill>
                  <a:srgbClr val="5A2781"/>
                </a:solidFill>
              </a:rPr>
              <a:t>« Животные тёплых стран», « Животные холодных стран».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127393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13285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Интерактивная игра </a:t>
            </a:r>
            <a:b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«Цветик-семицветик»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88791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3919751" y="2275086"/>
            <a:ext cx="892561" cy="86409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ердце 3">
            <a:hlinkClick r:id="rId3" action="ppaction://hlinksldjump"/>
          </p:cNvPr>
          <p:cNvSpPr/>
          <p:nvPr/>
        </p:nvSpPr>
        <p:spPr>
          <a:xfrm>
            <a:off x="3931467" y="690910"/>
            <a:ext cx="864096" cy="1584176"/>
          </a:xfrm>
          <a:prstGeom prst="hear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ердце 4"/>
          <p:cNvSpPr/>
          <p:nvPr/>
        </p:nvSpPr>
        <p:spPr>
          <a:xfrm rot="19081031">
            <a:off x="3012073" y="1074392"/>
            <a:ext cx="864096" cy="1584176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ердце 5"/>
          <p:cNvSpPr/>
          <p:nvPr/>
        </p:nvSpPr>
        <p:spPr>
          <a:xfrm rot="2590975">
            <a:off x="4853023" y="1074392"/>
            <a:ext cx="864096" cy="1584176"/>
          </a:xfrm>
          <a:prstGeom prst="hear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ердце 6"/>
          <p:cNvSpPr/>
          <p:nvPr/>
        </p:nvSpPr>
        <p:spPr>
          <a:xfrm rot="5969804">
            <a:off x="5176788" y="2178833"/>
            <a:ext cx="864096" cy="1584176"/>
          </a:xfrm>
          <a:prstGeom prst="hear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ердце 7"/>
          <p:cNvSpPr/>
          <p:nvPr/>
        </p:nvSpPr>
        <p:spPr>
          <a:xfrm rot="15964154">
            <a:off x="2705037" y="2103599"/>
            <a:ext cx="864096" cy="1584176"/>
          </a:xfrm>
          <a:prstGeom prst="hear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ердце 8"/>
          <p:cNvSpPr/>
          <p:nvPr/>
        </p:nvSpPr>
        <p:spPr>
          <a:xfrm rot="9095514">
            <a:off x="4490787" y="3005852"/>
            <a:ext cx="864096" cy="1584176"/>
          </a:xfrm>
          <a:prstGeom prst="hear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ердце 9"/>
          <p:cNvSpPr/>
          <p:nvPr/>
        </p:nvSpPr>
        <p:spPr>
          <a:xfrm rot="12235445">
            <a:off x="3380091" y="3004048"/>
            <a:ext cx="864096" cy="1584176"/>
          </a:xfrm>
          <a:prstGeom prst="heart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олилиния 11"/>
          <p:cNvSpPr/>
          <p:nvPr/>
        </p:nvSpPr>
        <p:spPr>
          <a:xfrm flipH="1">
            <a:off x="4112008" y="3152502"/>
            <a:ext cx="271235" cy="3588866"/>
          </a:xfrm>
          <a:custGeom>
            <a:avLst/>
            <a:gdLst>
              <a:gd name="connsiteX0" fmla="*/ 87366 w 853720"/>
              <a:gd name="connsiteY0" fmla="*/ 0 h 3361508"/>
              <a:gd name="connsiteX1" fmla="*/ 69948 w 853720"/>
              <a:gd name="connsiteY1" fmla="*/ 1767840 h 3361508"/>
              <a:gd name="connsiteX2" fmla="*/ 853720 w 853720"/>
              <a:gd name="connsiteY2" fmla="*/ 3361508 h 3361508"/>
              <a:gd name="connsiteX3" fmla="*/ 853720 w 853720"/>
              <a:gd name="connsiteY3" fmla="*/ 3361508 h 3361508"/>
              <a:gd name="connsiteX4" fmla="*/ 853720 w 853720"/>
              <a:gd name="connsiteY4" fmla="*/ 3361508 h 33615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3720" h="3361508">
                <a:moveTo>
                  <a:pt x="87366" y="0"/>
                </a:moveTo>
                <a:cubicBezTo>
                  <a:pt x="14794" y="603794"/>
                  <a:pt x="-57778" y="1207589"/>
                  <a:pt x="69948" y="1767840"/>
                </a:cubicBezTo>
                <a:cubicBezTo>
                  <a:pt x="197674" y="2328091"/>
                  <a:pt x="853720" y="3361508"/>
                  <a:pt x="853720" y="3361508"/>
                </a:cubicBezTo>
                <a:lnTo>
                  <a:pt x="853720" y="3361508"/>
                </a:lnTo>
                <a:lnTo>
                  <a:pt x="853720" y="3361508"/>
                </a:lnTo>
              </a:path>
            </a:pathLst>
          </a:custGeom>
          <a:ln w="28575">
            <a:solidFill>
              <a:srgbClr val="00B050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153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ердце 2"/>
          <p:cNvSpPr/>
          <p:nvPr/>
        </p:nvSpPr>
        <p:spPr>
          <a:xfrm>
            <a:off x="1207907" y="3140968"/>
            <a:ext cx="864096" cy="1584176"/>
          </a:xfrm>
          <a:prstGeom prst="hear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4 - Звук волшебства (www.hotplayer.ru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29128" y="188640"/>
            <a:ext cx="609600" cy="609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03848" y="2420888"/>
            <a:ext cx="33123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Лети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, лети, лепесток,</a:t>
            </a:r>
          </a:p>
          <a:p>
            <a:pPr algn="ctr"/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Через запад на восток,</a:t>
            </a:r>
          </a:p>
          <a:p>
            <a:pPr algn="ctr"/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Через север, через юг,</a:t>
            </a:r>
          </a:p>
          <a:p>
            <a:pPr algn="ctr"/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Возвращайся, сделав круг.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2483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0711 -0.43002 C 0.49826 -0.43002 0.65382 -0.25861 0.65382 -0.04765 C 0.65382 0.16401 0.49826 0.33588 0.30711 0.33588 C 0.11597 0.33588 -0.03924 0.16401 -0.03924 -0.04765 C -0.03924 -0.25861 0.11597 -0.43002 0.30711 -0.43002 Z " pathEditMode="relative" rAng="0" ptsTypes="fffff">
                                      <p:cBhvr>
                                        <p:cTn id="6" dur="1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3828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60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«Артикуляционная гимнастика»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19" y="1340768"/>
            <a:ext cx="4331973" cy="32489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9" t="2706" r="2045" b="2414"/>
          <a:stretch/>
        </p:blipFill>
        <p:spPr>
          <a:xfrm>
            <a:off x="4355976" y="3241861"/>
            <a:ext cx="4633608" cy="34563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72769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88640"/>
            <a:ext cx="4392488" cy="32943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3010138"/>
            <a:ext cx="4860032" cy="36450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9740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8"/>
            <a:ext cx="4557167" cy="34178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3284984"/>
            <a:ext cx="4608512" cy="34563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37732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3919751" y="2275086"/>
            <a:ext cx="892561" cy="86409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ердце 4"/>
          <p:cNvSpPr/>
          <p:nvPr/>
        </p:nvSpPr>
        <p:spPr>
          <a:xfrm rot="19081031">
            <a:off x="3012073" y="1074392"/>
            <a:ext cx="864096" cy="1584176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ердце 5">
            <a:hlinkClick r:id="rId3" action="ppaction://hlinksldjump"/>
          </p:cNvPr>
          <p:cNvSpPr/>
          <p:nvPr/>
        </p:nvSpPr>
        <p:spPr>
          <a:xfrm rot="2590975">
            <a:off x="4853023" y="1074392"/>
            <a:ext cx="864096" cy="1584176"/>
          </a:xfrm>
          <a:prstGeom prst="hear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ердце 6"/>
          <p:cNvSpPr/>
          <p:nvPr/>
        </p:nvSpPr>
        <p:spPr>
          <a:xfrm rot="5969804">
            <a:off x="5176788" y="2178833"/>
            <a:ext cx="864096" cy="1584176"/>
          </a:xfrm>
          <a:prstGeom prst="hear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ердце 7"/>
          <p:cNvSpPr/>
          <p:nvPr/>
        </p:nvSpPr>
        <p:spPr>
          <a:xfrm rot="15964154">
            <a:off x="2705037" y="2103599"/>
            <a:ext cx="864096" cy="1584176"/>
          </a:xfrm>
          <a:prstGeom prst="hear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ердце 8"/>
          <p:cNvSpPr/>
          <p:nvPr/>
        </p:nvSpPr>
        <p:spPr>
          <a:xfrm rot="9095514">
            <a:off x="4490787" y="3005852"/>
            <a:ext cx="864096" cy="1584176"/>
          </a:xfrm>
          <a:prstGeom prst="hear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ердце 9"/>
          <p:cNvSpPr/>
          <p:nvPr/>
        </p:nvSpPr>
        <p:spPr>
          <a:xfrm rot="12235445">
            <a:off x="3380091" y="3004048"/>
            <a:ext cx="864096" cy="1584176"/>
          </a:xfrm>
          <a:prstGeom prst="heart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олилиния 11"/>
          <p:cNvSpPr/>
          <p:nvPr/>
        </p:nvSpPr>
        <p:spPr>
          <a:xfrm flipH="1">
            <a:off x="4112008" y="3152502"/>
            <a:ext cx="271235" cy="3588866"/>
          </a:xfrm>
          <a:custGeom>
            <a:avLst/>
            <a:gdLst>
              <a:gd name="connsiteX0" fmla="*/ 87366 w 853720"/>
              <a:gd name="connsiteY0" fmla="*/ 0 h 3361508"/>
              <a:gd name="connsiteX1" fmla="*/ 69948 w 853720"/>
              <a:gd name="connsiteY1" fmla="*/ 1767840 h 3361508"/>
              <a:gd name="connsiteX2" fmla="*/ 853720 w 853720"/>
              <a:gd name="connsiteY2" fmla="*/ 3361508 h 3361508"/>
              <a:gd name="connsiteX3" fmla="*/ 853720 w 853720"/>
              <a:gd name="connsiteY3" fmla="*/ 3361508 h 3361508"/>
              <a:gd name="connsiteX4" fmla="*/ 853720 w 853720"/>
              <a:gd name="connsiteY4" fmla="*/ 3361508 h 33615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3720" h="3361508">
                <a:moveTo>
                  <a:pt x="87366" y="0"/>
                </a:moveTo>
                <a:cubicBezTo>
                  <a:pt x="14794" y="603794"/>
                  <a:pt x="-57778" y="1207589"/>
                  <a:pt x="69948" y="1767840"/>
                </a:cubicBezTo>
                <a:cubicBezTo>
                  <a:pt x="197674" y="2328091"/>
                  <a:pt x="853720" y="3361508"/>
                  <a:pt x="853720" y="3361508"/>
                </a:cubicBezTo>
                <a:lnTo>
                  <a:pt x="853720" y="3361508"/>
                </a:lnTo>
                <a:lnTo>
                  <a:pt x="853720" y="3361508"/>
                </a:lnTo>
              </a:path>
            </a:pathLst>
          </a:custGeom>
          <a:ln w="28575">
            <a:solidFill>
              <a:srgbClr val="00B050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335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ердце 1"/>
          <p:cNvSpPr/>
          <p:nvPr/>
        </p:nvSpPr>
        <p:spPr>
          <a:xfrm>
            <a:off x="1619672" y="2924944"/>
            <a:ext cx="864096" cy="1584176"/>
          </a:xfrm>
          <a:prstGeom prst="hear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4 - Звук волшебства (www.hotplayer.ru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29128" y="188640"/>
            <a:ext cx="609600" cy="6096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03848" y="2420888"/>
            <a:ext cx="33123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Лети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, лети, лепесток,</a:t>
            </a:r>
          </a:p>
          <a:p>
            <a:pPr algn="ctr"/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Через запад на восток,</a:t>
            </a:r>
          </a:p>
          <a:p>
            <a:pPr algn="ctr"/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Через север, через юг,</a:t>
            </a:r>
          </a:p>
          <a:p>
            <a:pPr algn="ctr"/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Возвращайся, сделав круг.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2341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0711 -0.43002 C 0.49826 -0.43002 0.65382 -0.25861 0.65382 -0.04765 C 0.65382 0.16401 0.49826 0.33588 0.30711 0.33588 C 0.11597 0.33588 -0.03924 0.16401 -0.03924 -0.04765 C -0.03924 -0.25861 0.11597 -0.43002 0.30711 -0.43002 Z " pathEditMode="relative" rAng="0" ptsTypes="fffff">
                                      <p:cBhvr>
                                        <p:cTn id="6" dur="1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3828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60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19672" y="233613"/>
            <a:ext cx="6408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«Полслова за вами»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2869" y="1443862"/>
            <a:ext cx="18976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Солн</a:t>
            </a:r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34223" y="692696"/>
            <a:ext cx="11993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Ле</a:t>
            </a:r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62548" y="3133483"/>
            <a:ext cx="19579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Дере-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376360" y="1443862"/>
            <a:ext cx="11823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ток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32869" y="2224708"/>
            <a:ext cx="15680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Ц</a:t>
            </a:r>
            <a:r>
              <a:rPr lang="ru-RU" sz="5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ве</a:t>
            </a:r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754893" y="3011658"/>
            <a:ext cx="4812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7502998" y="692696"/>
            <a:ext cx="9291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це</a:t>
            </a:r>
            <a:endParaRPr lang="ru-RU" sz="5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572169" y="5621015"/>
            <a:ext cx="9124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во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7536885" y="4697685"/>
            <a:ext cx="9172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ре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70730" y="4047455"/>
            <a:ext cx="13933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Мо-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70730" y="5733256"/>
            <a:ext cx="20024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Само-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570034" y="3807903"/>
            <a:ext cx="8731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7337406" y="2224708"/>
            <a:ext cx="12602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вар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51547" y="4970785"/>
            <a:ext cx="11259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Ре-</a:t>
            </a:r>
          </a:p>
        </p:txBody>
      </p:sp>
    </p:spTree>
    <p:extLst>
      <p:ext uri="{BB962C8B-B14F-4D97-AF65-F5344CB8AC3E}">
        <p14:creationId xmlns:p14="http://schemas.microsoft.com/office/powerpoint/2010/main" val="841913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2563E-6 L -0.63004 0.1154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510" y="5760"/>
                                    </p:animMotion>
                                  </p:childTnLst>
                                  <p:subTnLst>
                                    <p:audio>
                                      <p:cMediaNode vol="17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281 0.01666 L -0.59965 0.1110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51" y="4719"/>
                                    </p:animMotion>
                                  </p:childTnLst>
                                  <p:subTnLst>
                                    <p:audio>
                                      <p:cMediaNode vol="11000"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281 0.01388 L -0.58402 0.5070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569" y="24659"/>
                                    </p:animMotion>
                                  </p:childTnLst>
                                  <p:subTnLst>
                                    <p:audio>
                                      <p:cMediaNode vol="10000"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31321E-9 L -0.68143 -0.3317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80" y="-16586"/>
                                    </p:animMotion>
                                  </p:childTnLst>
                                  <p:subTnLst>
                                    <p:audio>
                                      <p:cMediaNode vol="10000"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74416E-6 L -0.68281 0.1714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49" y="8559"/>
                                    </p:animMotion>
                                  </p:childTnLst>
                                  <p:subTnLst>
                                    <p:audio>
                                      <p:cMediaNode vol="10000"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45732E-7 L -0.61423 -0.36549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12" y="-18274"/>
                                    </p:animMotion>
                                  </p:childTnLst>
                                  <p:subTnLst>
                                    <p:audio>
                                      <p:cMediaNode vol="2000"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98 0.01018 L -0.66563 -0.0948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691" y="-5251"/>
                                    </p:animMotion>
                                  </p:childTnLst>
                                  <p:subTnLst>
                                    <p:audio>
                                      <p:cMediaNode vol="11000"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  <p:bldP spid="11" grpId="0"/>
      <p:bldP spid="14" grpId="0"/>
      <p:bldP spid="1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3919751" y="2275086"/>
            <a:ext cx="892561" cy="86409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ердце 4"/>
          <p:cNvSpPr/>
          <p:nvPr/>
        </p:nvSpPr>
        <p:spPr>
          <a:xfrm rot="19081031">
            <a:off x="3012073" y="1074392"/>
            <a:ext cx="864096" cy="1584176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ердце 6">
            <a:hlinkClick r:id="rId3" action="ppaction://hlinksldjump"/>
          </p:cNvPr>
          <p:cNvSpPr/>
          <p:nvPr/>
        </p:nvSpPr>
        <p:spPr>
          <a:xfrm rot="5969804">
            <a:off x="5176788" y="2178833"/>
            <a:ext cx="864096" cy="1584176"/>
          </a:xfrm>
          <a:prstGeom prst="hear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ердце 7"/>
          <p:cNvSpPr/>
          <p:nvPr/>
        </p:nvSpPr>
        <p:spPr>
          <a:xfrm rot="15964154">
            <a:off x="2705037" y="2103599"/>
            <a:ext cx="864096" cy="1584176"/>
          </a:xfrm>
          <a:prstGeom prst="hear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ердце 8"/>
          <p:cNvSpPr/>
          <p:nvPr/>
        </p:nvSpPr>
        <p:spPr>
          <a:xfrm rot="9095514">
            <a:off x="4490787" y="3005852"/>
            <a:ext cx="864096" cy="1584176"/>
          </a:xfrm>
          <a:prstGeom prst="hear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ердце 9"/>
          <p:cNvSpPr/>
          <p:nvPr/>
        </p:nvSpPr>
        <p:spPr>
          <a:xfrm rot="12235445">
            <a:off x="3380091" y="3004048"/>
            <a:ext cx="864096" cy="1584176"/>
          </a:xfrm>
          <a:prstGeom prst="heart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олилиния 11"/>
          <p:cNvSpPr/>
          <p:nvPr/>
        </p:nvSpPr>
        <p:spPr>
          <a:xfrm flipH="1">
            <a:off x="4112008" y="3152502"/>
            <a:ext cx="271235" cy="3588866"/>
          </a:xfrm>
          <a:custGeom>
            <a:avLst/>
            <a:gdLst>
              <a:gd name="connsiteX0" fmla="*/ 87366 w 853720"/>
              <a:gd name="connsiteY0" fmla="*/ 0 h 3361508"/>
              <a:gd name="connsiteX1" fmla="*/ 69948 w 853720"/>
              <a:gd name="connsiteY1" fmla="*/ 1767840 h 3361508"/>
              <a:gd name="connsiteX2" fmla="*/ 853720 w 853720"/>
              <a:gd name="connsiteY2" fmla="*/ 3361508 h 3361508"/>
              <a:gd name="connsiteX3" fmla="*/ 853720 w 853720"/>
              <a:gd name="connsiteY3" fmla="*/ 3361508 h 3361508"/>
              <a:gd name="connsiteX4" fmla="*/ 853720 w 853720"/>
              <a:gd name="connsiteY4" fmla="*/ 3361508 h 33615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3720" h="3361508">
                <a:moveTo>
                  <a:pt x="87366" y="0"/>
                </a:moveTo>
                <a:cubicBezTo>
                  <a:pt x="14794" y="603794"/>
                  <a:pt x="-57778" y="1207589"/>
                  <a:pt x="69948" y="1767840"/>
                </a:cubicBezTo>
                <a:cubicBezTo>
                  <a:pt x="197674" y="2328091"/>
                  <a:pt x="853720" y="3361508"/>
                  <a:pt x="853720" y="3361508"/>
                </a:cubicBezTo>
                <a:lnTo>
                  <a:pt x="853720" y="3361508"/>
                </a:lnTo>
                <a:lnTo>
                  <a:pt x="853720" y="3361508"/>
                </a:lnTo>
              </a:path>
            </a:pathLst>
          </a:custGeom>
          <a:ln w="28575">
            <a:solidFill>
              <a:srgbClr val="00B050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4077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ердце 1"/>
          <p:cNvSpPr/>
          <p:nvPr/>
        </p:nvSpPr>
        <p:spPr>
          <a:xfrm>
            <a:off x="1619672" y="2924944"/>
            <a:ext cx="864096" cy="1584176"/>
          </a:xfrm>
          <a:prstGeom prst="hear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4 - Звук волшебства (www.hotplayer.ru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29128" y="188640"/>
            <a:ext cx="609600" cy="6096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03848" y="2420888"/>
            <a:ext cx="33123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Лети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, лети, лепесток,</a:t>
            </a:r>
          </a:p>
          <a:p>
            <a:pPr algn="ctr"/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Через запад на восток,</a:t>
            </a:r>
          </a:p>
          <a:p>
            <a:pPr algn="ctr"/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Через север, через юг,</a:t>
            </a:r>
          </a:p>
          <a:p>
            <a:pPr algn="ctr"/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Возвращайся, сделав круг.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1396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0711 -0.43002 C 0.49826 -0.43002 0.65382 -0.25861 0.65382 -0.04765 C 0.65382 0.16401 0.49826 0.33588 0.30711 0.33588 C 0.11597 0.33588 -0.03924 0.16401 -0.03924 -0.04765 C -0.03924 -0.25861 0.11597 -0.43002 0.30711 -0.43002 Z " pathEditMode="relative" rAng="0" ptsTypes="fffff">
                                      <p:cBhvr>
                                        <p:cTn id="6" dur="1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3828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60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784976" cy="3600400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5A2781"/>
                </a:solidFill>
                <a:cs typeface="Aharoni" pitchFamily="2" charset="-79"/>
              </a:rPr>
              <a:t>Содержание игры состоит в следующем: водящий называет любое слово, а каждый из участников по очереди добавляет к нему свое слово, повторяя целиком предыдущее.</a:t>
            </a:r>
            <a:r>
              <a:rPr lang="ru-RU" sz="3600" b="1" dirty="0">
                <a:solidFill>
                  <a:srgbClr val="5A2781"/>
                </a:solidFill>
                <a:cs typeface="Aharoni" pitchFamily="2" charset="-79"/>
              </a:rPr>
              <a:t/>
            </a:r>
            <a:br>
              <a:rPr lang="ru-RU" sz="3600" b="1" dirty="0">
                <a:solidFill>
                  <a:srgbClr val="5A2781"/>
                </a:solidFill>
                <a:cs typeface="Aharoni" pitchFamily="2" charset="-79"/>
              </a:rPr>
            </a:br>
            <a:endParaRPr lang="ru-RU" sz="3600" b="1" dirty="0">
              <a:solidFill>
                <a:srgbClr val="5A2781"/>
              </a:solidFill>
              <a:cs typeface="Aharoni" pitchFamily="2" charset="-79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«Я возьму с собой в поход»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12183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«Я возьму с собой в поход»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1412776"/>
            <a:ext cx="2166748" cy="118324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406161"/>
            <a:ext cx="1648976" cy="118986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11043"/>
            <a:ext cx="4248472" cy="353221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4977151"/>
            <a:ext cx="1861346" cy="130148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813530"/>
            <a:ext cx="1790780" cy="89539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9710" y="2996952"/>
            <a:ext cx="1352612" cy="94677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1190126"/>
            <a:ext cx="814273" cy="162854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3113889"/>
            <a:ext cx="1465072" cy="129165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751126"/>
            <a:ext cx="1489348" cy="178721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4939540"/>
            <a:ext cx="1122805" cy="1523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249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3919751" y="2275086"/>
            <a:ext cx="892561" cy="86409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ердце 4"/>
          <p:cNvSpPr/>
          <p:nvPr/>
        </p:nvSpPr>
        <p:spPr>
          <a:xfrm rot="19081031">
            <a:off x="3012073" y="1074392"/>
            <a:ext cx="864096" cy="1584176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ердце 7"/>
          <p:cNvSpPr/>
          <p:nvPr/>
        </p:nvSpPr>
        <p:spPr>
          <a:xfrm rot="15964154">
            <a:off x="2705037" y="2103599"/>
            <a:ext cx="864096" cy="1584176"/>
          </a:xfrm>
          <a:prstGeom prst="hear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ердце 8">
            <a:hlinkClick r:id="rId3" action="ppaction://hlinksldjump"/>
          </p:cNvPr>
          <p:cNvSpPr/>
          <p:nvPr/>
        </p:nvSpPr>
        <p:spPr>
          <a:xfrm rot="9095514">
            <a:off x="4490787" y="3005852"/>
            <a:ext cx="864096" cy="1584176"/>
          </a:xfrm>
          <a:prstGeom prst="hear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ердце 9"/>
          <p:cNvSpPr/>
          <p:nvPr/>
        </p:nvSpPr>
        <p:spPr>
          <a:xfrm rot="12235445">
            <a:off x="3380091" y="3004048"/>
            <a:ext cx="864096" cy="1584176"/>
          </a:xfrm>
          <a:prstGeom prst="heart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олилиния 11"/>
          <p:cNvSpPr/>
          <p:nvPr/>
        </p:nvSpPr>
        <p:spPr>
          <a:xfrm flipH="1">
            <a:off x="4112008" y="3152502"/>
            <a:ext cx="271235" cy="3588866"/>
          </a:xfrm>
          <a:custGeom>
            <a:avLst/>
            <a:gdLst>
              <a:gd name="connsiteX0" fmla="*/ 87366 w 853720"/>
              <a:gd name="connsiteY0" fmla="*/ 0 h 3361508"/>
              <a:gd name="connsiteX1" fmla="*/ 69948 w 853720"/>
              <a:gd name="connsiteY1" fmla="*/ 1767840 h 3361508"/>
              <a:gd name="connsiteX2" fmla="*/ 853720 w 853720"/>
              <a:gd name="connsiteY2" fmla="*/ 3361508 h 3361508"/>
              <a:gd name="connsiteX3" fmla="*/ 853720 w 853720"/>
              <a:gd name="connsiteY3" fmla="*/ 3361508 h 3361508"/>
              <a:gd name="connsiteX4" fmla="*/ 853720 w 853720"/>
              <a:gd name="connsiteY4" fmla="*/ 3361508 h 33615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3720" h="3361508">
                <a:moveTo>
                  <a:pt x="87366" y="0"/>
                </a:moveTo>
                <a:cubicBezTo>
                  <a:pt x="14794" y="603794"/>
                  <a:pt x="-57778" y="1207589"/>
                  <a:pt x="69948" y="1767840"/>
                </a:cubicBezTo>
                <a:cubicBezTo>
                  <a:pt x="197674" y="2328091"/>
                  <a:pt x="853720" y="3361508"/>
                  <a:pt x="853720" y="3361508"/>
                </a:cubicBezTo>
                <a:lnTo>
                  <a:pt x="853720" y="3361508"/>
                </a:lnTo>
                <a:lnTo>
                  <a:pt x="853720" y="3361508"/>
                </a:lnTo>
              </a:path>
            </a:pathLst>
          </a:custGeom>
          <a:ln w="28575">
            <a:solidFill>
              <a:srgbClr val="00B050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0196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ердце 1"/>
          <p:cNvSpPr/>
          <p:nvPr/>
        </p:nvSpPr>
        <p:spPr>
          <a:xfrm>
            <a:off x="1619672" y="2924944"/>
            <a:ext cx="864096" cy="1584176"/>
          </a:xfrm>
          <a:prstGeom prst="hear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4 - Звук волшебства (www.hotplayer.ru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29128" y="188640"/>
            <a:ext cx="609600" cy="6096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03848" y="2420888"/>
            <a:ext cx="33123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Лети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, лети, лепесток,</a:t>
            </a:r>
          </a:p>
          <a:p>
            <a:pPr algn="ctr"/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Через запад на восток,</a:t>
            </a:r>
          </a:p>
          <a:p>
            <a:pPr algn="ctr"/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Через север, через юг,</a:t>
            </a:r>
          </a:p>
          <a:p>
            <a:pPr algn="ctr"/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Возвращайся, сделав круг.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4848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0711 -0.43002 C 0.49826 -0.43002 0.65382 -0.25861 0.65382 -0.04765 C 0.65382 0.16401 0.49826 0.33588 0.30711 0.33588 C 0.11597 0.33588 -0.03924 0.16401 -0.03924 -0.04765 C -0.03924 -0.25861 0.11597 -0.43002 0.30711 -0.43002 Z " pathEditMode="relative" rAng="0" ptsTypes="fffff">
                                      <p:cBhvr>
                                        <p:cTn id="6" dur="1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3828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60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«Слова наоборот»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431" y="4725144"/>
            <a:ext cx="14959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Лес-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269094" y="2276872"/>
            <a:ext cx="12834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Дог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2476" y="3478811"/>
            <a:ext cx="14154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Год-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350509" y="4509120"/>
            <a:ext cx="13211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Сон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42476" y="2348880"/>
            <a:ext cx="15215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Нос-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308304" y="1268760"/>
            <a:ext cx="12050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Ток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95536" y="1219675"/>
            <a:ext cx="1439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Кот-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281020" y="3322228"/>
            <a:ext cx="12715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Сел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6617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367E-6 L -0.62014 -0.3085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007" y="-154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82211E-7 L -0.625 -0.004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250" y="-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54754E-6 L -0.61701 0.1845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851" y="92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4335E-6 L -0.60973 0.2107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486" y="105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3919751" y="2275086"/>
            <a:ext cx="892561" cy="86409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ердце 4"/>
          <p:cNvSpPr/>
          <p:nvPr/>
        </p:nvSpPr>
        <p:spPr>
          <a:xfrm rot="19081031">
            <a:off x="3012073" y="1074392"/>
            <a:ext cx="864096" cy="1584176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ердце 7"/>
          <p:cNvSpPr/>
          <p:nvPr/>
        </p:nvSpPr>
        <p:spPr>
          <a:xfrm rot="15964154">
            <a:off x="2705037" y="2103599"/>
            <a:ext cx="864096" cy="1584176"/>
          </a:xfrm>
          <a:prstGeom prst="hear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ердце 9">
            <a:hlinkClick r:id="rId3" action="ppaction://hlinksldjump"/>
          </p:cNvPr>
          <p:cNvSpPr/>
          <p:nvPr/>
        </p:nvSpPr>
        <p:spPr>
          <a:xfrm rot="12235445">
            <a:off x="3380091" y="3004048"/>
            <a:ext cx="864096" cy="1584176"/>
          </a:xfrm>
          <a:prstGeom prst="heart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олилиния 11"/>
          <p:cNvSpPr/>
          <p:nvPr/>
        </p:nvSpPr>
        <p:spPr>
          <a:xfrm flipH="1">
            <a:off x="4112008" y="3152502"/>
            <a:ext cx="271235" cy="3588866"/>
          </a:xfrm>
          <a:custGeom>
            <a:avLst/>
            <a:gdLst>
              <a:gd name="connsiteX0" fmla="*/ 87366 w 853720"/>
              <a:gd name="connsiteY0" fmla="*/ 0 h 3361508"/>
              <a:gd name="connsiteX1" fmla="*/ 69948 w 853720"/>
              <a:gd name="connsiteY1" fmla="*/ 1767840 h 3361508"/>
              <a:gd name="connsiteX2" fmla="*/ 853720 w 853720"/>
              <a:gd name="connsiteY2" fmla="*/ 3361508 h 3361508"/>
              <a:gd name="connsiteX3" fmla="*/ 853720 w 853720"/>
              <a:gd name="connsiteY3" fmla="*/ 3361508 h 3361508"/>
              <a:gd name="connsiteX4" fmla="*/ 853720 w 853720"/>
              <a:gd name="connsiteY4" fmla="*/ 3361508 h 33615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3720" h="3361508">
                <a:moveTo>
                  <a:pt x="87366" y="0"/>
                </a:moveTo>
                <a:cubicBezTo>
                  <a:pt x="14794" y="603794"/>
                  <a:pt x="-57778" y="1207589"/>
                  <a:pt x="69948" y="1767840"/>
                </a:cubicBezTo>
                <a:cubicBezTo>
                  <a:pt x="197674" y="2328091"/>
                  <a:pt x="853720" y="3361508"/>
                  <a:pt x="853720" y="3361508"/>
                </a:cubicBezTo>
                <a:lnTo>
                  <a:pt x="853720" y="3361508"/>
                </a:lnTo>
                <a:lnTo>
                  <a:pt x="853720" y="3361508"/>
                </a:lnTo>
              </a:path>
            </a:pathLst>
          </a:custGeom>
          <a:ln w="28575">
            <a:solidFill>
              <a:srgbClr val="00B050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2350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ердце 1"/>
          <p:cNvSpPr/>
          <p:nvPr/>
        </p:nvSpPr>
        <p:spPr>
          <a:xfrm>
            <a:off x="1619672" y="2924944"/>
            <a:ext cx="864096" cy="1584176"/>
          </a:xfrm>
          <a:prstGeom prst="hear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4 - Звук волшебства (www.hotplayer.ru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29128" y="188640"/>
            <a:ext cx="609600" cy="6096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03848" y="2420888"/>
            <a:ext cx="33123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Лети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, лети, лепесток,</a:t>
            </a:r>
          </a:p>
          <a:p>
            <a:pPr algn="ctr"/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Через запад на восток,</a:t>
            </a:r>
          </a:p>
          <a:p>
            <a:pPr algn="ctr"/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Через север, через юг,</a:t>
            </a:r>
          </a:p>
          <a:p>
            <a:pPr algn="ctr"/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Возвращайся, сделав круг.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743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0711 -0.43002 C 0.49826 -0.43002 0.65382 -0.25861 0.65382 -0.04765 C 0.65382 0.16401 0.49826 0.33588 0.30711 0.33588 C 0.11597 0.33588 -0.03924 0.16401 -0.03924 -0.04765 C -0.03924 -0.25861 0.11597 -0.43002 0.30711 -0.43002 Z " pathEditMode="relative" rAng="0" ptsTypes="fffff">
                                      <p:cBhvr>
                                        <p:cTn id="6" dur="1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3828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60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«Отгадай словечко»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412776"/>
            <a:ext cx="2438405" cy="188062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013" y="3958095"/>
            <a:ext cx="1665827" cy="212875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844824"/>
            <a:ext cx="2034062" cy="121194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4030300"/>
            <a:ext cx="2381132" cy="240906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3313315"/>
            <a:ext cx="1996015" cy="192746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82053" y="1173450"/>
            <a:ext cx="2641433" cy="2553474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FF0000"/>
                </a:solidFill>
                <a:latin typeface="Arial Black" pitchFamily="34" charset="0"/>
                <a:cs typeface="Gautami" pitchFamily="34" charset="0"/>
              </a:rPr>
              <a:t>Едет на двух колёсах, не буксует на откосах. И бензина в баке нет. Это мой…</a:t>
            </a:r>
            <a:endParaRPr lang="ru-RU" sz="1600" dirty="0">
              <a:solidFill>
                <a:srgbClr val="FF0000"/>
              </a:solidFill>
              <a:latin typeface="Arial Black" pitchFamily="34" charset="0"/>
              <a:cs typeface="Gautami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067944" y="1174060"/>
            <a:ext cx="2655540" cy="2401997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500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  <a:cs typeface="Gautami" pitchFamily="34" charset="0"/>
              </a:rPr>
              <a:t>Когда порою одиноко, вдруг в тишину ворвётся звон, и голос друга издалека тебе подарит…</a:t>
            </a:r>
            <a:endParaRPr lang="ru-RU" sz="1500" dirty="0">
              <a:solidFill>
                <a:schemeClr val="accent6">
                  <a:lumMod val="75000"/>
                </a:schemeClr>
              </a:solidFill>
              <a:latin typeface="Arial Black" pitchFamily="34" charset="0"/>
              <a:cs typeface="Gautami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92282" y="3958095"/>
            <a:ext cx="2829692" cy="2553474"/>
          </a:xfrm>
          <a:prstGeom prst="ellipse">
            <a:avLst/>
          </a:prstGeom>
          <a:solidFill>
            <a:srgbClr val="FFFFCC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srgbClr val="FFC000"/>
                </a:solidFill>
                <a:latin typeface="Arial Black" pitchFamily="34" charset="0"/>
              </a:rPr>
              <a:t>Круглое, румяное, я расту на ветке;</a:t>
            </a:r>
            <a:br>
              <a:rPr lang="ru-RU" sz="1600" dirty="0">
                <a:solidFill>
                  <a:srgbClr val="FFC000"/>
                </a:solidFill>
                <a:latin typeface="Arial Black" pitchFamily="34" charset="0"/>
              </a:rPr>
            </a:br>
            <a:r>
              <a:rPr lang="ru-RU" sz="1600" dirty="0">
                <a:solidFill>
                  <a:srgbClr val="FFC000"/>
                </a:solidFill>
                <a:latin typeface="Arial Black" pitchFamily="34" charset="0"/>
              </a:rPr>
              <a:t>Любят меня взрослые и маленькие детки.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98141" y="3978195"/>
            <a:ext cx="2767635" cy="2553474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srgbClr val="00B050"/>
                </a:solidFill>
                <a:latin typeface="Arial Black" pitchFamily="34" charset="0"/>
              </a:rPr>
              <a:t>Кто по елкам ловко скачет</a:t>
            </a:r>
            <a:br>
              <a:rPr lang="ru-RU" sz="1400" dirty="0">
                <a:solidFill>
                  <a:srgbClr val="00B050"/>
                </a:solidFill>
                <a:latin typeface="Arial Black" pitchFamily="34" charset="0"/>
              </a:rPr>
            </a:br>
            <a:r>
              <a:rPr lang="ru-RU" sz="1400" dirty="0">
                <a:solidFill>
                  <a:srgbClr val="00B050"/>
                </a:solidFill>
                <a:latin typeface="Arial Black" pitchFamily="34" charset="0"/>
              </a:rPr>
              <a:t>И взлетает на дубы?</a:t>
            </a:r>
            <a:br>
              <a:rPr lang="ru-RU" sz="1400" dirty="0">
                <a:solidFill>
                  <a:srgbClr val="00B050"/>
                </a:solidFill>
                <a:latin typeface="Arial Black" pitchFamily="34" charset="0"/>
              </a:rPr>
            </a:br>
            <a:r>
              <a:rPr lang="ru-RU" sz="1400" dirty="0">
                <a:solidFill>
                  <a:srgbClr val="00B050"/>
                </a:solidFill>
                <a:latin typeface="Arial Black" pitchFamily="34" charset="0"/>
              </a:rPr>
              <a:t>Кто в дупле орешки прячет,</a:t>
            </a:r>
            <a:br>
              <a:rPr lang="ru-RU" sz="1400" dirty="0">
                <a:solidFill>
                  <a:srgbClr val="00B050"/>
                </a:solidFill>
                <a:latin typeface="Arial Black" pitchFamily="34" charset="0"/>
              </a:rPr>
            </a:br>
            <a:r>
              <a:rPr lang="ru-RU" sz="1400" dirty="0">
                <a:solidFill>
                  <a:srgbClr val="00B050"/>
                </a:solidFill>
                <a:latin typeface="Arial Black" pitchFamily="34" charset="0"/>
              </a:rPr>
              <a:t>Сушит на зиму грибы?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317119" y="2852936"/>
            <a:ext cx="2767635" cy="225051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00B0F0"/>
                </a:solidFill>
                <a:latin typeface="Arial Black" pitchFamily="34" charset="0"/>
              </a:rPr>
              <a:t>На одной ноге кружится, беззаботна, весела, в пёстрой юбке танцовщица, музыкальная…</a:t>
            </a:r>
            <a:endParaRPr lang="ru-RU" sz="1400" dirty="0">
              <a:solidFill>
                <a:srgbClr val="00B0F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9451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3919751" y="2275086"/>
            <a:ext cx="892561" cy="86409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ердце 4"/>
          <p:cNvSpPr/>
          <p:nvPr/>
        </p:nvSpPr>
        <p:spPr>
          <a:xfrm rot="19081031">
            <a:off x="3012073" y="1074392"/>
            <a:ext cx="864096" cy="1584176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ердце 7">
            <a:hlinkClick r:id="rId3" action="ppaction://hlinksldjump"/>
          </p:cNvPr>
          <p:cNvSpPr/>
          <p:nvPr/>
        </p:nvSpPr>
        <p:spPr>
          <a:xfrm rot="15964154">
            <a:off x="2705037" y="2103599"/>
            <a:ext cx="864096" cy="1584176"/>
          </a:xfrm>
          <a:prstGeom prst="hear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олилиния 11"/>
          <p:cNvSpPr/>
          <p:nvPr/>
        </p:nvSpPr>
        <p:spPr>
          <a:xfrm flipH="1">
            <a:off x="4112008" y="3152502"/>
            <a:ext cx="271235" cy="3588866"/>
          </a:xfrm>
          <a:custGeom>
            <a:avLst/>
            <a:gdLst>
              <a:gd name="connsiteX0" fmla="*/ 87366 w 853720"/>
              <a:gd name="connsiteY0" fmla="*/ 0 h 3361508"/>
              <a:gd name="connsiteX1" fmla="*/ 69948 w 853720"/>
              <a:gd name="connsiteY1" fmla="*/ 1767840 h 3361508"/>
              <a:gd name="connsiteX2" fmla="*/ 853720 w 853720"/>
              <a:gd name="connsiteY2" fmla="*/ 3361508 h 3361508"/>
              <a:gd name="connsiteX3" fmla="*/ 853720 w 853720"/>
              <a:gd name="connsiteY3" fmla="*/ 3361508 h 3361508"/>
              <a:gd name="connsiteX4" fmla="*/ 853720 w 853720"/>
              <a:gd name="connsiteY4" fmla="*/ 3361508 h 33615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3720" h="3361508">
                <a:moveTo>
                  <a:pt x="87366" y="0"/>
                </a:moveTo>
                <a:cubicBezTo>
                  <a:pt x="14794" y="603794"/>
                  <a:pt x="-57778" y="1207589"/>
                  <a:pt x="69948" y="1767840"/>
                </a:cubicBezTo>
                <a:cubicBezTo>
                  <a:pt x="197674" y="2328091"/>
                  <a:pt x="853720" y="3361508"/>
                  <a:pt x="853720" y="3361508"/>
                </a:cubicBezTo>
                <a:lnTo>
                  <a:pt x="853720" y="3361508"/>
                </a:lnTo>
                <a:lnTo>
                  <a:pt x="853720" y="3361508"/>
                </a:lnTo>
              </a:path>
            </a:pathLst>
          </a:custGeom>
          <a:ln w="28575">
            <a:solidFill>
              <a:srgbClr val="00B050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260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ердце 1"/>
          <p:cNvSpPr/>
          <p:nvPr/>
        </p:nvSpPr>
        <p:spPr>
          <a:xfrm>
            <a:off x="1619672" y="2924944"/>
            <a:ext cx="864096" cy="1584176"/>
          </a:xfrm>
          <a:prstGeom prst="hear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4 - Звук волшебства (www.hotplayer.ru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29128" y="188640"/>
            <a:ext cx="609600" cy="6096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03848" y="2420888"/>
            <a:ext cx="33123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Лети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, лети, лепесток,</a:t>
            </a:r>
          </a:p>
          <a:p>
            <a:pPr algn="ctr"/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Через запад на восток,</a:t>
            </a:r>
          </a:p>
          <a:p>
            <a:pPr algn="ctr"/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Через север, через юг,</a:t>
            </a:r>
          </a:p>
          <a:p>
            <a:pPr algn="ctr"/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Возвращайся, сделав круг.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2153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0711 -0.43002 C 0.49826 -0.43002 0.65382 -0.25861 0.65382 -0.04765 C 0.65382 0.16401 0.49826 0.33588 0.30711 0.33588 C 0.11597 0.33588 -0.03924 0.16401 -0.03924 -0.04765 C -0.03924 -0.25861 0.11597 -0.43002 0.30711 -0.43002 Z " pathEditMode="relative" rAng="0" ptsTypes="fffff">
                                      <p:cBhvr>
                                        <p:cTn id="6" dur="1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3828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60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«Музыкальная шкатулка»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" name="Неизвестен - Я пою про этот ветер (www.hotplayer.ru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740352" y="1412776"/>
            <a:ext cx="609600" cy="609600"/>
          </a:xfrm>
          <a:prstGeom prst="rect">
            <a:avLst/>
          </a:prstGeom>
          <a:ln>
            <a:solidFill>
              <a:srgbClr val="7030A0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995114"/>
            <a:ext cx="4536504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036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987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3919751" y="2275086"/>
            <a:ext cx="892561" cy="86409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ердце 4">
            <a:hlinkClick r:id="rId3" action="ppaction://hlinksldjump"/>
          </p:cNvPr>
          <p:cNvSpPr/>
          <p:nvPr/>
        </p:nvSpPr>
        <p:spPr>
          <a:xfrm rot="19081031">
            <a:off x="3012073" y="1074392"/>
            <a:ext cx="864096" cy="1584176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олилиния 11"/>
          <p:cNvSpPr/>
          <p:nvPr/>
        </p:nvSpPr>
        <p:spPr>
          <a:xfrm flipH="1">
            <a:off x="4112008" y="3152502"/>
            <a:ext cx="271235" cy="3588866"/>
          </a:xfrm>
          <a:custGeom>
            <a:avLst/>
            <a:gdLst>
              <a:gd name="connsiteX0" fmla="*/ 87366 w 853720"/>
              <a:gd name="connsiteY0" fmla="*/ 0 h 3361508"/>
              <a:gd name="connsiteX1" fmla="*/ 69948 w 853720"/>
              <a:gd name="connsiteY1" fmla="*/ 1767840 h 3361508"/>
              <a:gd name="connsiteX2" fmla="*/ 853720 w 853720"/>
              <a:gd name="connsiteY2" fmla="*/ 3361508 h 3361508"/>
              <a:gd name="connsiteX3" fmla="*/ 853720 w 853720"/>
              <a:gd name="connsiteY3" fmla="*/ 3361508 h 3361508"/>
              <a:gd name="connsiteX4" fmla="*/ 853720 w 853720"/>
              <a:gd name="connsiteY4" fmla="*/ 3361508 h 33615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3720" h="3361508">
                <a:moveTo>
                  <a:pt x="87366" y="0"/>
                </a:moveTo>
                <a:cubicBezTo>
                  <a:pt x="14794" y="603794"/>
                  <a:pt x="-57778" y="1207589"/>
                  <a:pt x="69948" y="1767840"/>
                </a:cubicBezTo>
                <a:cubicBezTo>
                  <a:pt x="197674" y="2328091"/>
                  <a:pt x="853720" y="3361508"/>
                  <a:pt x="853720" y="3361508"/>
                </a:cubicBezTo>
                <a:lnTo>
                  <a:pt x="853720" y="3361508"/>
                </a:lnTo>
                <a:lnTo>
                  <a:pt x="853720" y="3361508"/>
                </a:lnTo>
              </a:path>
            </a:pathLst>
          </a:custGeom>
          <a:ln w="28575">
            <a:solidFill>
              <a:srgbClr val="00B050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657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ердце 1"/>
          <p:cNvSpPr/>
          <p:nvPr/>
        </p:nvSpPr>
        <p:spPr>
          <a:xfrm>
            <a:off x="1619672" y="2924944"/>
            <a:ext cx="864096" cy="1584176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4 - Звук волшебства (www.hotplayer.ru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29128" y="188640"/>
            <a:ext cx="609600" cy="6096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03848" y="2420888"/>
            <a:ext cx="33123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Лети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, лети, лепесток,</a:t>
            </a:r>
          </a:p>
          <a:p>
            <a:pPr algn="ctr"/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Через запад на восток,</a:t>
            </a:r>
          </a:p>
          <a:p>
            <a:pPr algn="ctr"/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Через север, через юг,</a:t>
            </a:r>
          </a:p>
          <a:p>
            <a:pPr algn="ctr"/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Возвращайся, сделав круг.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038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0711 -0.43002 C 0.49826 -0.43002 0.65382 -0.25861 0.65382 -0.04765 C 0.65382 0.16401 0.49826 0.33588 0.30711 0.33588 C 0.11597 0.33588 -0.03924 0.16401 -0.03924 -0.04765 C -0.03924 -0.25861 0.11597 -0.43002 0.30711 -0.43002 Z " pathEditMode="relative" rAng="0" ptsTypes="fffff">
                                      <p:cBhvr>
                                        <p:cTn id="6" dur="1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3828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60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«Упражнение "Благодарю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!»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8600" y="2924944"/>
            <a:ext cx="5715000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501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 vol="11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276872"/>
            <a:ext cx="8229600" cy="1143000"/>
          </a:xfrm>
        </p:spPr>
        <p:txBody>
          <a:bodyPr/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Спасибо за внимание!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16820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378</TotalTime>
  <Words>869</Words>
  <Application>Microsoft Office PowerPoint</Application>
  <PresentationFormat>Экран (4:3)</PresentationFormat>
  <Paragraphs>86</Paragraphs>
  <Slides>41</Slides>
  <Notes>0</Notes>
  <HiddenSlides>0</HiddenSlides>
  <MMClips>8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9" baseType="lpstr">
      <vt:lpstr>Aharoni</vt:lpstr>
      <vt:lpstr>Arial</vt:lpstr>
      <vt:lpstr>Arial Black</vt:lpstr>
      <vt:lpstr>Calibri</vt:lpstr>
      <vt:lpstr>Franklin Gothic Medium</vt:lpstr>
      <vt:lpstr>Gautami</vt:lpstr>
      <vt:lpstr>Impact</vt:lpstr>
      <vt:lpstr>Тема Office</vt:lpstr>
      <vt:lpstr>Использование нетрадиционных игровых методик для развития речи детей дошкольного возраста.  Мастер-класс «Говори и слушай с нашей «Говорушей»</vt:lpstr>
      <vt:lpstr>Цель: повышение профессионального мастерства в сфере речевого развития детей дошкольного возраста. Задачи: -познакомить педагогов с использованием эффективных игровых приёмов в развитии речи дошкольников; -активизировать самостоятельную работу педагогов, дать им возможность заимствовать элементы педагогического опыта для улучшения собственного. </vt:lpstr>
      <vt:lpstr>Актуальность.  Речь-инструмент развития высших отделов психики дошкольника. Обучая ребёнка речи, мы, взрослые, одновременно способствуем развитию его интеллекта. А это- центральная задача в обучении и воспитании детей дошкольного возраста.</vt:lpstr>
      <vt:lpstr>Я держу в ладошках Солнце! Я дарю его друзьям, Улыбнитесь ясно, просто, Лучик солнца-это вам!</vt:lpstr>
      <vt:lpstr>Как скучное сделать интересным!</vt:lpstr>
      <vt:lpstr>Вся жизнь ребёнка-игра!</vt:lpstr>
      <vt:lpstr>В настоящее время нетрадиционные формы и средства работы с детьми привлекают всё большее внимание. Работа с нетрадиционными материалами заключает в себе большие возможности: способствует развитию творческого мышления, благотворно влияет на развитие умственных способностей, мелкой моторики, зрительной памяти, глазомера, повышает интерес к занятиям, снимает усталость. Через интересные формы работы, творческую предметно-практическую деятельность ребенок познает окружающий мир, учится общаться и осознавать себя как личность. К тому же нетрадиционные материалы любопытны детям как игра с неизвестным, их использование вносит некий элемент сюрприза, волшебства, ожидания чуда, а ведь, как известно, познание окружающего мира, начинаются с удивления. Я подобрала перечень таких игр.</vt:lpstr>
      <vt:lpstr>1. «Кольца Луллия»</vt:lpstr>
      <vt:lpstr>Игры могут быть подобраны по двум направлениям:  1. на закрепление и уточнение уже имеющихся знаний-например, на сектора самого большого круга прикрепляются деревьев (дуб, яблоня, сосна и т. д., на меньший по величине – изображение листьев этих деревьев, на третий – плодов или семян (желудь, яблоко, шишка и т. п.) 2. На развитие воображения, фантазии и творчества – например, на занятии по ИЗО деятельности ребенок самостоятельно выбирает, какую вазу он будет рисовать: на первом круге прикрепляются различные формы вазы, на среднем – цвет, а на маленьком – варианты росписи. </vt:lpstr>
      <vt:lpstr>2. «Волшебные колечки»</vt:lpstr>
      <vt:lpstr>Рассмотрим последовательность заучивания стихотворения с использованием пособия «Волшебные колечки».  1 этап. Выбор стихотворения для заучивания. «Осень» Опустел скворечник - колечко с картинкой скворечник Улетели птицы – колечко птицы Листьям на деревьях – колечко дерево Тоже не сидится. Целый день сегодня – колечко листья Все летят, летят… Видно, тоже в Африку – колечко пальма Улететь хотят. При подборе текста нужно выделить главные ключевые слова – опоры, на которые подбираются соответствующие колечки с картинками. Это могут быть слова – предметы, слова – слова действия или слова – признаки. В нашем стихотворении – это существительные. 2 этап. Выразительное чтение стихотворения. 3 этап. Деление стихотворения на части. 4 этап. Чтение строки для каждой части сопровождается надеванием «колечка» на палец левой руки, начиная с мизинца с лева направо. Рука лежит на столе ладонью вниз. 5 этап. Повтор и рассказывание стихотворения ребёнком с помощью «колечек» 6 этап. Заключительный этап –рассказывание стихотворения без помощи «колечек».   </vt:lpstr>
      <vt:lpstr>3. «Камешки – кабашоны»</vt:lpstr>
      <vt:lpstr>Презентация PowerPoint</vt:lpstr>
      <vt:lpstr>4. «Цветик семицветик»</vt:lpstr>
      <vt:lpstr>Варианты игр «Цветик семицветик» «Учим звуки» Цель: Закреплять правильное произношение звуков, учить дифференцировать звуки, различать в словах, выделять слова с заданным звуком, упражнять детей в отчетливом произнесении слов, развивать фонематический слух. Дидактические игры: « Назови слова на заданный звук», « Найди звук, с которого начинается слово, « « Составь слово по схеме», « Артикуляционная гимнастика». «Знаем сказки» Цель: Формировать умение составлять сказку по серии картинок, закреплять знание детьми сказок. Учить детей последовательно и логично пересказывать сказку, стараясь правильно строить предложение. Развивать интонацию, правильное звукопроизношение. Дидактические игры: « Расставь картинки в правильной последовательности», « Перескажи сказку», « Найди картинку из другой сказки». « Времена года» Цель: Уточнять и расширять представления детей о смене сезонов, об основных признаках каждого времени года, природных явлениях, характерных для него. Дидактические игры: « Признаки времен года», « Когда это бывает?», « Найди ошибку» «Знаем животных» Цель: Систематизировать знания детей о животных, уметь их классифицировать, закреплять знания детей о среде обитания животных, о приспособлении их к среде обитания, прививать интерес к миру природы. Дидактические игры: « Дикие животные», « Домашние животные», « Животные тёплых стран», « Животные холодных стран». </vt:lpstr>
      <vt:lpstr>Интерактивная игра  «Цветик-семицветик»</vt:lpstr>
      <vt:lpstr>Презентация PowerPoint</vt:lpstr>
      <vt:lpstr>Презентация PowerPoint</vt:lpstr>
      <vt:lpstr>«Артикуляционная гимнастика»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Содержание игры состоит в следующем: водящий называет любое слово, а каждый из участников по очереди добавляет к нему свое слово, повторяя целиком предыдущее. </vt:lpstr>
      <vt:lpstr>«Я возьму с собой в поход»</vt:lpstr>
      <vt:lpstr>Презентация PowerPoint</vt:lpstr>
      <vt:lpstr>Презентация PowerPoint</vt:lpstr>
      <vt:lpstr>«Слова наоборот»</vt:lpstr>
      <vt:lpstr>Презентация PowerPoint</vt:lpstr>
      <vt:lpstr>Презентация PowerPoint</vt:lpstr>
      <vt:lpstr>«Отгадай словечко»</vt:lpstr>
      <vt:lpstr>Презентация PowerPoint</vt:lpstr>
      <vt:lpstr>Презентация PowerPoint</vt:lpstr>
      <vt:lpstr>«Музыкальная шкатулка»</vt:lpstr>
      <vt:lpstr>Презентация PowerPoint</vt:lpstr>
      <vt:lpstr>Презентация PowerPoint</vt:lpstr>
      <vt:lpstr>«Упражнение "Благодарю!»</vt:lpstr>
      <vt:lpstr>Спасибо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нетрадиционных игровых методик для развития речи детей дошкольного возраста.  Мастер-класс «Говори и слушай с нашей «Говорушей»</dc:title>
  <dc:creator>Иван</dc:creator>
  <cp:lastModifiedBy>римма</cp:lastModifiedBy>
  <cp:revision>32</cp:revision>
  <dcterms:created xsi:type="dcterms:W3CDTF">2020-10-26T05:51:40Z</dcterms:created>
  <dcterms:modified xsi:type="dcterms:W3CDTF">2020-12-09T12:32:05Z</dcterms:modified>
</cp:coreProperties>
</file>