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72" r:id="rId5"/>
    <p:sldId id="274" r:id="rId6"/>
    <p:sldId id="271" r:id="rId7"/>
    <p:sldId id="265" r:id="rId8"/>
    <p:sldId id="258" r:id="rId9"/>
    <p:sldId id="259" r:id="rId10"/>
    <p:sldId id="264" r:id="rId11"/>
    <p:sldId id="267" r:id="rId12"/>
    <p:sldId id="266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DD2D5-968C-4C1E-B699-53351440BEF3}" type="datetimeFigureOut">
              <a:rPr lang="ru-RU" smtClean="0"/>
              <a:pPr/>
              <a:t>10.07.2021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AEE2-8BB0-41CE-A4DA-5517B48611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DD2D5-968C-4C1E-B699-53351440BEF3}" type="datetimeFigureOut">
              <a:rPr lang="ru-RU" smtClean="0"/>
              <a:pPr/>
              <a:t>10.07.2021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AEE2-8BB0-41CE-A4DA-5517B48611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DD2D5-968C-4C1E-B699-53351440BEF3}" type="datetimeFigureOut">
              <a:rPr lang="ru-RU" smtClean="0"/>
              <a:pPr/>
              <a:t>10.07.2021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AEE2-8BB0-41CE-A4DA-5517B48611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DD2D5-968C-4C1E-B699-53351440BEF3}" type="datetimeFigureOut">
              <a:rPr lang="ru-RU" smtClean="0"/>
              <a:pPr/>
              <a:t>10.07.2021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AEE2-8BB0-41CE-A4DA-5517B48611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DD2D5-968C-4C1E-B699-53351440BEF3}" type="datetimeFigureOut">
              <a:rPr lang="ru-RU" smtClean="0"/>
              <a:pPr/>
              <a:t>10.07.2021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AEE2-8BB0-41CE-A4DA-5517B48611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DD2D5-968C-4C1E-B699-53351440BEF3}" type="datetimeFigureOut">
              <a:rPr lang="ru-RU" smtClean="0"/>
              <a:pPr/>
              <a:t>10.07.2021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AEE2-8BB0-41CE-A4DA-5517B48611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DD2D5-968C-4C1E-B699-53351440BEF3}" type="datetimeFigureOut">
              <a:rPr lang="ru-RU" smtClean="0"/>
              <a:pPr/>
              <a:t>10.07.2021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AEE2-8BB0-41CE-A4DA-5517B48611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DD2D5-968C-4C1E-B699-53351440BEF3}" type="datetimeFigureOut">
              <a:rPr lang="ru-RU" smtClean="0"/>
              <a:pPr/>
              <a:t>10.07.2021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AEE2-8BB0-41CE-A4DA-5517B48611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DD2D5-968C-4C1E-B699-53351440BEF3}" type="datetimeFigureOut">
              <a:rPr lang="ru-RU" smtClean="0"/>
              <a:pPr/>
              <a:t>10.07.2021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AEE2-8BB0-41CE-A4DA-5517B48611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DD2D5-968C-4C1E-B699-53351440BEF3}" type="datetimeFigureOut">
              <a:rPr lang="ru-RU" smtClean="0"/>
              <a:pPr/>
              <a:t>10.07.2021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AEE2-8BB0-41CE-A4DA-5517B48611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DDD2D5-968C-4C1E-B699-53351440BEF3}" type="datetimeFigureOut">
              <a:rPr lang="ru-RU" smtClean="0"/>
              <a:pPr/>
              <a:t>10.07.2021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ECAEE2-8BB0-41CE-A4DA-5517B48611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DD2D5-968C-4C1E-B699-53351440BEF3}" type="datetimeFigureOut">
              <a:rPr lang="ru-RU" smtClean="0"/>
              <a:pPr/>
              <a:t>10.07.2021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ECAEE2-8BB0-41CE-A4DA-5517B48611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c507846889dba2633669ea56c1895df6.jpg"/>
          <p:cNvPicPr>
            <a:picLocks noChangeAspect="1"/>
          </p:cNvPicPr>
          <p:nvPr/>
        </p:nvPicPr>
        <p:blipFill>
          <a:blip r:embed="rId2"/>
          <a:srcRect l="468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43438" y="1571612"/>
            <a:ext cx="39290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3600" b="1" dirty="0" smtClean="0">
                <a:latin typeface="Times New Roman"/>
                <a:ea typeface="Times New Roman"/>
              </a:rPr>
              <a:t>«</a:t>
            </a:r>
            <a:r>
              <a:rPr lang="ru-RU" sz="3600" b="1" dirty="0" smtClean="0">
                <a:latin typeface="Times New Roman"/>
                <a:ea typeface="Times New Roman"/>
              </a:rPr>
              <a:t>Экологическое воспитание дошкольников</a:t>
            </a:r>
            <a:r>
              <a:rPr lang="ru-RU" sz="3600" b="1" dirty="0" smtClean="0">
                <a:latin typeface="Times New Roman"/>
                <a:ea typeface="Times New Roman"/>
              </a:rPr>
              <a:t>»</a:t>
            </a:r>
            <a:endParaRPr lang="ru-RU" sz="3600" b="1" kern="0" cap="all" dirty="0">
              <a:ln w="9000" cmpd="sng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050602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57686" y="4357694"/>
            <a:ext cx="335758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latin typeface="Cambria" pitchFamily="18" charset="0"/>
              </a:rPr>
              <a:t>Подготовила</a:t>
            </a:r>
            <a:r>
              <a:rPr lang="ru-RU" b="1" i="1" dirty="0" smtClean="0">
                <a:latin typeface="Cambria" pitchFamily="18" charset="0"/>
              </a:rPr>
              <a:t>: </a:t>
            </a:r>
          </a:p>
          <a:p>
            <a:pPr algn="ctr"/>
            <a:r>
              <a:rPr lang="ru-RU" b="1" i="1" dirty="0" smtClean="0">
                <a:latin typeface="Cambria" pitchFamily="18" charset="0"/>
              </a:rPr>
              <a:t>воспитатель </a:t>
            </a:r>
          </a:p>
          <a:p>
            <a:pPr algn="ctr"/>
            <a:r>
              <a:rPr lang="ru-RU" b="1" i="1" dirty="0" smtClean="0">
                <a:latin typeface="Cambria" pitchFamily="18" charset="0"/>
              </a:rPr>
              <a:t>МБДОУ «Детский сад №36» </a:t>
            </a:r>
          </a:p>
          <a:p>
            <a:pPr algn="ctr"/>
            <a:r>
              <a:rPr lang="ru-RU" b="1" i="1" dirty="0" smtClean="0">
                <a:latin typeface="Cambria" pitchFamily="18" charset="0"/>
              </a:rPr>
              <a:t>г.о. Самара</a:t>
            </a:r>
            <a:endParaRPr lang="ru-RU" b="1" i="1" dirty="0" smtClean="0">
              <a:latin typeface="Cambria" pitchFamily="18" charset="0"/>
            </a:endParaRPr>
          </a:p>
          <a:p>
            <a:pPr algn="ctr"/>
            <a:r>
              <a:rPr lang="ru-RU" b="1" i="1" dirty="0" smtClean="0">
                <a:latin typeface="Cambria" pitchFamily="18" charset="0"/>
              </a:rPr>
              <a:t>Самойлова </a:t>
            </a:r>
            <a:r>
              <a:rPr lang="ru-RU" b="1" i="1" dirty="0" smtClean="0">
                <a:latin typeface="Cambria" pitchFamily="18" charset="0"/>
              </a:rPr>
              <a:t>Вера </a:t>
            </a:r>
            <a:r>
              <a:rPr lang="ru-RU" b="1" i="1" dirty="0" smtClean="0">
                <a:latin typeface="Cambria" pitchFamily="18" charset="0"/>
              </a:rPr>
              <a:t>Владимировна</a:t>
            </a:r>
            <a:endParaRPr lang="ru-RU" b="1" i="1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596" y="857232"/>
            <a:ext cx="82868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Cambria" pitchFamily="18" charset="0"/>
              </a:rPr>
              <a:t>Актуальность проблемы</a:t>
            </a:r>
            <a:endParaRPr lang="ru-RU" sz="2400" dirty="0" smtClean="0">
              <a:latin typeface="Cambria" pitchFamily="18" charset="0"/>
            </a:endParaRPr>
          </a:p>
          <a:p>
            <a:pPr indent="360000" algn="just"/>
            <a:r>
              <a:rPr lang="ru-RU" sz="2400" dirty="0" smtClean="0">
                <a:latin typeface="Cambria" pitchFamily="18" charset="0"/>
              </a:rPr>
              <a:t>Актуальность экологического воспитания дошкольников обусловлена тем, что взаимодействие с природой обладает большим психолого-педагогическим потенциалом и  позволяет ему стать  важным компонентом общего формирования и развития личности.</a:t>
            </a:r>
          </a:p>
          <a:p>
            <a:pPr indent="360000" algn="just"/>
            <a:r>
              <a:rPr lang="ru-RU" sz="2400" dirty="0" smtClean="0">
                <a:latin typeface="Cambria" pitchFamily="18" charset="0"/>
              </a:rPr>
              <a:t> Первые семь лет  ребенок  бурно растёт и интенсивно развивается. В этот период непрерывно совершенствуются физические и психические возможности, </a:t>
            </a:r>
            <a:r>
              <a:rPr lang="ru-RU" sz="2400" dirty="0" smtClean="0">
                <a:latin typeface="Cambria" pitchFamily="18" charset="0"/>
              </a:rPr>
              <a:t>начинается </a:t>
            </a:r>
          </a:p>
          <a:p>
            <a:pPr indent="360000" algn="just"/>
            <a:r>
              <a:rPr lang="ru-RU" sz="2400" dirty="0" smtClean="0">
                <a:latin typeface="Cambria" pitchFamily="18" charset="0"/>
              </a:rPr>
              <a:t>становление личности </a:t>
            </a:r>
            <a:r>
              <a:rPr lang="ru-RU" sz="2400" dirty="0" smtClean="0">
                <a:latin typeface="Cambria" pitchFamily="18" charset="0"/>
              </a:rPr>
              <a:t>ребёнка. </a:t>
            </a:r>
            <a:endParaRPr lang="ru-RU" sz="2400" dirty="0">
              <a:latin typeface="Cambr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57752" y="3786190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8662" y="1285860"/>
            <a:ext cx="7500990" cy="3928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2400" dirty="0" smtClean="0">
                <a:latin typeface="Cambria" pitchFamily="18" charset="0"/>
              </a:rPr>
              <a:t>Достижением </a:t>
            </a:r>
            <a:r>
              <a:rPr lang="ru-RU" sz="2400" dirty="0" smtClean="0">
                <a:latin typeface="Cambria" pitchFamily="18" charset="0"/>
              </a:rPr>
              <a:t>первых семи лет является становление самосознания: ребенок выделяет себя из предметного мира, начинает понимать свое место в кругу близких и знакомых людей, осознанно ориентироваться в окружающем предметно-природном мире, вычленять его ценности. В этот период закладываются основы взаимодействия с природой, при помощи взрослых ребенок начинает осознавать ее как общую ценность для всех людей. </a:t>
            </a:r>
          </a:p>
          <a:p>
            <a:pPr indent="360000" algn="just"/>
            <a:r>
              <a:rPr lang="ru-RU" sz="2400" dirty="0" smtClean="0">
                <a:latin typeface="Cambria" pitchFamily="18" charset="0"/>
              </a:rPr>
              <a:t> </a:t>
            </a:r>
            <a:endParaRPr lang="ru-RU" sz="2400" dirty="0">
              <a:latin typeface="Cambr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57752" y="3786190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7158" y="428604"/>
            <a:ext cx="842968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2400" dirty="0" smtClean="0">
                <a:latin typeface="Cambria" pitchFamily="18" charset="0"/>
              </a:rPr>
              <a:t>                 Экологические </a:t>
            </a:r>
            <a:r>
              <a:rPr lang="ru-RU" sz="2400" dirty="0" smtClean="0">
                <a:latin typeface="Cambria" pitchFamily="18" charset="0"/>
              </a:rPr>
              <a:t>проблемы и необходимость </a:t>
            </a:r>
            <a:r>
              <a:rPr lang="ru-RU" sz="2400" dirty="0" smtClean="0">
                <a:latin typeface="Cambria" pitchFamily="18" charset="0"/>
              </a:rPr>
              <a:t>их</a:t>
            </a:r>
          </a:p>
          <a:p>
            <a:pPr indent="360000" algn="just"/>
            <a:r>
              <a:rPr lang="ru-RU" sz="2400" dirty="0" smtClean="0">
                <a:latin typeface="Cambria" pitchFamily="18" charset="0"/>
              </a:rPr>
              <a:t>                   преодоления </a:t>
            </a:r>
            <a:r>
              <a:rPr lang="ru-RU" sz="2400" dirty="0" smtClean="0">
                <a:latin typeface="Cambria" pitchFamily="18" charset="0"/>
              </a:rPr>
              <a:t>породили новое направление </a:t>
            </a:r>
            <a:r>
              <a:rPr lang="ru-RU" sz="2400" dirty="0" smtClean="0">
                <a:latin typeface="Cambria" pitchFamily="18" charset="0"/>
              </a:rPr>
              <a:t>    в </a:t>
            </a:r>
            <a:r>
              <a:rPr lang="ru-RU" sz="2400" dirty="0" smtClean="0">
                <a:latin typeface="Cambria" pitchFamily="18" charset="0"/>
              </a:rPr>
              <a:t>образовании – экологическое: всем необходимо понимать, как человек связан с природой и как зависит от нее, какие в природе существуют закономерности и почему человечество не имеет права их игнорировать. </a:t>
            </a:r>
          </a:p>
          <a:p>
            <a:pPr indent="360000" algn="just"/>
            <a:r>
              <a:rPr lang="ru-RU" sz="2400" dirty="0" smtClean="0">
                <a:latin typeface="Cambria" pitchFamily="18" charset="0"/>
              </a:rPr>
              <a:t>В настоящее время необходимо говорить о формировании экологической культуры, как социально необходимого нравственного качества личности. </a:t>
            </a:r>
          </a:p>
          <a:p>
            <a:pPr indent="360000" algn="just"/>
            <a:r>
              <a:rPr lang="ru-RU" sz="2400" dirty="0" smtClean="0">
                <a:latin typeface="Cambria" pitchFamily="18" charset="0"/>
              </a:rPr>
              <a:t>Оно </a:t>
            </a:r>
            <a:r>
              <a:rPr lang="ru-RU" sz="2400" dirty="0" smtClean="0">
                <a:latin typeface="Cambria" pitchFamily="18" charset="0"/>
              </a:rPr>
              <a:t>выступает одним из целостных свойств личности, которое обуславливает направленность ее жизнедеятельности, накладывает свой отпечаток на мировоззрение. </a:t>
            </a:r>
          </a:p>
          <a:p>
            <a:pPr algn="ctr"/>
            <a:r>
              <a:rPr lang="ru-RU" sz="2400" dirty="0" smtClean="0">
                <a:latin typeface="Cambria" pitchFamily="18" charset="0"/>
              </a:rPr>
              <a:t> </a:t>
            </a:r>
            <a:endParaRPr lang="ru-RU" sz="2400" dirty="0">
              <a:latin typeface="Cambr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57752" y="3786190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7158" y="428604"/>
            <a:ext cx="84296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2400" dirty="0" smtClean="0">
                <a:latin typeface="Cambria" pitchFamily="18" charset="0"/>
              </a:rPr>
              <a:t>                 </a:t>
            </a:r>
            <a:r>
              <a:rPr lang="ru-RU" sz="2400" dirty="0" smtClean="0">
                <a:latin typeface="Cambria" pitchFamily="18" charset="0"/>
              </a:rPr>
              <a:t> </a:t>
            </a:r>
            <a:endParaRPr lang="ru-RU" sz="2400" dirty="0">
              <a:latin typeface="Cambr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57752" y="3786190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>
              <a:latin typeface="Cambria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71472" y="714356"/>
            <a:ext cx="807249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60000" algn="ctr"/>
            <a:r>
              <a:rPr lang="ru-RU" sz="2400" b="1" dirty="0" smtClean="0">
                <a:latin typeface="Cambria" pitchFamily="18" charset="0"/>
              </a:rPr>
              <a:t>Цель экологического образования </a:t>
            </a:r>
            <a:endParaRPr lang="ru-RU" sz="2400" dirty="0" smtClean="0">
              <a:latin typeface="Cambria" pitchFamily="18" charset="0"/>
            </a:endParaRPr>
          </a:p>
          <a:p>
            <a:pPr indent="360000" algn="just"/>
            <a:r>
              <a:rPr lang="ru-RU" sz="2400" dirty="0" smtClean="0">
                <a:latin typeface="Cambria" pitchFamily="18" charset="0"/>
              </a:rPr>
              <a:t>               Цель </a:t>
            </a:r>
            <a:r>
              <a:rPr lang="ru-RU" sz="2400" dirty="0" smtClean="0">
                <a:latin typeface="Cambria" pitchFamily="18" charset="0"/>
              </a:rPr>
              <a:t>экологического образования – формирование человека нового  типа с новым экологическим мышлением, способного осознавать последствия своих действий по отношению к окружающей среде и умеющего жить в относительной гармонии с природой. Именно в  дошкольном  возрасте ребенок получает  первые  впечатления о природе, накапливает представления о разных формах жизни, т.е. у него формируются  основы экологического мышления, сознания, закладываются начальные элементы экологической культуры. </a:t>
            </a:r>
          </a:p>
          <a:p>
            <a:pPr indent="360000" algn="just"/>
            <a:endParaRPr lang="ru-RU" sz="2400" dirty="0" smtClean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P505199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3" y="3481414"/>
            <a:ext cx="4214841" cy="3092411"/>
          </a:xfrm>
          <a:prstGeom prst="rect">
            <a:avLst/>
          </a:prstGeom>
        </p:spPr>
      </p:pic>
      <p:pic>
        <p:nvPicPr>
          <p:cNvPr id="5" name="Рисунок 4" descr="P101208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6314" y="285728"/>
            <a:ext cx="4095779" cy="307183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7158" y="214290"/>
            <a:ext cx="428628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2000" dirty="0" smtClean="0">
                <a:latin typeface="Cambria" pitchFamily="18" charset="0"/>
              </a:rPr>
              <a:t>                               Для работы </a:t>
            </a:r>
          </a:p>
          <a:p>
            <a:pPr indent="360000" algn="just"/>
            <a:r>
              <a:rPr lang="ru-RU" sz="2000" dirty="0" smtClean="0">
                <a:latin typeface="Cambria" pitchFamily="18" charset="0"/>
              </a:rPr>
              <a:t>с                       </a:t>
            </a:r>
            <a:r>
              <a:rPr lang="ru-RU" sz="2000" dirty="0" err="1" smtClean="0">
                <a:latin typeface="Cambria" pitchFamily="18" charset="0"/>
              </a:rPr>
              <a:t>с</a:t>
            </a:r>
            <a:r>
              <a:rPr lang="ru-RU" sz="2000" dirty="0" smtClean="0">
                <a:latin typeface="Cambria" pitchFamily="18" charset="0"/>
              </a:rPr>
              <a:t> воспитанниками </a:t>
            </a:r>
          </a:p>
          <a:p>
            <a:pPr indent="360000" algn="just"/>
            <a:r>
              <a:rPr lang="ru-RU" sz="2000" dirty="0" smtClean="0">
                <a:latin typeface="Cambria" pitchFamily="18" charset="0"/>
              </a:rPr>
              <a:t>                              своей группы </a:t>
            </a:r>
          </a:p>
          <a:p>
            <a:pPr indent="360000" algn="just"/>
            <a:r>
              <a:rPr lang="ru-RU" sz="2000" dirty="0" smtClean="0">
                <a:latin typeface="Cambria" pitchFamily="18" charset="0"/>
              </a:rPr>
              <a:t>                         я выбрала метод   </a:t>
            </a:r>
          </a:p>
          <a:p>
            <a:pPr indent="360000" algn="just"/>
            <a:r>
              <a:rPr lang="ru-RU" sz="2000" dirty="0" smtClean="0">
                <a:latin typeface="Cambria" pitchFamily="18" charset="0"/>
              </a:rPr>
              <a:t>                 «Я вижу - я </a:t>
            </a:r>
            <a:r>
              <a:rPr lang="ru-RU" sz="2000" dirty="0" smtClean="0">
                <a:latin typeface="Cambria" pitchFamily="18" charset="0"/>
              </a:rPr>
              <a:t>запоминаю</a:t>
            </a:r>
            <a:r>
              <a:rPr lang="ru-RU" sz="2000" dirty="0" smtClean="0">
                <a:latin typeface="Cambria" pitchFamily="18" charset="0"/>
              </a:rPr>
              <a:t>»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 </a:t>
            </a:r>
            <a:endParaRPr lang="ru-RU" sz="2000" dirty="0" smtClean="0">
              <a:solidFill>
                <a:srgbClr val="000000"/>
              </a:solidFill>
              <a:latin typeface="Times New Roman"/>
            </a:endParaRPr>
          </a:p>
          <a:p>
            <a:pPr indent="360000" algn="just"/>
            <a:endParaRPr lang="ru-RU" sz="2000" dirty="0" smtClean="0">
              <a:solidFill>
                <a:srgbClr val="000000"/>
              </a:solidFill>
              <a:latin typeface="Cambria" pitchFamily="18" charset="0"/>
            </a:endParaRPr>
          </a:p>
          <a:p>
            <a:pPr indent="360000" algn="just"/>
            <a:r>
              <a:rPr lang="ru-RU" sz="2000" dirty="0" smtClean="0">
                <a:solidFill>
                  <a:srgbClr val="000000"/>
                </a:solidFill>
                <a:latin typeface="Cambria" pitchFamily="18" charset="0"/>
              </a:rPr>
              <a:t>В </a:t>
            </a:r>
            <a:r>
              <a:rPr lang="ru-RU" sz="2000" dirty="0" smtClean="0">
                <a:solidFill>
                  <a:srgbClr val="000000"/>
                </a:solidFill>
                <a:latin typeface="Cambria" pitchFamily="18" charset="0"/>
              </a:rPr>
              <a:t>процессе подготовки к работе по данной теме я подобрала </a:t>
            </a:r>
            <a:r>
              <a:rPr lang="ru-RU" sz="2000" dirty="0" smtClean="0">
                <a:solidFill>
                  <a:srgbClr val="000000"/>
                </a:solidFill>
                <a:latin typeface="Cambria" pitchFamily="18" charset="0"/>
              </a:rPr>
              <a:t>много</a:t>
            </a:r>
          </a:p>
          <a:p>
            <a:pPr indent="360000" algn="just"/>
            <a:r>
              <a:rPr lang="ru-RU" sz="2000" dirty="0" smtClean="0">
                <a:solidFill>
                  <a:srgbClr val="000000"/>
                </a:solidFill>
                <a:latin typeface="Cambria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Cambria" pitchFamily="18" charset="0"/>
              </a:rPr>
              <a:t>       наглядного </a:t>
            </a:r>
            <a:r>
              <a:rPr lang="ru-RU" sz="2000" dirty="0" smtClean="0">
                <a:solidFill>
                  <a:srgbClr val="000000"/>
                </a:solidFill>
                <a:latin typeface="Cambria" pitchFamily="18" charset="0"/>
              </a:rPr>
              <a:t>материала</a:t>
            </a:r>
            <a:endParaRPr lang="ru-RU" sz="2000" dirty="0" smtClean="0">
              <a:latin typeface="Cambria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57752" y="3786190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dirty="0">
              <a:latin typeface="Cambria" pitchFamily="18" charset="0"/>
            </a:endParaRPr>
          </a:p>
        </p:txBody>
      </p:sp>
      <p:pic>
        <p:nvPicPr>
          <p:cNvPr id="8" name="Рисунок 7" descr="$3183953.JPG"/>
          <p:cNvPicPr>
            <a:picLocks noChangeAspect="1"/>
          </p:cNvPicPr>
          <p:nvPr/>
        </p:nvPicPr>
        <p:blipFill>
          <a:blip r:embed="rId5" cstate="print"/>
          <a:srcRect l="16511" t="6977" r="20814" b="41860"/>
          <a:stretch>
            <a:fillRect/>
          </a:stretch>
        </p:blipFill>
        <p:spPr>
          <a:xfrm>
            <a:off x="4786314" y="3500438"/>
            <a:ext cx="4083872" cy="307183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1472" y="428604"/>
            <a:ext cx="142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solidFill>
                <a:srgbClr val="090B05"/>
              </a:solidFill>
              <a:latin typeface="Cambr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872" y="581004"/>
            <a:ext cx="142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solidFill>
                <a:srgbClr val="090B05"/>
              </a:solidFill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29462"/>
          </a:xfrm>
          <a:prstGeom prst="rect">
            <a:avLst/>
          </a:prstGeom>
        </p:spPr>
      </p:pic>
      <p:pic>
        <p:nvPicPr>
          <p:cNvPr id="5" name="Рисунок 4" descr="PC2515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285728"/>
            <a:ext cx="3833872" cy="2875404"/>
          </a:xfrm>
          <a:prstGeom prst="rect">
            <a:avLst/>
          </a:prstGeom>
        </p:spPr>
      </p:pic>
      <p:pic>
        <p:nvPicPr>
          <p:cNvPr id="6" name="Рисунок 5" descr="PC25155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472" y="3643314"/>
            <a:ext cx="3857652" cy="289323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4282" y="0"/>
            <a:ext cx="464347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2400" dirty="0" smtClean="0">
                <a:latin typeface="Cambria" pitchFamily="18" charset="0"/>
              </a:rPr>
              <a:t>               </a:t>
            </a:r>
            <a:r>
              <a:rPr lang="ru-RU" sz="2000" dirty="0" smtClean="0">
                <a:latin typeface="Cambria" pitchFamily="18" charset="0"/>
              </a:rPr>
              <a:t>Процесс должен быть</a:t>
            </a:r>
          </a:p>
          <a:p>
            <a:pPr indent="360000" algn="just"/>
            <a:r>
              <a:rPr lang="ru-RU" sz="2000" dirty="0" smtClean="0">
                <a:latin typeface="Cambria" pitchFamily="18" charset="0"/>
              </a:rPr>
              <a:t>                              наглядным </a:t>
            </a:r>
          </a:p>
          <a:p>
            <a:pPr indent="360000" algn="just"/>
            <a:r>
              <a:rPr lang="ru-RU" sz="2000" dirty="0" smtClean="0">
                <a:latin typeface="Cambria" pitchFamily="18" charset="0"/>
              </a:rPr>
              <a:t>                      и продуктивным</a:t>
            </a:r>
            <a:r>
              <a:rPr lang="ru-RU" sz="2000" dirty="0" smtClean="0">
                <a:latin typeface="Cambria" pitchFamily="18" charset="0"/>
              </a:rPr>
              <a:t>, </a:t>
            </a:r>
            <a:r>
              <a:rPr lang="ru-RU" sz="2000" dirty="0" smtClean="0">
                <a:latin typeface="Cambria" pitchFamily="18" charset="0"/>
              </a:rPr>
              <a:t>таким,</a:t>
            </a:r>
          </a:p>
          <a:p>
            <a:pPr indent="360000" algn="just"/>
            <a:r>
              <a:rPr lang="ru-RU" sz="2000" dirty="0" smtClean="0">
                <a:latin typeface="Cambria" pitchFamily="18" charset="0"/>
              </a:rPr>
              <a:t>                       чтобы </a:t>
            </a:r>
            <a:r>
              <a:rPr lang="ru-RU" sz="2000" dirty="0" smtClean="0">
                <a:latin typeface="Cambria" pitchFamily="18" charset="0"/>
              </a:rPr>
              <a:t>каждый ребёнок </a:t>
            </a:r>
            <a:endParaRPr lang="ru-RU" sz="2000" dirty="0" smtClean="0">
              <a:latin typeface="Cambria" pitchFamily="18" charset="0"/>
            </a:endParaRPr>
          </a:p>
          <a:p>
            <a:pPr indent="360000" algn="just"/>
            <a:r>
              <a:rPr lang="ru-RU" sz="2000" dirty="0" smtClean="0">
                <a:latin typeface="Cambria" pitchFamily="18" charset="0"/>
              </a:rPr>
              <a:t>        мог </a:t>
            </a:r>
            <a:r>
              <a:rPr lang="ru-RU" sz="2000" dirty="0" smtClean="0">
                <a:latin typeface="Cambria" pitchFamily="18" charset="0"/>
              </a:rPr>
              <a:t>увидеть и поучаствовать </a:t>
            </a:r>
            <a:r>
              <a:rPr lang="ru-RU" sz="2000" dirty="0" smtClean="0">
                <a:latin typeface="Cambria" pitchFamily="18" charset="0"/>
              </a:rPr>
              <a:t>в</a:t>
            </a:r>
          </a:p>
          <a:p>
            <a:pPr indent="360000" algn="just"/>
            <a:r>
              <a:rPr lang="ru-RU" sz="2000" dirty="0" smtClean="0">
                <a:latin typeface="Cambria" pitchFamily="18" charset="0"/>
              </a:rPr>
              <a:t> </a:t>
            </a:r>
            <a:r>
              <a:rPr lang="ru-RU" sz="2000" dirty="0" smtClean="0">
                <a:latin typeface="Cambria" pitchFamily="18" charset="0"/>
              </a:rPr>
              <a:t>                 любом </a:t>
            </a:r>
            <a:r>
              <a:rPr lang="ru-RU" sz="2000" dirty="0" smtClean="0">
                <a:latin typeface="Cambria" pitchFamily="18" charset="0"/>
              </a:rPr>
              <a:t>задуманном деле</a:t>
            </a:r>
            <a:r>
              <a:rPr lang="ru-RU" sz="2000" dirty="0" smtClean="0">
                <a:latin typeface="Cambria" pitchFamily="18" charset="0"/>
              </a:rPr>
              <a:t>.</a:t>
            </a:r>
            <a:r>
              <a:rPr lang="ru-RU" sz="2000" dirty="0" smtClean="0">
                <a:solidFill>
                  <a:srgbClr val="000000"/>
                </a:solidFill>
                <a:latin typeface="Cambria" pitchFamily="18" charset="0"/>
              </a:rPr>
              <a:t> </a:t>
            </a:r>
            <a:endParaRPr lang="ru-RU" sz="2000" dirty="0" smtClean="0">
              <a:solidFill>
                <a:srgbClr val="000000"/>
              </a:solidFill>
              <a:latin typeface="Cambria" pitchFamily="18" charset="0"/>
            </a:endParaRPr>
          </a:p>
          <a:p>
            <a:pPr indent="360000" algn="just"/>
            <a:r>
              <a:rPr lang="ru-RU" sz="2000" dirty="0" smtClean="0">
                <a:solidFill>
                  <a:srgbClr val="000000"/>
                </a:solidFill>
                <a:latin typeface="Cambria" pitchFamily="18" charset="0"/>
              </a:rPr>
              <a:t>Заинтересовала </a:t>
            </a:r>
            <a:r>
              <a:rPr lang="ru-RU" sz="2000" dirty="0" smtClean="0">
                <a:solidFill>
                  <a:srgbClr val="000000"/>
                </a:solidFill>
                <a:latin typeface="Cambria" pitchFamily="18" charset="0"/>
              </a:rPr>
              <a:t>детей работа </a:t>
            </a:r>
            <a:endParaRPr lang="ru-RU" sz="2000" dirty="0" smtClean="0">
              <a:solidFill>
                <a:srgbClr val="000000"/>
              </a:solidFill>
              <a:latin typeface="Cambria" pitchFamily="18" charset="0"/>
            </a:endParaRPr>
          </a:p>
          <a:p>
            <a:pPr indent="360000" algn="just"/>
            <a:r>
              <a:rPr lang="ru-RU" sz="2000" dirty="0" smtClean="0">
                <a:solidFill>
                  <a:srgbClr val="000000"/>
                </a:solidFill>
                <a:latin typeface="Cambria" pitchFamily="18" charset="0"/>
              </a:rPr>
              <a:t>с </a:t>
            </a:r>
            <a:r>
              <a:rPr lang="ru-RU" sz="2000" dirty="0" smtClean="0">
                <a:solidFill>
                  <a:srgbClr val="000000"/>
                </a:solidFill>
                <a:latin typeface="Cambria" pitchFamily="18" charset="0"/>
              </a:rPr>
              <a:t>природным материалом - мы рисовали листочками и </a:t>
            </a:r>
            <a:r>
              <a:rPr lang="ru-RU" sz="2000" dirty="0" smtClean="0">
                <a:solidFill>
                  <a:srgbClr val="000000"/>
                </a:solidFill>
                <a:latin typeface="Cambria" pitchFamily="18" charset="0"/>
              </a:rPr>
              <a:t>травинками, создавали </a:t>
            </a:r>
            <a:r>
              <a:rPr lang="ru-RU" sz="2000" dirty="0" smtClean="0">
                <a:solidFill>
                  <a:srgbClr val="000000"/>
                </a:solidFill>
                <a:latin typeface="Cambria" pitchFamily="18" charset="0"/>
              </a:rPr>
              <a:t>композиции  из каштанов, шишек и т.д.</a:t>
            </a:r>
            <a:endParaRPr lang="ru-RU" sz="2000" dirty="0" smtClean="0">
              <a:latin typeface="Cambria" pitchFamily="18" charset="0"/>
            </a:endParaRPr>
          </a:p>
          <a:p>
            <a:pPr algn="just"/>
            <a:endParaRPr lang="ru-RU" sz="2400" dirty="0" smtClean="0">
              <a:latin typeface="Cambria" pitchFamily="18" charset="0"/>
            </a:endParaRPr>
          </a:p>
          <a:p>
            <a:pPr algn="ctr"/>
            <a:endParaRPr lang="ru-RU" sz="2400" dirty="0">
              <a:latin typeface="Cambria" pitchFamily="18" charset="0"/>
            </a:endParaRPr>
          </a:p>
        </p:txBody>
      </p:sp>
      <p:pic>
        <p:nvPicPr>
          <p:cNvPr id="8" name="Рисунок 7" descr="P505201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29190" y="3643314"/>
            <a:ext cx="3857652" cy="289323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P43019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3643314"/>
            <a:ext cx="3929058" cy="2946794"/>
          </a:xfrm>
          <a:prstGeom prst="rect">
            <a:avLst/>
          </a:prstGeom>
        </p:spPr>
      </p:pic>
      <p:pic>
        <p:nvPicPr>
          <p:cNvPr id="5" name="Рисунок 4" descr="P430194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3643314"/>
            <a:ext cx="4000496" cy="3000372"/>
          </a:xfrm>
          <a:prstGeom prst="rect">
            <a:avLst/>
          </a:prstGeom>
        </p:spPr>
      </p:pic>
      <p:pic>
        <p:nvPicPr>
          <p:cNvPr id="6" name="Рисунок 5" descr="P430194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14876" y="357166"/>
            <a:ext cx="4000496" cy="30003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4282" y="642918"/>
            <a:ext cx="421484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latin typeface="Cambria" pitchFamily="18" charset="0"/>
              </a:rPr>
              <a:t>                             С </a:t>
            </a:r>
            <a:r>
              <a:rPr lang="ru-RU" sz="2400" dirty="0" smtClean="0">
                <a:solidFill>
                  <a:srgbClr val="000000"/>
                </a:solidFill>
                <a:latin typeface="Cambria" pitchFamily="18" charset="0"/>
              </a:rPr>
              <a:t>помощью </a:t>
            </a:r>
            <a:endParaRPr lang="ru-RU" sz="2400" dirty="0" smtClean="0">
              <a:solidFill>
                <a:srgbClr val="000000"/>
              </a:solidFill>
              <a:latin typeface="Cambria" pitchFamily="18" charset="0"/>
            </a:endParaRPr>
          </a:p>
          <a:p>
            <a:pPr algn="just"/>
            <a:r>
              <a:rPr lang="ru-RU" sz="2400" dirty="0" smtClean="0">
                <a:solidFill>
                  <a:srgbClr val="000000"/>
                </a:solidFill>
                <a:latin typeface="Cambria" pitchFamily="18" charset="0"/>
              </a:rPr>
              <a:t>                              родителей  </a:t>
            </a:r>
          </a:p>
          <a:p>
            <a:pPr algn="just"/>
            <a:r>
              <a:rPr lang="ru-RU" sz="2400" dirty="0" smtClean="0">
                <a:solidFill>
                  <a:srgbClr val="000000"/>
                </a:solidFill>
                <a:latin typeface="Cambria" pitchFamily="18" charset="0"/>
              </a:rPr>
              <a:t>собрали  </a:t>
            </a:r>
            <a:r>
              <a:rPr lang="ru-RU" sz="2400" dirty="0" smtClean="0">
                <a:solidFill>
                  <a:srgbClr val="000000"/>
                </a:solidFill>
                <a:latin typeface="Cambria" pitchFamily="18" charset="0"/>
              </a:rPr>
              <a:t>коллекцию семян цветочных и огородных </a:t>
            </a:r>
            <a:r>
              <a:rPr lang="ru-RU" sz="2400" dirty="0" smtClean="0">
                <a:solidFill>
                  <a:srgbClr val="000000"/>
                </a:solidFill>
                <a:latin typeface="Cambria" pitchFamily="18" charset="0"/>
              </a:rPr>
              <a:t>культур. При посадке ребята могли их рассмотреть и сравнить.</a:t>
            </a:r>
            <a:endParaRPr lang="ru-RU" sz="2400" dirty="0" smtClean="0">
              <a:latin typeface="Cambria" pitchFamily="18" charset="0"/>
            </a:endParaRPr>
          </a:p>
          <a:p>
            <a:pPr algn="ctr"/>
            <a:endParaRPr lang="ru-RU" sz="2400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P5052034.JPG"/>
          <p:cNvPicPr>
            <a:picLocks noChangeAspect="1"/>
          </p:cNvPicPr>
          <p:nvPr/>
        </p:nvPicPr>
        <p:blipFill>
          <a:blip r:embed="rId3" cstate="print"/>
          <a:srcRect t="9040" b="9605"/>
          <a:stretch>
            <a:fillRect/>
          </a:stretch>
        </p:blipFill>
        <p:spPr>
          <a:xfrm>
            <a:off x="500034" y="1643050"/>
            <a:ext cx="3746527" cy="2286016"/>
          </a:xfrm>
          <a:prstGeom prst="rect">
            <a:avLst/>
          </a:prstGeom>
        </p:spPr>
      </p:pic>
      <p:pic>
        <p:nvPicPr>
          <p:cNvPr id="5" name="Рисунок 4" descr="OLYMPUS IMAGING CORP.   VR310,D720_20140505_113002.jpg"/>
          <p:cNvPicPr>
            <a:picLocks noChangeAspect="1"/>
          </p:cNvPicPr>
          <p:nvPr/>
        </p:nvPicPr>
        <p:blipFill>
          <a:blip r:embed="rId4" cstate="print"/>
          <a:srcRect t="15819"/>
          <a:stretch>
            <a:fillRect/>
          </a:stretch>
        </p:blipFill>
        <p:spPr>
          <a:xfrm>
            <a:off x="500034" y="4286256"/>
            <a:ext cx="3714776" cy="2345343"/>
          </a:xfrm>
          <a:prstGeom prst="rect">
            <a:avLst/>
          </a:prstGeom>
        </p:spPr>
      </p:pic>
      <p:pic>
        <p:nvPicPr>
          <p:cNvPr id="6" name="Рисунок 5" descr="OLYMPUS IMAGING CORP.   VR310,D720_20140505_113256.jpg"/>
          <p:cNvPicPr>
            <a:picLocks noChangeAspect="1"/>
          </p:cNvPicPr>
          <p:nvPr/>
        </p:nvPicPr>
        <p:blipFill>
          <a:blip r:embed="rId5" cstate="print"/>
          <a:srcRect t="7143" b="7143"/>
          <a:stretch>
            <a:fillRect/>
          </a:stretch>
        </p:blipFill>
        <p:spPr>
          <a:xfrm>
            <a:off x="5000628" y="1643050"/>
            <a:ext cx="3667152" cy="2357454"/>
          </a:xfrm>
          <a:prstGeom prst="rect">
            <a:avLst/>
          </a:prstGeom>
        </p:spPr>
      </p:pic>
      <p:pic>
        <p:nvPicPr>
          <p:cNvPr id="7" name="Рисунок 6" descr="P5052065.JPG"/>
          <p:cNvPicPr>
            <a:picLocks noChangeAspect="1"/>
          </p:cNvPicPr>
          <p:nvPr/>
        </p:nvPicPr>
        <p:blipFill>
          <a:blip r:embed="rId6" cstate="print"/>
          <a:srcRect t="13953"/>
          <a:stretch>
            <a:fillRect/>
          </a:stretch>
        </p:blipFill>
        <p:spPr>
          <a:xfrm>
            <a:off x="5000628" y="4286256"/>
            <a:ext cx="3667148" cy="236659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85786" y="0"/>
            <a:ext cx="81439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latin typeface="Times New Roman"/>
              </a:rPr>
              <a:t>                     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Во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время пересадки комнатных цветов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мы с ребятами</a:t>
            </a:r>
          </a:p>
          <a:p>
            <a:pPr algn="just"/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                  сравнивали корни и листья растений. Они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с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удовольствием</a:t>
            </a:r>
          </a:p>
          <a:p>
            <a:pPr algn="just"/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                  принимали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участие в процессе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-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помогали подсыпать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дренаж</a:t>
            </a:r>
          </a:p>
          <a:p>
            <a:pPr algn="just"/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                  и землю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,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поливали пересаженные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растения.</a:t>
            </a:r>
            <a:endParaRPr lang="ru-RU" sz="2000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P1012084.JPG"/>
          <p:cNvPicPr>
            <a:picLocks noChangeAspect="1"/>
          </p:cNvPicPr>
          <p:nvPr/>
        </p:nvPicPr>
        <p:blipFill>
          <a:blip r:embed="rId3" cstate="print"/>
          <a:srcRect t="13793" b="12643"/>
          <a:stretch>
            <a:fillRect/>
          </a:stretch>
        </p:blipFill>
        <p:spPr>
          <a:xfrm>
            <a:off x="4714876" y="4214818"/>
            <a:ext cx="4143372" cy="2357454"/>
          </a:xfrm>
          <a:prstGeom prst="rect">
            <a:avLst/>
          </a:prstGeom>
        </p:spPr>
      </p:pic>
      <p:pic>
        <p:nvPicPr>
          <p:cNvPr id="5" name="Рисунок 4" descr="P4301967.JPG"/>
          <p:cNvPicPr>
            <a:picLocks noChangeAspect="1"/>
          </p:cNvPicPr>
          <p:nvPr/>
        </p:nvPicPr>
        <p:blipFill>
          <a:blip r:embed="rId4" cstate="print"/>
          <a:srcRect t="24859"/>
          <a:stretch>
            <a:fillRect/>
          </a:stretch>
        </p:blipFill>
        <p:spPr>
          <a:xfrm>
            <a:off x="285720" y="4214818"/>
            <a:ext cx="4214842" cy="2375314"/>
          </a:xfrm>
          <a:prstGeom prst="rect">
            <a:avLst/>
          </a:prstGeom>
        </p:spPr>
      </p:pic>
      <p:pic>
        <p:nvPicPr>
          <p:cNvPr id="6" name="Рисунок 5" descr="P4301954.JPG"/>
          <p:cNvPicPr>
            <a:picLocks noChangeAspect="1"/>
          </p:cNvPicPr>
          <p:nvPr/>
        </p:nvPicPr>
        <p:blipFill>
          <a:blip r:embed="rId5" cstate="print"/>
          <a:srcRect t="9756" b="9756"/>
          <a:stretch>
            <a:fillRect/>
          </a:stretch>
        </p:blipFill>
        <p:spPr>
          <a:xfrm>
            <a:off x="4714876" y="1428736"/>
            <a:ext cx="4214810" cy="2357454"/>
          </a:xfrm>
          <a:prstGeom prst="rect">
            <a:avLst/>
          </a:prstGeom>
        </p:spPr>
      </p:pic>
      <p:pic>
        <p:nvPicPr>
          <p:cNvPr id="8" name="Рисунок 7" descr="P4301945.JPG"/>
          <p:cNvPicPr>
            <a:picLocks noChangeAspect="1"/>
          </p:cNvPicPr>
          <p:nvPr/>
        </p:nvPicPr>
        <p:blipFill>
          <a:blip r:embed="rId6" cstate="print"/>
          <a:srcRect l="-1786" r="-1787" b="20833"/>
          <a:stretch>
            <a:fillRect/>
          </a:stretch>
        </p:blipFill>
        <p:spPr>
          <a:xfrm>
            <a:off x="285720" y="1428736"/>
            <a:ext cx="4214842" cy="237531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500167" y="1"/>
            <a:ext cx="74295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ctr"/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Во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время посадки семян для клумб и огорода уже подсказывали, что и как надо делать. Потом, когда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рассаду</a:t>
            </a:r>
          </a:p>
          <a:p>
            <a:pPr indent="360000" algn="ctr"/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высадили в клумбы и на грядки, помогали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ухаживать</a:t>
            </a:r>
          </a:p>
          <a:p>
            <a:pPr indent="360000" algn="ctr"/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за цветами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и огородом</a:t>
            </a:r>
            <a:r>
              <a:rPr lang="ru-RU" sz="2400" dirty="0" smtClean="0">
                <a:solidFill>
                  <a:srgbClr val="000000"/>
                </a:solidFill>
                <a:latin typeface="Times New Roman"/>
              </a:rPr>
              <a:t>.</a:t>
            </a:r>
            <a:endParaRPr lang="ru-RU" sz="2400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P62442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2928934"/>
            <a:ext cx="4286280" cy="3214710"/>
          </a:xfrm>
          <a:prstGeom prst="rect">
            <a:avLst/>
          </a:prstGeom>
        </p:spPr>
      </p:pic>
      <p:pic>
        <p:nvPicPr>
          <p:cNvPr id="5" name="Рисунок 4" descr="P624425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6314" y="428604"/>
            <a:ext cx="4095747" cy="30718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7158" y="1214422"/>
            <a:ext cx="41434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just"/>
            <a:r>
              <a:rPr lang="ru-RU" sz="2400" dirty="0" smtClean="0">
                <a:solidFill>
                  <a:srgbClr val="000000"/>
                </a:solidFill>
                <a:latin typeface="Cambria" pitchFamily="18" charset="0"/>
              </a:rPr>
              <a:t>К</a:t>
            </a:r>
            <a:r>
              <a:rPr lang="ru-RU" sz="2400" dirty="0" smtClean="0">
                <a:solidFill>
                  <a:srgbClr val="000000"/>
                </a:solidFill>
                <a:latin typeface="Cambria" pitchFamily="18" charset="0"/>
              </a:rPr>
              <a:t>огда </a:t>
            </a:r>
            <a:r>
              <a:rPr lang="ru-RU" sz="2400" dirty="0" smtClean="0">
                <a:solidFill>
                  <a:srgbClr val="000000"/>
                </a:solidFill>
                <a:latin typeface="Cambria" pitchFamily="18" charset="0"/>
              </a:rPr>
              <a:t>рассаду высадили в клумбы и на грядки, помогали ухаживать за цветами и огородом.</a:t>
            </a:r>
            <a:endParaRPr lang="ru-RU" sz="2400" dirty="0" smtClean="0">
              <a:latin typeface="Cambria" pitchFamily="18" charset="0"/>
            </a:endParaRPr>
          </a:p>
          <a:p>
            <a:pPr algn="ctr"/>
            <a:endParaRPr lang="ru-RU" sz="2400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P62442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267868"/>
            <a:ext cx="3429024" cy="2571769"/>
          </a:xfrm>
          <a:prstGeom prst="rect">
            <a:avLst/>
          </a:prstGeom>
        </p:spPr>
      </p:pic>
      <p:pic>
        <p:nvPicPr>
          <p:cNvPr id="5" name="Рисунок 4" descr="P62442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29256" y="285728"/>
            <a:ext cx="3357554" cy="2518166"/>
          </a:xfrm>
          <a:prstGeom prst="rect">
            <a:avLst/>
          </a:prstGeom>
        </p:spPr>
      </p:pic>
      <p:pic>
        <p:nvPicPr>
          <p:cNvPr id="6" name="Рисунок 5" descr="P624424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7224" y="3214686"/>
            <a:ext cx="2428892" cy="3238522"/>
          </a:xfrm>
          <a:prstGeom prst="rect">
            <a:avLst/>
          </a:prstGeom>
        </p:spPr>
      </p:pic>
      <p:pic>
        <p:nvPicPr>
          <p:cNvPr id="7" name="Рисунок 6" descr="P624424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00760" y="3167061"/>
            <a:ext cx="2500330" cy="333377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57488" y="2928934"/>
            <a:ext cx="34290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Cambria" pitchFamily="18" charset="0"/>
              </a:rPr>
              <a:t>Выращенные собственными усилиями </a:t>
            </a:r>
            <a:endParaRPr lang="ru-RU" sz="2400" dirty="0" smtClean="0">
              <a:latin typeface="Cambria" pitchFamily="18" charset="0"/>
            </a:endParaRPr>
          </a:p>
          <a:p>
            <a:pPr algn="ctr"/>
            <a:r>
              <a:rPr lang="ru-RU" sz="2400" dirty="0" smtClean="0">
                <a:latin typeface="Cambria" pitchFamily="18" charset="0"/>
              </a:rPr>
              <a:t>культуры</a:t>
            </a:r>
            <a:endParaRPr lang="ru-RU" sz="2400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8662" y="214290"/>
            <a:ext cx="392909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 </a:t>
            </a:r>
            <a:r>
              <a:rPr lang="ru-RU" sz="2000" dirty="0" smtClean="0">
                <a:latin typeface="Cambria" pitchFamily="18" charset="0"/>
              </a:rPr>
              <a:t>В течении года </a:t>
            </a:r>
            <a:r>
              <a:rPr lang="ru-RU" sz="2000" dirty="0" smtClean="0">
                <a:latin typeface="Cambria" pitchFamily="18" charset="0"/>
              </a:rPr>
              <a:t>наш </a:t>
            </a:r>
            <a:r>
              <a:rPr lang="ru-RU" sz="2000" dirty="0" smtClean="0">
                <a:latin typeface="Cambria" pitchFamily="18" charset="0"/>
              </a:rPr>
              <a:t>сад </a:t>
            </a:r>
            <a:endParaRPr lang="ru-RU" sz="2000" dirty="0" smtClean="0">
              <a:latin typeface="Cambria" pitchFamily="18" charset="0"/>
            </a:endParaRPr>
          </a:p>
          <a:p>
            <a:pPr algn="ctr"/>
            <a:r>
              <a:rPr lang="ru-RU" sz="2000" dirty="0" smtClean="0">
                <a:latin typeface="Cambria" pitchFamily="18" charset="0"/>
              </a:rPr>
              <a:t>посещали </a:t>
            </a:r>
            <a:r>
              <a:rPr lang="ru-RU" sz="2000" dirty="0" smtClean="0">
                <a:latin typeface="Cambria" pitchFamily="18" charset="0"/>
              </a:rPr>
              <a:t>зоопарки, </a:t>
            </a:r>
            <a:endParaRPr lang="ru-RU" sz="2000" dirty="0" smtClean="0">
              <a:latin typeface="Cambria" pitchFamily="18" charset="0"/>
            </a:endParaRPr>
          </a:p>
          <a:p>
            <a:pPr algn="ctr"/>
            <a:r>
              <a:rPr lang="ru-RU" sz="2000" dirty="0" smtClean="0">
                <a:latin typeface="Cambria" pitchFamily="18" charset="0"/>
              </a:rPr>
              <a:t>в </a:t>
            </a:r>
            <a:r>
              <a:rPr lang="ru-RU" sz="2000" dirty="0" smtClean="0">
                <a:latin typeface="Cambria" pitchFamily="18" charset="0"/>
              </a:rPr>
              <a:t>которых детям </a:t>
            </a:r>
            <a:endParaRPr lang="ru-RU" sz="2000" dirty="0" smtClean="0">
              <a:latin typeface="Cambria" pitchFamily="18" charset="0"/>
            </a:endParaRPr>
          </a:p>
          <a:p>
            <a:pPr algn="ctr"/>
            <a:r>
              <a:rPr lang="ru-RU" sz="2000" dirty="0" smtClean="0">
                <a:latin typeface="Cambria" pitchFamily="18" charset="0"/>
              </a:rPr>
              <a:t>открывался </a:t>
            </a:r>
            <a:r>
              <a:rPr lang="ru-RU" sz="2000" dirty="0" smtClean="0">
                <a:latin typeface="Cambria" pitchFamily="18" charset="0"/>
              </a:rPr>
              <a:t>до того времени невиданный  мир животных, насекомых, </a:t>
            </a:r>
            <a:r>
              <a:rPr lang="ru-RU" sz="2000" dirty="0" smtClean="0">
                <a:latin typeface="Cambria" pitchFamily="18" charset="0"/>
              </a:rPr>
              <a:t>рептилий </a:t>
            </a:r>
            <a:r>
              <a:rPr lang="ru-RU" sz="2000" dirty="0" smtClean="0">
                <a:latin typeface="Cambria" pitchFamily="18" charset="0"/>
              </a:rPr>
              <a:t>и птиц. </a:t>
            </a:r>
            <a:endParaRPr lang="ru-RU" sz="2000" dirty="0">
              <a:latin typeface="Cambria" pitchFamily="18" charset="0"/>
            </a:endParaRPr>
          </a:p>
        </p:txBody>
      </p:sp>
      <p:pic>
        <p:nvPicPr>
          <p:cNvPr id="8" name="Рисунок 7" descr="P322399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67219" y="142852"/>
            <a:ext cx="4286280" cy="3214710"/>
          </a:xfrm>
          <a:prstGeom prst="rect">
            <a:avLst/>
          </a:prstGeom>
        </p:spPr>
      </p:pic>
      <p:pic>
        <p:nvPicPr>
          <p:cNvPr id="9" name="Рисунок 8" descr="P322398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3571876"/>
            <a:ext cx="4214842" cy="3071810"/>
          </a:xfrm>
          <a:prstGeom prst="rect">
            <a:avLst/>
          </a:prstGeom>
        </p:spPr>
      </p:pic>
      <p:pic>
        <p:nvPicPr>
          <p:cNvPr id="12" name="Рисунок 11" descr="PB202380.JPG"/>
          <p:cNvPicPr>
            <a:picLocks noChangeAspect="1"/>
          </p:cNvPicPr>
          <p:nvPr/>
        </p:nvPicPr>
        <p:blipFill>
          <a:blip r:embed="rId5" cstate="print"/>
          <a:srcRect l="22222" t="37500" r="29166" b="9375"/>
          <a:stretch>
            <a:fillRect/>
          </a:stretch>
        </p:blipFill>
        <p:spPr>
          <a:xfrm>
            <a:off x="642910" y="2428868"/>
            <a:ext cx="3571900" cy="4163815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85918" y="214290"/>
            <a:ext cx="71438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0000" algn="ctr"/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</a:rPr>
              <a:t>Я уверена, что такое взаимодействие детей с природой, даст хорошие результаты в воспитании добрых и воспитанных граждан, которые будут  делать всё возможное для сохранения растительного и животного мира на нашей Земле.</a:t>
            </a:r>
            <a:endParaRPr lang="ru-RU" sz="2000" dirty="0" smtClean="0"/>
          </a:p>
          <a:p>
            <a:pPr algn="ctr"/>
            <a:endParaRPr lang="ru-RU" sz="2400" dirty="0">
              <a:latin typeface="Cambria" pitchFamily="18" charset="0"/>
            </a:endParaRPr>
          </a:p>
        </p:txBody>
      </p:sp>
      <p:pic>
        <p:nvPicPr>
          <p:cNvPr id="10" name="Рисунок 9" descr="P9105200.JPG"/>
          <p:cNvPicPr>
            <a:picLocks noChangeAspect="1"/>
          </p:cNvPicPr>
          <p:nvPr/>
        </p:nvPicPr>
        <p:blipFill>
          <a:blip r:embed="rId3" cstate="print"/>
          <a:srcRect l="2915" t="2564" r="2885" b="6410"/>
          <a:stretch>
            <a:fillRect/>
          </a:stretch>
        </p:blipFill>
        <p:spPr>
          <a:xfrm>
            <a:off x="1285852" y="1571612"/>
            <a:ext cx="6927999" cy="507209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s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00166" y="2500306"/>
            <a:ext cx="66437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latin typeface="Cambria" pitchFamily="18" charset="0"/>
              </a:rPr>
              <a:t>Спасибо за внимание!</a:t>
            </a:r>
            <a:endParaRPr lang="ru-RU" sz="4800" dirty="0">
              <a:latin typeface="Cambria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557</Words>
  <Application>Microsoft Office PowerPoint</Application>
  <PresentationFormat>Экран (4:3)</PresentationFormat>
  <Paragraphs>55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ЛИСЁНА</dc:creator>
  <cp:lastModifiedBy>ЛИСЁНА</cp:lastModifiedBy>
  <cp:revision>39</cp:revision>
  <dcterms:created xsi:type="dcterms:W3CDTF">2018-09-10T04:15:28Z</dcterms:created>
  <dcterms:modified xsi:type="dcterms:W3CDTF">2021-07-10T09:46:07Z</dcterms:modified>
</cp:coreProperties>
</file>