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9"/>
  </p:notesMasterIdLst>
  <p:sldIdLst>
    <p:sldId id="256" r:id="rId2"/>
    <p:sldId id="563" r:id="rId3"/>
    <p:sldId id="556" r:id="rId4"/>
    <p:sldId id="575" r:id="rId5"/>
    <p:sldId id="576" r:id="rId6"/>
    <p:sldId id="577" r:id="rId7"/>
    <p:sldId id="587" r:id="rId8"/>
    <p:sldId id="606" r:id="rId9"/>
    <p:sldId id="582" r:id="rId10"/>
    <p:sldId id="589" r:id="rId11"/>
    <p:sldId id="588" r:id="rId12"/>
    <p:sldId id="590" r:id="rId13"/>
    <p:sldId id="607" r:id="rId14"/>
    <p:sldId id="600" r:id="rId15"/>
    <p:sldId id="591" r:id="rId16"/>
    <p:sldId id="592" r:id="rId17"/>
    <p:sldId id="596" r:id="rId18"/>
    <p:sldId id="608" r:id="rId19"/>
    <p:sldId id="595" r:id="rId20"/>
    <p:sldId id="609" r:id="rId21"/>
    <p:sldId id="610" r:id="rId22"/>
    <p:sldId id="597" r:id="rId23"/>
    <p:sldId id="611" r:id="rId24"/>
    <p:sldId id="612" r:id="rId25"/>
    <p:sldId id="613" r:id="rId26"/>
    <p:sldId id="598" r:id="rId27"/>
    <p:sldId id="614" r:id="rId28"/>
    <p:sldId id="594" r:id="rId29"/>
    <p:sldId id="615" r:id="rId30"/>
    <p:sldId id="616" r:id="rId31"/>
    <p:sldId id="617" r:id="rId32"/>
    <p:sldId id="599" r:id="rId33"/>
    <p:sldId id="603" r:id="rId34"/>
    <p:sldId id="601" r:id="rId35"/>
    <p:sldId id="604" r:id="rId36"/>
    <p:sldId id="605" r:id="rId37"/>
    <p:sldId id="602" r:id="rId38"/>
  </p:sldIdLst>
  <p:sldSz cx="9906000" cy="6858000" type="A4"/>
  <p:notesSz cx="7105650" cy="10239375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6">
          <p15:clr>
            <a:srgbClr val="A4A3A4"/>
          </p15:clr>
        </p15:guide>
        <p15:guide id="2" pos="223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81" autoAdjust="0"/>
  </p:normalViewPr>
  <p:slideViewPr>
    <p:cSldViewPr snapToGrid="0" snapToObjects="1">
      <p:cViewPr varScale="1">
        <p:scale>
          <a:sx n="69" d="100"/>
          <a:sy n="69" d="100"/>
        </p:scale>
        <p:origin x="-1398" y="-10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2" d="100"/>
          <a:sy n="52" d="100"/>
        </p:scale>
        <p:origin x="-1902" y="-108"/>
      </p:cViewPr>
      <p:guideLst>
        <p:guide orient="horz" pos="3226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9115" cy="511969"/>
          </a:xfrm>
          <a:prstGeom prst="rect">
            <a:avLst/>
          </a:prstGeom>
        </p:spPr>
        <p:txBody>
          <a:bodyPr vert="horz" lIns="99102" tIns="49551" rIns="99102" bIns="49551" rtlCol="0"/>
          <a:lstStyle>
            <a:lvl1pPr algn="l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4892" y="1"/>
            <a:ext cx="3079115" cy="511969"/>
          </a:xfrm>
          <a:prstGeom prst="rect">
            <a:avLst/>
          </a:prstGeom>
        </p:spPr>
        <p:txBody>
          <a:bodyPr vert="horz" lIns="99102" tIns="49551" rIns="99102" bIns="49551" rtlCol="0"/>
          <a:lstStyle>
            <a:lvl1pPr algn="r">
              <a:defRPr sz="1300"/>
            </a:lvl1pPr>
          </a:lstStyle>
          <a:p>
            <a:pPr>
              <a:defRPr/>
            </a:pPr>
            <a:fld id="{2BEAC04B-9738-4287-AF3E-7695B7086D75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79463" y="768350"/>
            <a:ext cx="5546725" cy="3840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102" tIns="49551" rIns="99102" bIns="49551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565" y="4863703"/>
            <a:ext cx="5684520" cy="4607719"/>
          </a:xfrm>
          <a:prstGeom prst="rect">
            <a:avLst/>
          </a:prstGeom>
        </p:spPr>
        <p:txBody>
          <a:bodyPr vert="horz" lIns="99102" tIns="49551" rIns="99102" bIns="49551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5630"/>
            <a:ext cx="3079115" cy="511969"/>
          </a:xfrm>
          <a:prstGeom prst="rect">
            <a:avLst/>
          </a:prstGeom>
        </p:spPr>
        <p:txBody>
          <a:bodyPr vert="horz" lIns="99102" tIns="49551" rIns="99102" bIns="49551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4892" y="9725630"/>
            <a:ext cx="3079115" cy="511969"/>
          </a:xfrm>
          <a:prstGeom prst="rect">
            <a:avLst/>
          </a:prstGeom>
        </p:spPr>
        <p:txBody>
          <a:bodyPr vert="horz" lIns="99102" tIns="49551" rIns="99102" bIns="49551" rtlCol="0" anchor="b"/>
          <a:lstStyle>
            <a:lvl1pPr algn="r">
              <a:defRPr sz="1300"/>
            </a:lvl1pPr>
          </a:lstStyle>
          <a:p>
            <a:pPr>
              <a:defRPr/>
            </a:pPr>
            <a:fld id="{68A3C6B2-B617-442E-913F-B1C72EB010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3994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3181" y="3463021"/>
            <a:ext cx="5974051" cy="752539"/>
          </a:xfrm>
        </p:spPr>
        <p:txBody>
          <a:bodyPr/>
          <a:lstStyle>
            <a:lvl1pPr marL="0" marR="0" indent="0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noProof="0"/>
              <a:t>Click to edit Master title style</a:t>
            </a:r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3181" y="4583176"/>
            <a:ext cx="5974051" cy="1131641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Click to edit Master subtitle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977600" y="6028267"/>
            <a:ext cx="4542587" cy="508528"/>
          </a:xfrm>
        </p:spPr>
        <p:txBody>
          <a:bodyPr anchor="b">
            <a:normAutofit/>
          </a:bodyPr>
          <a:lstStyle>
            <a:lvl1pPr>
              <a:buNone/>
              <a:defRPr sz="1000" baseline="0"/>
            </a:lvl1pPr>
          </a:lstStyle>
          <a:p>
            <a:pPr lvl="0"/>
            <a:r>
              <a:rPr lang="ru-R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1883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575" y="1806448"/>
            <a:ext cx="9240713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263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575" y="1806448"/>
            <a:ext cx="9240713" cy="4394179"/>
          </a:xfrm>
        </p:spPr>
        <p:txBody>
          <a:bodyPr/>
          <a:lstStyle/>
          <a:p>
            <a:pPr lvl="0"/>
            <a:r>
              <a:rPr lang="ru-RU"/>
              <a:t>Click to edit Master text styles</a:t>
            </a:r>
          </a:p>
          <a:p>
            <a:pPr lvl="1"/>
            <a:r>
              <a:rPr lang="ru-RU"/>
              <a:t>Second level</a:t>
            </a:r>
          </a:p>
          <a:p>
            <a:pPr lvl="2"/>
            <a:r>
              <a:rPr lang="ru-RU"/>
              <a:t>Third level</a:t>
            </a:r>
          </a:p>
          <a:p>
            <a:pPr lvl="3"/>
            <a:r>
              <a:rPr lang="ru-RU"/>
              <a:t>Fourth level</a:t>
            </a:r>
          </a:p>
          <a:p>
            <a:pPr lvl="4"/>
            <a:r>
              <a:rPr lang="ru-RU"/>
              <a:t>Fifth level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498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576" y="1806448"/>
            <a:ext cx="7686023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  <p:sp>
        <p:nvSpPr>
          <p:cNvPr id="130" name="Text Placeholder 3"/>
          <p:cNvSpPr>
            <a:spLocks noGrp="1"/>
          </p:cNvSpPr>
          <p:nvPr>
            <p:ph type="body" sz="half" idx="2"/>
          </p:nvPr>
        </p:nvSpPr>
        <p:spPr>
          <a:xfrm>
            <a:off x="8079126" y="1878479"/>
            <a:ext cx="1426164" cy="432214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5484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576" y="1806448"/>
            <a:ext cx="7686023" cy="4394179"/>
          </a:xfrm>
        </p:spPr>
        <p:txBody>
          <a:bodyPr/>
          <a:lstStyle/>
          <a:p>
            <a:pPr lvl="0"/>
            <a:r>
              <a:rPr lang="ru-RU"/>
              <a:t>Click to edit Master text styles</a:t>
            </a:r>
          </a:p>
          <a:p>
            <a:pPr lvl="1"/>
            <a:r>
              <a:rPr lang="ru-RU"/>
              <a:t>Second level</a:t>
            </a:r>
          </a:p>
          <a:p>
            <a:pPr lvl="2"/>
            <a:r>
              <a:rPr lang="ru-RU"/>
              <a:t>Third level</a:t>
            </a:r>
          </a:p>
          <a:p>
            <a:pPr lvl="3"/>
            <a:r>
              <a:rPr lang="ru-RU"/>
              <a:t>Fourth level</a:t>
            </a:r>
          </a:p>
          <a:p>
            <a:pPr lvl="4"/>
            <a:r>
              <a:rPr lang="ru-RU"/>
              <a:t>Fifth level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  <p:sp>
        <p:nvSpPr>
          <p:cNvPr id="130" name="Text Placeholder 3"/>
          <p:cNvSpPr>
            <a:spLocks noGrp="1"/>
          </p:cNvSpPr>
          <p:nvPr>
            <p:ph type="body" sz="half" idx="2"/>
          </p:nvPr>
        </p:nvSpPr>
        <p:spPr>
          <a:xfrm>
            <a:off x="8079126" y="1878479"/>
            <a:ext cx="1426164" cy="432214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2227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425" y="1794219"/>
            <a:ext cx="4557272" cy="438115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0" indent="0">
              <a:buNone/>
              <a:defRPr sz="1600"/>
            </a:lvl2pPr>
            <a:lvl3pPr marL="0" indent="0">
              <a:buNone/>
              <a:defRPr sz="1600"/>
            </a:lvl3pPr>
            <a:lvl4pPr marL="0" indent="0">
              <a:buNone/>
              <a:defRPr sz="1600"/>
            </a:lvl4pPr>
            <a:lvl5pPr marL="0" indent="0"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110" y="1794219"/>
            <a:ext cx="4546179" cy="4381157"/>
          </a:xfrm>
        </p:spPr>
        <p:txBody>
          <a:bodyPr>
            <a:normAutofit/>
          </a:bodyPr>
          <a:lstStyle>
            <a:lvl1pPr marL="0" indent="0">
              <a:buFont typeface="Arial"/>
              <a:buNone/>
              <a:defRPr sz="1600"/>
            </a:lvl1pPr>
            <a:lvl2pPr marL="0" indent="0">
              <a:buFont typeface="Arial"/>
              <a:buNone/>
              <a:defRPr sz="1600"/>
            </a:lvl2pPr>
            <a:lvl3pPr marL="0" indent="0">
              <a:buFont typeface="Arial"/>
              <a:buNone/>
              <a:defRPr sz="1600"/>
            </a:lvl3pPr>
            <a:lvl4pPr marL="0" indent="0">
              <a:buFont typeface="Arial"/>
              <a:buNone/>
              <a:defRPr sz="1600"/>
            </a:lvl4pPr>
            <a:lvl5pPr marL="0" indent="0">
              <a:buFont typeface="Arial"/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47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425" y="1803038"/>
            <a:ext cx="4557272" cy="437233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Click to edit Master text styles</a:t>
            </a:r>
          </a:p>
          <a:p>
            <a:pPr lvl="1"/>
            <a:r>
              <a:rPr lang="ru-RU"/>
              <a:t>Second level</a:t>
            </a:r>
          </a:p>
          <a:p>
            <a:pPr lvl="2"/>
            <a:r>
              <a:rPr lang="ru-RU"/>
              <a:t>Third level</a:t>
            </a:r>
          </a:p>
          <a:p>
            <a:pPr lvl="3"/>
            <a:r>
              <a:rPr lang="ru-RU"/>
              <a:t>Fourth level</a:t>
            </a:r>
          </a:p>
          <a:p>
            <a:pPr lvl="4"/>
            <a:r>
              <a:rPr lang="ru-RU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110" y="1803038"/>
            <a:ext cx="4546179" cy="437233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Click to edit Master text styles</a:t>
            </a:r>
          </a:p>
          <a:p>
            <a:pPr lvl="1"/>
            <a:r>
              <a:rPr lang="ru-RU"/>
              <a:t>Second level</a:t>
            </a:r>
          </a:p>
          <a:p>
            <a:pPr lvl="2"/>
            <a:r>
              <a:rPr lang="ru-RU"/>
              <a:t>Third level</a:t>
            </a:r>
          </a:p>
          <a:p>
            <a:pPr lvl="3"/>
            <a:r>
              <a:rPr lang="ru-RU"/>
              <a:t>Fourth level</a:t>
            </a:r>
          </a:p>
          <a:p>
            <a:pPr lvl="4"/>
            <a:r>
              <a:rPr lang="ru-RU"/>
              <a:t>Fifth level</a:t>
            </a:r>
            <a:endParaRPr lang="en-US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371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4277" y="1712914"/>
            <a:ext cx="7598040" cy="446404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79126" y="1719737"/>
            <a:ext cx="1426164" cy="4457226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254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4278" y="1712914"/>
            <a:ext cx="4469739" cy="37782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8409" y="5657136"/>
            <a:ext cx="4565289" cy="68738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  <p:sp>
        <p:nvSpPr>
          <p:cNvPr id="131" name="Picture Placeholder 2"/>
          <p:cNvSpPr>
            <a:spLocks noGrp="1"/>
          </p:cNvSpPr>
          <p:nvPr>
            <p:ph type="pic" idx="10"/>
          </p:nvPr>
        </p:nvSpPr>
        <p:spPr>
          <a:xfrm>
            <a:off x="5056187" y="1714500"/>
            <a:ext cx="4469739" cy="37782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132" name="Text Placeholder 3"/>
          <p:cNvSpPr>
            <a:spLocks noGrp="1"/>
          </p:cNvSpPr>
          <p:nvPr>
            <p:ph type="body" sz="half" idx="11"/>
          </p:nvPr>
        </p:nvSpPr>
        <p:spPr>
          <a:xfrm>
            <a:off x="4950318" y="5649903"/>
            <a:ext cx="4565289" cy="68738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8284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249958" y="345191"/>
            <a:ext cx="9255331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8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0" y="1"/>
            <a:ext cx="9906000" cy="6488113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22"/>
          <p:cNvSpPr/>
          <p:nvPr/>
        </p:nvSpPr>
        <p:spPr>
          <a:xfrm>
            <a:off x="0" y="6499226"/>
            <a:ext cx="9906000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17" descr="rzd_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434" y="6510338"/>
            <a:ext cx="620845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7871" y="2412850"/>
            <a:ext cx="84201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2097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288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"/>
            <a:ext cx="9906000" cy="715962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249371" y="274639"/>
            <a:ext cx="925591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49371" y="1790701"/>
            <a:ext cx="9255919" cy="438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Нажмите для редактирования</a:t>
            </a:r>
          </a:p>
          <a:p>
            <a:pPr lvl="0"/>
            <a:r>
              <a:rPr lang="ru-RU"/>
              <a:t>Нажмите для ввода текста</a:t>
            </a: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TextBox 6"/>
          <p:cNvSpPr txBox="1">
            <a:spLocks noChangeArrowheads="1"/>
          </p:cNvSpPr>
          <p:nvPr/>
        </p:nvSpPr>
        <p:spPr bwMode="auto">
          <a:xfrm>
            <a:off x="144463" y="133350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endParaRPr lang="ru-RU">
              <a:latin typeface="Verdana" pitchFamily="34" charset="0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07164"/>
            <a:ext cx="9906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ru-RU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18414" y="6597650"/>
            <a:ext cx="507095" cy="1539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fld id="{2960E4D3-7D30-4584-92BD-55F2F965840D}" type="slidenum">
              <a:rPr lang="en-US" sz="1000" smtClean="0">
                <a:latin typeface="Verdana" pitchFamily="34" charset="0"/>
              </a:rPr>
              <a:pPr algn="r" eaLnBrk="1" hangingPunct="1">
                <a:spcBef>
                  <a:spcPct val="50000"/>
                </a:spcBef>
                <a:defRPr/>
              </a:pPr>
              <a:t>‹#›</a:t>
            </a:fld>
            <a:endParaRPr lang="en-US" sz="1000" dirty="0">
              <a:latin typeface="Verdana" pitchFamily="34" charset="0"/>
            </a:endParaRPr>
          </a:p>
        </p:txBody>
      </p:sp>
      <p:pic>
        <p:nvPicPr>
          <p:cNvPr id="1032" name="Picture 17" descr="rzd_logo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434" y="6510338"/>
            <a:ext cx="620845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3" name="Group 12"/>
          <p:cNvGrpSpPr>
            <a:grpSpLocks/>
          </p:cNvGrpSpPr>
          <p:nvPr/>
        </p:nvGrpSpPr>
        <p:grpSpPr bwMode="auto">
          <a:xfrm>
            <a:off x="-405871" y="-17463"/>
            <a:ext cx="397271" cy="2930526"/>
            <a:chOff x="-374650" y="-17463"/>
            <a:chExt cx="366712" cy="2930526"/>
          </a:xfrm>
        </p:grpSpPr>
        <p:sp>
          <p:nvSpPr>
            <p:cNvPr id="1034" name="Rectangle 13"/>
            <p:cNvSpPr>
              <a:spLocks noChangeArrowheads="1"/>
            </p:cNvSpPr>
            <p:nvPr userDrawn="1"/>
          </p:nvSpPr>
          <p:spPr bwMode="auto">
            <a:xfrm>
              <a:off x="-374650" y="-17463"/>
              <a:ext cx="366712" cy="366713"/>
            </a:xfrm>
            <a:prstGeom prst="rect">
              <a:avLst/>
            </a:prstGeom>
            <a:solidFill>
              <a:srgbClr val="CD202C"/>
            </a:soli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ru-RU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035" name="Rectangle 14"/>
            <p:cNvSpPr>
              <a:spLocks noChangeArrowheads="1"/>
            </p:cNvSpPr>
            <p:nvPr userDrawn="1"/>
          </p:nvSpPr>
          <p:spPr bwMode="auto">
            <a:xfrm>
              <a:off x="-374650" y="349250"/>
              <a:ext cx="366712" cy="366713"/>
            </a:xfrm>
            <a:prstGeom prst="rect">
              <a:avLst/>
            </a:prstGeom>
            <a:solidFill>
              <a:srgbClr val="455D70"/>
            </a:soli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ru-RU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036" name="Rectangle 15"/>
            <p:cNvSpPr>
              <a:spLocks noChangeArrowheads="1"/>
            </p:cNvSpPr>
            <p:nvPr userDrawn="1"/>
          </p:nvSpPr>
          <p:spPr bwMode="auto">
            <a:xfrm>
              <a:off x="-374650" y="715963"/>
              <a:ext cx="366712" cy="366712"/>
            </a:xfrm>
            <a:prstGeom prst="rect">
              <a:avLst/>
            </a:prstGeom>
            <a:solidFill>
              <a:srgbClr val="68798B"/>
            </a:soli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ru-RU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037" name="Rectangle 16"/>
            <p:cNvSpPr>
              <a:spLocks noChangeArrowheads="1"/>
            </p:cNvSpPr>
            <p:nvPr userDrawn="1"/>
          </p:nvSpPr>
          <p:spPr bwMode="auto">
            <a:xfrm>
              <a:off x="-374650" y="1081088"/>
              <a:ext cx="366712" cy="366712"/>
            </a:xfrm>
            <a:prstGeom prst="rect">
              <a:avLst/>
            </a:prstGeom>
            <a:solidFill>
              <a:srgbClr val="909CAA"/>
            </a:soli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ru-RU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038" name="Rectangle 17"/>
            <p:cNvSpPr>
              <a:spLocks noChangeArrowheads="1"/>
            </p:cNvSpPr>
            <p:nvPr userDrawn="1"/>
          </p:nvSpPr>
          <p:spPr bwMode="auto">
            <a:xfrm>
              <a:off x="-374650" y="1447800"/>
              <a:ext cx="366712" cy="366713"/>
            </a:xfrm>
            <a:prstGeom prst="rect">
              <a:avLst/>
            </a:prstGeom>
            <a:solidFill>
              <a:srgbClr val="BFC5CE"/>
            </a:soli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ru-RU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039" name="Rectangle 18"/>
            <p:cNvSpPr>
              <a:spLocks noChangeArrowheads="1"/>
            </p:cNvSpPr>
            <p:nvPr userDrawn="1"/>
          </p:nvSpPr>
          <p:spPr bwMode="auto">
            <a:xfrm>
              <a:off x="-374650" y="1814513"/>
              <a:ext cx="366712" cy="366712"/>
            </a:xfrm>
            <a:prstGeom prst="rect">
              <a:avLst/>
            </a:prstGeom>
            <a:solidFill>
              <a:srgbClr val="A3A86B"/>
            </a:soli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ru-RU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040" name="Rectangle 19"/>
            <p:cNvSpPr>
              <a:spLocks noChangeArrowheads="1"/>
            </p:cNvSpPr>
            <p:nvPr userDrawn="1"/>
          </p:nvSpPr>
          <p:spPr bwMode="auto">
            <a:xfrm>
              <a:off x="-374650" y="2181225"/>
              <a:ext cx="366712" cy="366713"/>
            </a:xfrm>
            <a:prstGeom prst="rect">
              <a:avLst/>
            </a:prstGeom>
            <a:solidFill>
              <a:srgbClr val="D3D7BD"/>
            </a:soli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ru-RU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041" name="Rectangle 20"/>
            <p:cNvSpPr>
              <a:spLocks noChangeArrowheads="1"/>
            </p:cNvSpPr>
            <p:nvPr userDrawn="1"/>
          </p:nvSpPr>
          <p:spPr bwMode="auto">
            <a:xfrm>
              <a:off x="-374650" y="2546350"/>
              <a:ext cx="366712" cy="366713"/>
            </a:xfrm>
            <a:prstGeom prst="rect">
              <a:avLst/>
            </a:prstGeom>
            <a:solidFill>
              <a:srgbClr val="0066A1"/>
            </a:soli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ru-RU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297" y="727075"/>
            <a:ext cx="6151563" cy="436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4" descr="cover_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18"/>
          <a:stretch>
            <a:fillRect/>
          </a:stretch>
        </p:blipFill>
        <p:spPr bwMode="auto">
          <a:xfrm>
            <a:off x="15479" y="3327400"/>
            <a:ext cx="9906000" cy="353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itle 5"/>
          <p:cNvSpPr>
            <a:spLocks noGrp="1"/>
          </p:cNvSpPr>
          <p:nvPr>
            <p:ph type="ctrTitle"/>
          </p:nvPr>
        </p:nvSpPr>
        <p:spPr>
          <a:xfrm>
            <a:off x="714315" y="3532764"/>
            <a:ext cx="6726106" cy="752475"/>
          </a:xfrm>
        </p:spPr>
        <p:txBody>
          <a:bodyPr/>
          <a:lstStyle/>
          <a:p>
            <a:pPr algn="ctr"/>
            <a:r>
              <a:rPr lang="ru-RU" b="1" dirty="0" smtClean="0"/>
              <a:t>Автоматическая локомотивная сигнализация </a:t>
            </a:r>
            <a:endParaRPr lang="ru-RU" dirty="0"/>
          </a:p>
        </p:txBody>
      </p:sp>
      <p:sp>
        <p:nvSpPr>
          <p:cNvPr id="3077" name="Subtitle 6"/>
          <p:cNvSpPr>
            <a:spLocks noGrp="1"/>
          </p:cNvSpPr>
          <p:nvPr>
            <p:ph type="subTitle" idx="1"/>
          </p:nvPr>
        </p:nvSpPr>
        <p:spPr>
          <a:xfrm>
            <a:off x="0" y="4354514"/>
            <a:ext cx="9906000" cy="2008187"/>
          </a:xfrm>
        </p:spPr>
        <p:txBody>
          <a:bodyPr/>
          <a:lstStyle/>
          <a:p>
            <a:pPr marL="342900" indent="-342900" algn="ctr" defTabSz="914400" eaLnBrk="1" hangingPunct="1"/>
            <a:r>
              <a:rPr lang="ru-RU" sz="2000" b="1" dirty="0">
                <a:solidFill>
                  <a:srgbClr val="FF0000"/>
                </a:solidFill>
                <a:ea typeface="ＭＳ Ｐゴシック" pitchFamily="34" charset="-128"/>
              </a:rPr>
              <a:t>       </a:t>
            </a:r>
            <a:endParaRPr lang="ru-RU" sz="2000" dirty="0">
              <a:solidFill>
                <a:srgbClr val="000000"/>
              </a:solidFill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</p:txBody>
      </p:sp>
      <p:sp>
        <p:nvSpPr>
          <p:cNvPr id="3078" name="Текст 1"/>
          <p:cNvSpPr>
            <a:spLocks noGrp="1"/>
          </p:cNvSpPr>
          <p:nvPr>
            <p:ph type="body" sz="quarter" idx="11"/>
          </p:nvPr>
        </p:nvSpPr>
        <p:spPr>
          <a:xfrm>
            <a:off x="359437" y="6118225"/>
            <a:ext cx="2565929" cy="509588"/>
          </a:xfrm>
        </p:spPr>
        <p:txBody>
          <a:bodyPr/>
          <a:lstStyle/>
          <a:p>
            <a:r>
              <a:rPr lang="ru-RU" dirty="0">
                <a:ea typeface="ＭＳ Ｐゴシック" pitchFamily="34" charset="-128"/>
              </a:rPr>
              <a:t>Преподаватель Вшивков С.Н.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65546" y="1919096"/>
            <a:ext cx="9240713" cy="2743781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b="1" dirty="0"/>
              <a:t>Порядок эксплуатации системы АЛСН</a:t>
            </a:r>
            <a:endParaRPr lang="ru-RU" sz="4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64575" y="62162"/>
            <a:ext cx="9255331" cy="1023235"/>
          </a:xfrm>
        </p:spPr>
        <p:txBody>
          <a:bodyPr/>
          <a:lstStyle/>
          <a:p>
            <a:r>
              <a:rPr lang="ru-RU" dirty="0"/>
              <a:t>Тема занятия:</a:t>
            </a:r>
          </a:p>
        </p:txBody>
      </p:sp>
    </p:spTree>
    <p:extLst>
      <p:ext uri="{BB962C8B-B14F-4D97-AF65-F5344CB8AC3E}">
        <p14:creationId xmlns:p14="http://schemas.microsoft.com/office/powerpoint/2010/main" val="1337541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Цель занятия: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399472" y="1167692"/>
            <a:ext cx="8615219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buNone/>
            </a:pPr>
            <a:endParaRPr lang="ru-RU" sz="4000" dirty="0">
              <a:solidFill>
                <a:srgbClr val="FF0000"/>
              </a:solidFill>
              <a:latin typeface="+mn-lt"/>
            </a:endParaRPr>
          </a:p>
          <a:p>
            <a:pPr algn="ctr">
              <a:buNone/>
            </a:pPr>
            <a:r>
              <a:rPr lang="ru-RU" sz="4000" b="1" dirty="0">
                <a:solidFill>
                  <a:srgbClr val="FF0000"/>
                </a:solidFill>
                <a:latin typeface="+mn-lt"/>
              </a:rPr>
              <a:t>Изучить порядок эксплуатации систем АЛСН и порядок действия в нештатных ситуациях</a:t>
            </a:r>
          </a:p>
          <a:p>
            <a:pPr algn="just">
              <a:buNone/>
            </a:pPr>
            <a:r>
              <a:rPr lang="ru-RU" sz="4000" b="1" dirty="0">
                <a:solidFill>
                  <a:srgbClr val="FF0000"/>
                </a:solidFill>
                <a:latin typeface="+mn-lt"/>
              </a:rPr>
              <a:t> </a:t>
            </a:r>
          </a:p>
          <a:p>
            <a:pPr marL="285750" indent="-285750" algn="just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ru-RU" altLang="ru-RU" sz="1600" b="1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648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Задачи занятия: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10936" y="860913"/>
            <a:ext cx="9181438" cy="4955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FF0000"/>
                </a:solidFill>
                <a:latin typeface="+mn-lt"/>
              </a:rPr>
              <a:t>Обзор устройств Л-168, Л-159, Л-77, Л-143. Модернизация АЛСН для работы в одно лицо. </a:t>
            </a:r>
          </a:p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FF0000"/>
                </a:solidFill>
                <a:latin typeface="+mn-lt"/>
              </a:rPr>
              <a:t>Техническое обслуживание, приемка, включение и выключение устройств безопасности. </a:t>
            </a:r>
          </a:p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FF0000"/>
                </a:solidFill>
                <a:latin typeface="+mn-lt"/>
              </a:rPr>
              <a:t>Порядок пользования кнопками «ВК». </a:t>
            </a:r>
          </a:p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FF0000"/>
                </a:solidFill>
                <a:latin typeface="+mn-lt"/>
              </a:rPr>
              <a:t>Действия при внезапном загорании на ЛС красного или желтого с красным огней при скорости выше контролируемой для данного сигнала. </a:t>
            </a:r>
          </a:p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FF0000"/>
                </a:solidFill>
                <a:latin typeface="+mn-lt"/>
              </a:rPr>
              <a:t>Действия при внезапном загорании на ЛС белого огня; не прекращающемся свистке ЭПК.</a:t>
            </a:r>
          </a:p>
          <a:p>
            <a:pPr marL="285750" indent="-28575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ru-RU" altLang="ru-RU" sz="1600" b="1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919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Группы систем обеспечения безопасности движения: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10936" y="2098586"/>
            <a:ext cx="9181438" cy="288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571500" indent="-571500">
              <a:buFont typeface="Wingdings" pitchFamily="2" charset="2"/>
              <a:buChar char="Ø"/>
            </a:pPr>
            <a:r>
              <a:rPr lang="ru-RU" sz="3600" b="1" dirty="0">
                <a:solidFill>
                  <a:srgbClr val="FF0000"/>
                </a:solidFill>
              </a:rPr>
              <a:t>Основные</a:t>
            </a:r>
          </a:p>
          <a:p>
            <a:pPr marL="571500" indent="-571500">
              <a:buFont typeface="Wingdings" pitchFamily="2" charset="2"/>
              <a:buChar char="Ø"/>
            </a:pPr>
            <a:endParaRPr lang="ru-RU" sz="3600" b="1" dirty="0">
              <a:solidFill>
                <a:srgbClr val="FF0000"/>
              </a:solidFill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dirty="0">
                <a:solidFill>
                  <a:srgbClr val="FF0000"/>
                </a:solidFill>
              </a:rPr>
              <a:t>Дополнительные</a:t>
            </a:r>
          </a:p>
          <a:p>
            <a:pPr marL="571500" indent="-571500">
              <a:buFont typeface="Wingdings" pitchFamily="2" charset="2"/>
              <a:buChar char="Ø"/>
            </a:pPr>
            <a:endParaRPr lang="ru-RU" sz="3600" b="1" dirty="0">
              <a:solidFill>
                <a:srgbClr val="FF0000"/>
              </a:solidFill>
            </a:endParaRPr>
          </a:p>
          <a:p>
            <a:pPr marL="285750" indent="-28575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ru-RU" altLang="ru-RU" sz="1600" b="1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986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Основные приборы безопасности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10936" y="860913"/>
            <a:ext cx="9181438" cy="517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ru-RU" sz="2800" b="1" i="1" dirty="0"/>
              <a:t>Ключевая характеристика основного прибора безопасности </a:t>
            </a:r>
            <a:r>
              <a:rPr lang="ru-RU" sz="2800" b="1" i="1" dirty="0">
                <a:solidFill>
                  <a:srgbClr val="FF0000"/>
                </a:solidFill>
              </a:rPr>
              <a:t>– это его способность принимать коды с рельсовой цепи.</a:t>
            </a:r>
          </a:p>
          <a:p>
            <a:pPr>
              <a:buNone/>
            </a:pPr>
            <a:endParaRPr lang="ru-RU" sz="2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400" b="1" dirty="0">
                <a:solidFill>
                  <a:srgbClr val="FF0000"/>
                </a:solidFill>
              </a:rPr>
              <a:t>К основным приборам безопасности относятся:</a:t>
            </a:r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</a:pPr>
            <a:r>
              <a:rPr lang="ru-RU" sz="2400" b="1" dirty="0"/>
              <a:t>Автоматическая локомотивная сигнализация непрерывного типа действия (АЛСН);</a:t>
            </a:r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</a:pPr>
            <a:r>
              <a:rPr lang="ru-RU" sz="2400" b="1" dirty="0"/>
              <a:t>Комплексное локомотивное устройство безопасности – КЛУБ-06, КЛУБ-У, КЛУБ-УП;</a:t>
            </a:r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</a:pPr>
            <a:r>
              <a:rPr lang="ru-RU" sz="2400" b="1" dirty="0"/>
              <a:t>Безопасный локомотивный объединённый комплекс БЛОК, БЛОК-М, БЛОК-КХ.</a:t>
            </a:r>
          </a:p>
        </p:txBody>
      </p:sp>
    </p:spTree>
    <p:extLst>
      <p:ext uri="{BB962C8B-B14F-4D97-AF65-F5344CB8AC3E}">
        <p14:creationId xmlns:p14="http://schemas.microsoft.com/office/powerpoint/2010/main" val="3706906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Система кодирования рельсовой цепи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323850" y="1387386"/>
            <a:ext cx="9181438" cy="3508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buNone/>
            </a:pPr>
            <a:r>
              <a:rPr lang="ru-RU" sz="2400" b="1" dirty="0">
                <a:latin typeface="+mn-lt"/>
              </a:rPr>
              <a:t>АЛСН</a:t>
            </a:r>
            <a:r>
              <a:rPr lang="ru-RU" sz="2400" dirty="0">
                <a:latin typeface="+mn-lt"/>
              </a:rPr>
              <a:t> – автоматическая локомотивная сигнализация непрерывного типа действия применяется на участках с автоблокировкой (перегон разбит на блок-участки) </a:t>
            </a:r>
          </a:p>
          <a:p>
            <a:pPr algn="just">
              <a:buNone/>
            </a:pPr>
            <a:endParaRPr lang="ru-RU" sz="2400" dirty="0">
              <a:latin typeface="+mn-lt"/>
            </a:endParaRPr>
          </a:p>
          <a:p>
            <a:pPr marL="342900" indent="-342900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400" dirty="0">
                <a:latin typeface="+mn-lt"/>
              </a:rPr>
              <a:t>обеспечивает сигнализацию путевых светофоров,</a:t>
            </a:r>
          </a:p>
          <a:p>
            <a:pPr>
              <a:spcBef>
                <a:spcPts val="1200"/>
              </a:spcBef>
              <a:buNone/>
            </a:pPr>
            <a:endParaRPr lang="ru-RU" sz="2400" dirty="0">
              <a:latin typeface="+mn-lt"/>
            </a:endParaRPr>
          </a:p>
          <a:p>
            <a:pPr marL="342900" indent="-342900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400" dirty="0">
                <a:latin typeface="+mn-lt"/>
              </a:rPr>
              <a:t>контроль целостности пути (лопнувший рельс).</a:t>
            </a:r>
          </a:p>
          <a:p>
            <a:pPr>
              <a:buNone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25850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Система кодирования рельсовой цепи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10935" y="860913"/>
            <a:ext cx="9425791" cy="5102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None/>
            </a:pPr>
            <a:endParaRPr lang="ru-RU" sz="1600" dirty="0"/>
          </a:p>
          <a:p>
            <a:pPr algn="ctr">
              <a:buNone/>
            </a:pPr>
            <a:r>
              <a:rPr lang="ru-RU" sz="2400" b="1" i="1" dirty="0">
                <a:solidFill>
                  <a:srgbClr val="FF0000"/>
                </a:solidFill>
                <a:latin typeface="+mn-lt"/>
              </a:rPr>
              <a:t>Путевая аппаратура АЛСН выполняет следующие функции:</a:t>
            </a:r>
            <a:endParaRPr lang="ru-RU" sz="2400" b="1" dirty="0">
              <a:solidFill>
                <a:srgbClr val="FF0000"/>
              </a:solidFill>
              <a:latin typeface="+mn-lt"/>
            </a:endParaRPr>
          </a:p>
          <a:p>
            <a:pPr marL="285750" lvl="0" indent="-285750">
              <a:spcBef>
                <a:spcPts val="1800"/>
              </a:spcBef>
              <a:buFont typeface="Wingdings" pitchFamily="2" charset="2"/>
              <a:buChar char="Ø"/>
            </a:pPr>
            <a:r>
              <a:rPr lang="ru-RU" sz="2400" dirty="0">
                <a:latin typeface="+mn-lt"/>
              </a:rPr>
              <a:t>получает информацию о показании путевого светофора из системы автоблокировки;</a:t>
            </a:r>
          </a:p>
          <a:p>
            <a:pPr marL="285750" lvl="0" indent="-285750">
              <a:spcBef>
                <a:spcPts val="1800"/>
              </a:spcBef>
              <a:buFont typeface="Wingdings" pitchFamily="2" charset="2"/>
              <a:buChar char="Ø"/>
            </a:pPr>
            <a:r>
              <a:rPr lang="ru-RU" sz="2400" dirty="0">
                <a:latin typeface="+mn-lt"/>
              </a:rPr>
              <a:t>формирует коды зеленого, желтого, красного огня;</a:t>
            </a:r>
          </a:p>
          <a:p>
            <a:pPr marL="285750" lvl="0" indent="-285750">
              <a:spcBef>
                <a:spcPts val="1800"/>
              </a:spcBef>
              <a:buFont typeface="Wingdings" pitchFamily="2" charset="2"/>
              <a:buChar char="Ø"/>
            </a:pPr>
            <a:r>
              <a:rPr lang="ru-RU" sz="2400" dirty="0">
                <a:latin typeface="+mn-lt"/>
              </a:rPr>
              <a:t>передает коды по рельсовой цепи на приближающийся локомотив.</a:t>
            </a:r>
          </a:p>
          <a:p>
            <a:pPr marL="285750" lvl="0" indent="-285750">
              <a:spcBef>
                <a:spcPts val="1800"/>
              </a:spcBef>
              <a:buFont typeface="Wingdings" pitchFamily="2" charset="2"/>
              <a:buChar char="Ø"/>
            </a:pPr>
            <a:endParaRPr lang="ru-RU" sz="2400" dirty="0">
              <a:latin typeface="+mn-lt"/>
            </a:endParaRPr>
          </a:p>
          <a:p>
            <a:pPr>
              <a:buNone/>
            </a:pPr>
            <a:r>
              <a:rPr lang="ru-RU" sz="2400" i="1" dirty="0">
                <a:solidFill>
                  <a:srgbClr val="FF0000"/>
                </a:solidFill>
                <a:latin typeface="+mn-lt"/>
              </a:rPr>
              <a:t>Передача кодов по рельсовой цепи осуществляется импульсами переменного тока частотой 25, 50, 75 Гц. </a:t>
            </a:r>
          </a:p>
        </p:txBody>
      </p:sp>
    </p:spTree>
    <p:extLst>
      <p:ext uri="{BB962C8B-B14F-4D97-AF65-F5344CB8AC3E}">
        <p14:creationId xmlns:p14="http://schemas.microsoft.com/office/powerpoint/2010/main" val="2584970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Дополнительные приборы безопасности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10936" y="860913"/>
            <a:ext cx="9181438" cy="5198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None/>
            </a:pPr>
            <a:r>
              <a:rPr lang="ru-RU" sz="1400" b="1" dirty="0">
                <a:latin typeface="+mn-lt"/>
              </a:rPr>
              <a:t>Совместно с АЛСН на </a:t>
            </a:r>
            <a:r>
              <a:rPr lang="ru-RU" sz="1400" dirty="0">
                <a:latin typeface="+mn-lt"/>
              </a:rPr>
              <a:t>локомотиве может устанавливаться максимальное количество приборов безопасности:</a:t>
            </a:r>
          </a:p>
          <a:p>
            <a:pPr algn="just">
              <a:spcBef>
                <a:spcPts val="1800"/>
              </a:spcBef>
              <a:buNone/>
            </a:pPr>
            <a:r>
              <a:rPr lang="ru-RU" sz="1400" b="1" dirty="0">
                <a:latin typeface="+mn-lt"/>
              </a:rPr>
              <a:t>Блок Л-159 (Л77)</a:t>
            </a:r>
            <a:r>
              <a:rPr lang="ru-RU" sz="1400" dirty="0">
                <a:latin typeface="+mn-lt"/>
              </a:rPr>
              <a:t> (функции одни и те же) - блок предварительной сигнализации световой при периодической проверке бдительности (ПСС).</a:t>
            </a:r>
          </a:p>
          <a:p>
            <a:pPr algn="just">
              <a:spcBef>
                <a:spcPts val="1800"/>
              </a:spcBef>
              <a:buNone/>
            </a:pPr>
            <a:r>
              <a:rPr lang="ru-RU" sz="1400" b="1" dirty="0">
                <a:latin typeface="+mn-lt"/>
              </a:rPr>
              <a:t>Блок Л-143</a:t>
            </a:r>
            <a:r>
              <a:rPr lang="ru-RU" sz="1400" dirty="0">
                <a:latin typeface="+mn-lt"/>
              </a:rPr>
              <a:t> (работает вместе с Л-159) – блок обеспечивает регулировку частоты мигания лампы предварительной световой сигнализации ПСС. </a:t>
            </a:r>
          </a:p>
          <a:p>
            <a:pPr algn="just">
              <a:spcBef>
                <a:spcPts val="1800"/>
              </a:spcBef>
              <a:buNone/>
            </a:pPr>
            <a:r>
              <a:rPr lang="ru-RU" sz="1400" b="1" dirty="0">
                <a:latin typeface="+mn-lt"/>
              </a:rPr>
              <a:t>Блок Л-168 </a:t>
            </a:r>
            <a:r>
              <a:rPr lang="ru-RU" sz="1400" dirty="0">
                <a:latin typeface="+mn-lt"/>
              </a:rPr>
              <a:t>- блок контроля самопроизвольного </a:t>
            </a:r>
            <a:r>
              <a:rPr lang="ru-RU" sz="1400" dirty="0" err="1">
                <a:latin typeface="+mn-lt"/>
              </a:rPr>
              <a:t>трогания</a:t>
            </a:r>
            <a:r>
              <a:rPr lang="ru-RU" sz="1400" dirty="0">
                <a:latin typeface="+mn-lt"/>
              </a:rPr>
              <a:t> (БКСТ). В случае начала движения без сбора тяги снимается питание с катушки ЭПК (от произвольного скатывания). </a:t>
            </a:r>
          </a:p>
          <a:p>
            <a:pPr algn="just">
              <a:spcBef>
                <a:spcPts val="1800"/>
              </a:spcBef>
              <a:buNone/>
            </a:pPr>
            <a:r>
              <a:rPr lang="ru-RU" sz="1400" b="1" dirty="0">
                <a:latin typeface="+mn-lt"/>
              </a:rPr>
              <a:t>Блок Л-116 (Л-116У)</a:t>
            </a:r>
            <a:r>
              <a:rPr lang="ru-RU" sz="1400" dirty="0">
                <a:latin typeface="+mn-lt"/>
              </a:rPr>
              <a:t> – блок обеспечивает периодическую проверку бдительности, при этом производит смещение проверки бдительности, если в этот момент машинист выполняет действия по управлению локомотивом (собирает тягу, включает осветительные приборы, управляет тормозами).</a:t>
            </a:r>
          </a:p>
          <a:p>
            <a:pPr algn="just">
              <a:spcBef>
                <a:spcPts val="1800"/>
              </a:spcBef>
              <a:buNone/>
            </a:pPr>
            <a:r>
              <a:rPr lang="ru-RU" sz="1400" b="1" dirty="0">
                <a:latin typeface="+mn-lt"/>
              </a:rPr>
              <a:t>ТСКБМ</a:t>
            </a:r>
            <a:r>
              <a:rPr lang="ru-RU" sz="1400" dirty="0">
                <a:latin typeface="+mn-lt"/>
              </a:rPr>
              <a:t> – телемеханическая система контроля бодрствования машиниста.</a:t>
            </a:r>
          </a:p>
          <a:p>
            <a:pPr algn="just">
              <a:spcBef>
                <a:spcPts val="1800"/>
              </a:spcBef>
              <a:buNone/>
            </a:pPr>
            <a:r>
              <a:rPr lang="ru-RU" sz="1400" b="1" dirty="0">
                <a:latin typeface="+mn-lt"/>
              </a:rPr>
              <a:t>САУТ </a:t>
            </a:r>
            <a:r>
              <a:rPr lang="ru-RU" sz="1400" dirty="0">
                <a:latin typeface="+mn-lt"/>
              </a:rPr>
              <a:t>– система автоматического управления торможением.</a:t>
            </a:r>
          </a:p>
          <a:p>
            <a:pPr algn="just">
              <a:spcBef>
                <a:spcPts val="1800"/>
              </a:spcBef>
              <a:buNone/>
            </a:pPr>
            <a:r>
              <a:rPr lang="ru-RU" sz="1400" b="1" dirty="0">
                <a:latin typeface="+mn-lt"/>
              </a:rPr>
              <a:t>КОН</a:t>
            </a:r>
            <a:r>
              <a:rPr lang="ru-RU" sz="1400" dirty="0">
                <a:latin typeface="+mn-lt"/>
              </a:rPr>
              <a:t> – блок контроля несанкционированного отключения ЭПК ключом.</a:t>
            </a:r>
          </a:p>
          <a:p>
            <a:pPr marL="571500" indent="-571500">
              <a:buFont typeface="Wingdings" pitchFamily="2" charset="2"/>
              <a:buChar char="Ø"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4283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Блок Л-159 (Л77)</a:t>
            </a:r>
            <a:r>
              <a:rPr lang="ru-RU" dirty="0"/>
              <a:t> </a:t>
            </a:r>
            <a:endParaRPr lang="ru-RU" b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82A4249-7233-41E1-8B32-2C6E721E7042}"/>
              </a:ext>
            </a:extLst>
          </p:cNvPr>
          <p:cNvSpPr/>
          <p:nvPr/>
        </p:nvSpPr>
        <p:spPr>
          <a:xfrm>
            <a:off x="427224" y="1083163"/>
            <a:ext cx="9051551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+mn-lt"/>
              </a:rPr>
              <a:t>Блоки световой сигнализации Л77 и Л159  </a:t>
            </a:r>
            <a:r>
              <a:rPr lang="ru-RU" sz="2000" dirty="0">
                <a:latin typeface="+mn-lt"/>
              </a:rPr>
              <a:t>предназначены для проверки бдительности по включению сигнальной лампы.</a:t>
            </a:r>
          </a:p>
          <a:p>
            <a:endParaRPr lang="ru-RU" sz="2000" dirty="0">
              <a:latin typeface="+mn-lt"/>
            </a:endParaRPr>
          </a:p>
          <a:p>
            <a:r>
              <a:rPr lang="ru-RU" sz="2000" dirty="0">
                <a:latin typeface="+mn-lt"/>
              </a:rPr>
              <a:t>Блок  Л77 совместно с АЛСН обеспечивает периодическую проверку по загоранию сигнальной лампы до свистка ЭПК. Время горения лампы            3-6 секунд.</a:t>
            </a:r>
          </a:p>
          <a:p>
            <a:endParaRPr lang="ru-RU" sz="2000" dirty="0">
              <a:latin typeface="+mn-lt"/>
            </a:endParaRPr>
          </a:p>
          <a:p>
            <a:r>
              <a:rPr lang="ru-RU" sz="2000" dirty="0">
                <a:latin typeface="+mn-lt"/>
              </a:rPr>
              <a:t>Блок Л159 обеспечивает с АЛСН периодическую проверку бдительности по загоранию сигнальной лампы до свистка ЭПК и невозможность подтверждения бдительности РБ во время свистка ЭПК. Время горения сигнальной лампы 5-8 секунд.</a:t>
            </a:r>
          </a:p>
          <a:p>
            <a:pPr algn="just">
              <a:spcBef>
                <a:spcPts val="1800"/>
              </a:spcBef>
              <a:buNone/>
            </a:pPr>
            <a:r>
              <a:rPr lang="ru-RU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373876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39121" y="61854"/>
            <a:ext cx="9255331" cy="530573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Блок Л143</a:t>
            </a:r>
            <a:r>
              <a:rPr lang="ru-RU" dirty="0"/>
              <a:t/>
            </a:r>
            <a:br>
              <a:rPr lang="ru-RU" dirty="0"/>
            </a:br>
            <a:endParaRPr lang="ru-RU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6696790-9B49-4827-94FE-1D9C1423F80C}"/>
              </a:ext>
            </a:extLst>
          </p:cNvPr>
          <p:cNvSpPr txBox="1"/>
          <p:nvPr/>
        </p:nvSpPr>
        <p:spPr>
          <a:xfrm>
            <a:off x="581890" y="1237673"/>
            <a:ext cx="857134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>
                <a:latin typeface="+mn-lt"/>
              </a:rPr>
              <a:t>Блок световой сигнализации Л143  </a:t>
            </a:r>
            <a:r>
              <a:rPr lang="ru-RU" sz="2000" dirty="0">
                <a:latin typeface="+mn-lt"/>
              </a:rPr>
              <a:t>предназначен для включения ламп предварительной световой сигнализации в мигающем режиме с частотой   0.5-1.5 Гц при движении к запрещающему сигналу. При не подтверждении бдительности в течении 5-7 с </a:t>
            </a:r>
            <a:r>
              <a:rPr lang="ru-RU" sz="2000" dirty="0" err="1">
                <a:latin typeface="+mn-lt"/>
              </a:rPr>
              <a:t>с</a:t>
            </a:r>
            <a:r>
              <a:rPr lang="ru-RU" sz="2000" dirty="0">
                <a:latin typeface="+mn-lt"/>
              </a:rPr>
              <a:t> начала мигания ламп схема нажатием РБ не восстанавливается. Необходимо нажать РБС.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6075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Блок Л168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10BF484-FFE0-442C-AA4A-4E52BA80B7FB}"/>
              </a:ext>
            </a:extLst>
          </p:cNvPr>
          <p:cNvSpPr txBox="1"/>
          <p:nvPr/>
        </p:nvSpPr>
        <p:spPr>
          <a:xfrm>
            <a:off x="603660" y="803563"/>
            <a:ext cx="8901627" cy="446276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ru-RU" sz="2000" b="1" dirty="0">
                <a:latin typeface="+mn-lt"/>
              </a:rPr>
              <a:t>Назначение блока Л168</a:t>
            </a:r>
          </a:p>
          <a:p>
            <a:r>
              <a:rPr lang="ru-RU" sz="2000" dirty="0">
                <a:latin typeface="+mn-lt"/>
              </a:rPr>
              <a:t>Блок контроля самопроизвольного трогания поезда обеспечивает:</a:t>
            </a:r>
          </a:p>
          <a:p>
            <a:endParaRPr lang="ru-RU" sz="2000" dirty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 снятие питания с ЭПК в случае превышения скорости минимально    контролируемой скоростемером и нахождения ручки контроллера не в тяговой позиции</a:t>
            </a:r>
          </a:p>
          <a:p>
            <a:endParaRPr lang="ru-RU" sz="2000" dirty="0">
              <a:latin typeface="+mn-lt"/>
            </a:endParaRPr>
          </a:p>
          <a:p>
            <a:endParaRPr lang="ru-RU" sz="2000" dirty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 восстановление цепи питания ЭПК в случае нажатия специальной кнопки или перевода ручки контроллера в тяговую позицию.</a:t>
            </a:r>
          </a:p>
          <a:p>
            <a:endParaRPr lang="ru-RU" sz="2400" dirty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566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Блок Л168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10BF484-FFE0-442C-AA4A-4E52BA80B7FB}"/>
              </a:ext>
            </a:extLst>
          </p:cNvPr>
          <p:cNvSpPr txBox="1"/>
          <p:nvPr/>
        </p:nvSpPr>
        <p:spPr>
          <a:xfrm>
            <a:off x="603660" y="803563"/>
            <a:ext cx="8901627" cy="4832092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endParaRPr lang="ru-RU" dirty="0">
              <a:latin typeface="+mn-lt"/>
            </a:endParaRPr>
          </a:p>
          <a:p>
            <a:r>
              <a:rPr lang="ru-RU" sz="2400" dirty="0">
                <a:solidFill>
                  <a:srgbClr val="FF0000"/>
                </a:solidFill>
                <a:latin typeface="+mn-lt"/>
              </a:rPr>
              <a:t>При потере бдительности машиниста, обеспечивает совместно с локомотивными устройствами АЛСН:</a:t>
            </a:r>
          </a:p>
          <a:p>
            <a:endParaRPr lang="ru-RU" sz="2400" dirty="0">
              <a:latin typeface="+mn-lt"/>
            </a:endParaRP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+mn-lt"/>
              </a:rPr>
              <a:t>- подачу свистка ЭПК автостопа и зажигание сигнальной лампы Н при трогании поезда и превышение скорости 10 км/ч, если контроллер машиниста находится на нулевой позиции</a:t>
            </a:r>
          </a:p>
          <a:p>
            <a:pPr>
              <a:spcBef>
                <a:spcPts val="1200"/>
              </a:spcBef>
            </a:pPr>
            <a:endParaRPr lang="ru-RU" sz="2400" dirty="0">
              <a:latin typeface="+mn-lt"/>
            </a:endParaRP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+mn-lt"/>
              </a:rPr>
              <a:t>- экстренное торможение автостопом при самопроизвольном трогании поезда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7494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АЛСН с Л-116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10BF484-FFE0-442C-AA4A-4E52BA80B7FB}"/>
              </a:ext>
            </a:extLst>
          </p:cNvPr>
          <p:cNvSpPr txBox="1"/>
          <p:nvPr/>
        </p:nvSpPr>
        <p:spPr>
          <a:xfrm>
            <a:off x="603660" y="803563"/>
            <a:ext cx="8901627" cy="334162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latin typeface="+mn-lt"/>
              </a:rPr>
              <a:t>Л-116 </a:t>
            </a:r>
            <a:r>
              <a:rPr lang="ru-RU" sz="2400" dirty="0">
                <a:latin typeface="+mn-lt"/>
              </a:rPr>
              <a:t>– блок контроля бдительности в системе АЛСН. Предназначен для переноса периодических проверок бдительности на 30-40 секунд или 60-90 секунд в зависимости от показаний локомотивного светофора при выполнении действий по управлению локомотивом</a:t>
            </a:r>
          </a:p>
        </p:txBody>
      </p:sp>
    </p:spTree>
    <p:extLst>
      <p:ext uri="{BB962C8B-B14F-4D97-AF65-F5344CB8AC3E}">
        <p14:creationId xmlns:p14="http://schemas.microsoft.com/office/powerpoint/2010/main" val="13243498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Работа без помощника машиниста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9398D37-6057-4560-AD2D-7598ED55DD1D}"/>
              </a:ext>
            </a:extLst>
          </p:cNvPr>
          <p:cNvSpPr txBox="1"/>
          <p:nvPr/>
        </p:nvSpPr>
        <p:spPr>
          <a:xfrm>
            <a:off x="647367" y="1348508"/>
            <a:ext cx="852434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+mn-lt"/>
              </a:rPr>
              <a:t>Для обслуживания локомотивов машинистом без помощника машиниста;</a:t>
            </a:r>
          </a:p>
          <a:p>
            <a:endParaRPr lang="ru-RU" sz="2000" dirty="0">
              <a:latin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Устанавливается ножная педаль НП или рукоятки бдительности РБ  которая должна быть постоянно в нажатом состоянии с кратковременным отпуском их при проверках бдительности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000" dirty="0">
              <a:latin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датчик давления тормозных цилиндров, в качестве которого используется сигнализатор отпуска тормозов N° 352А </a:t>
            </a:r>
            <a:r>
              <a:rPr lang="ru-RU" sz="2000" dirty="0"/>
              <a:t>(подключен в кабине к магистрали тормозных цилиндров, идущей от крана вспомогательного тормоза № 254) </a:t>
            </a:r>
            <a:endParaRPr lang="ru-RU" sz="2000" dirty="0">
              <a:latin typeface="+mn-lt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88279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Техническое обслуживание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51FFDD-F1C1-4AC2-AD53-B3587FF9F4DB}"/>
              </a:ext>
            </a:extLst>
          </p:cNvPr>
          <p:cNvSpPr txBox="1"/>
          <p:nvPr/>
        </p:nvSpPr>
        <p:spPr>
          <a:xfrm>
            <a:off x="832343" y="988292"/>
            <a:ext cx="867294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000" b="1" dirty="0">
                <a:latin typeface="+mn-lt"/>
              </a:rPr>
              <a:t>Для устройств безопасности устанавливаются следующие виды технического обслуживания:</a:t>
            </a:r>
          </a:p>
          <a:p>
            <a:pPr marL="285750" indent="-28575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предрейсовый осмотр, производимый локомотивной бригадой;</a:t>
            </a:r>
            <a:endParaRPr lang="ru-RU" sz="2000" dirty="0">
              <a:latin typeface="+mn-lt"/>
            </a:endParaRPr>
          </a:p>
          <a:p>
            <a:pPr marL="285750" indent="-28575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техническое обслуживание ТО-2 на КП АЛСН, ПТО и основных ремонтных позициях депо; </a:t>
            </a:r>
            <a:endParaRPr lang="ru-RU" sz="2000" dirty="0">
              <a:latin typeface="+mn-lt"/>
            </a:endParaRPr>
          </a:p>
          <a:p>
            <a:pPr marL="285750" indent="-28575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техническое обслуживание при проведении текущих, средних и капитальных ремонтов локомотивов; </a:t>
            </a:r>
            <a:endParaRPr lang="ru-RU" sz="2000" dirty="0">
              <a:latin typeface="+mn-lt"/>
            </a:endParaRPr>
          </a:p>
          <a:p>
            <a:pPr marL="285750" indent="-28575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периодические регламентные работы;</a:t>
            </a:r>
            <a:endParaRPr lang="ru-RU" sz="2000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73019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Техническое обслуживание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51FFDD-F1C1-4AC2-AD53-B3587FF9F4DB}"/>
              </a:ext>
            </a:extLst>
          </p:cNvPr>
          <p:cNvSpPr txBox="1"/>
          <p:nvPr/>
        </p:nvSpPr>
        <p:spPr>
          <a:xfrm>
            <a:off x="708891" y="1865746"/>
            <a:ext cx="867294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+mn-lt"/>
              </a:rPr>
              <a:t>О результатах осмотра, а также о произведенных ремонтах, делаются соответствующие записи в журнале осмотра.</a:t>
            </a:r>
          </a:p>
          <a:p>
            <a:r>
              <a:rPr lang="ru-RU" sz="2000" dirty="0">
                <a:latin typeface="+mn-lt"/>
              </a:rPr>
              <a:t> </a:t>
            </a:r>
          </a:p>
          <a:p>
            <a:endParaRPr lang="ru-RU" sz="2000" dirty="0">
              <a:latin typeface="+mn-lt"/>
            </a:endParaRPr>
          </a:p>
          <a:p>
            <a:r>
              <a:rPr lang="ru-RU" sz="2000" dirty="0">
                <a:latin typeface="+mn-lt"/>
              </a:rPr>
              <a:t>Журнал хранятся на КП АЛСН и заполняется причастным работником КП АЛСН предприятия ОАО</a:t>
            </a:r>
            <a:r>
              <a:rPr lang="en-US" sz="2000" dirty="0">
                <a:latin typeface="+mn-lt"/>
              </a:rPr>
              <a:t> </a:t>
            </a:r>
            <a:r>
              <a:rPr lang="ru-RU" sz="2000" dirty="0">
                <a:latin typeface="+mn-lt"/>
              </a:rPr>
              <a:t>«РЖД»</a:t>
            </a:r>
          </a:p>
          <a:p>
            <a:endParaRPr lang="ru-RU" dirty="0">
              <a:latin typeface="+mn-lt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84201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Техническое обслуживание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51FFDD-F1C1-4AC2-AD53-B3587FF9F4DB}"/>
              </a:ext>
            </a:extLst>
          </p:cNvPr>
          <p:cNvSpPr txBox="1"/>
          <p:nvPr/>
        </p:nvSpPr>
        <p:spPr>
          <a:xfrm>
            <a:off x="701964" y="711200"/>
            <a:ext cx="8803324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+mn-lt"/>
            </a:endParaRPr>
          </a:p>
          <a:p>
            <a:pPr>
              <a:spcBef>
                <a:spcPts val="1200"/>
              </a:spcBef>
            </a:pPr>
            <a:r>
              <a:rPr lang="ru-RU" sz="2000" b="1" dirty="0">
                <a:latin typeface="+mn-lt"/>
              </a:rPr>
              <a:t>При приемке ТПС машинист обязан, </a:t>
            </a:r>
            <a:r>
              <a:rPr lang="ru-RU" sz="2000" dirty="0">
                <a:latin typeface="+mn-lt"/>
              </a:rPr>
              <a:t>убедиться по записям в журнале формы ТУ-152 в наличии:</a:t>
            </a:r>
          </a:p>
          <a:p>
            <a:pPr>
              <a:spcBef>
                <a:spcPts val="1200"/>
              </a:spcBef>
            </a:pPr>
            <a:r>
              <a:rPr lang="ru-RU" sz="2000" dirty="0">
                <a:latin typeface="+mn-lt"/>
              </a:rPr>
              <a:t> 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штампа-справки на право пользования устройствами безопасности;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наличии и целостности пломб на них в соответствии с РЭ;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дате и времени выполненного технического обслуживания.</a:t>
            </a:r>
          </a:p>
          <a:p>
            <a:pPr>
              <a:spcBef>
                <a:spcPts val="1800"/>
              </a:spcBef>
            </a:pPr>
            <a:r>
              <a:rPr lang="ru-RU" sz="2000" dirty="0">
                <a:latin typeface="+mn-lt"/>
              </a:rPr>
              <a:t> </a:t>
            </a:r>
          </a:p>
          <a:p>
            <a:pPr>
              <a:spcBef>
                <a:spcPts val="1800"/>
              </a:spcBef>
            </a:pPr>
            <a:r>
              <a:rPr lang="ru-RU" sz="2000" dirty="0">
                <a:latin typeface="+mn-lt"/>
              </a:rPr>
              <a:t>По окончании приемки выполнить запись в журнал формы     ТУ-152: </a:t>
            </a:r>
            <a:r>
              <a:rPr lang="ru-RU" sz="2000" dirty="0">
                <a:solidFill>
                  <a:srgbClr val="C00000"/>
                </a:solidFill>
                <a:latin typeface="+mn-lt"/>
              </a:rPr>
              <a:t>"Устройства безопасности проверены, опломбированы".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523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включения устройств АЛСН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8A7A613-82E6-4E9F-9F78-E2D616F0E784}"/>
              </a:ext>
            </a:extLst>
          </p:cNvPr>
          <p:cNvSpPr txBox="1"/>
          <p:nvPr/>
        </p:nvSpPr>
        <p:spPr>
          <a:xfrm>
            <a:off x="572654" y="1080655"/>
            <a:ext cx="87745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latin typeface="+mn-lt"/>
              </a:rPr>
              <a:t>Машинист ведущей единицы ТПС обязан перед выездом из депо (отправлением со станции при смене локомотивных бригад) </a:t>
            </a:r>
            <a:r>
              <a:rPr lang="ru-RU" sz="2000" b="1" dirty="0">
                <a:solidFill>
                  <a:srgbClr val="FF0000"/>
                </a:solidFill>
                <a:latin typeface="+mn-lt"/>
              </a:rPr>
              <a:t>включить устройства безопасности</a:t>
            </a:r>
            <a:r>
              <a:rPr lang="ru-RU" sz="2000" dirty="0">
                <a:latin typeface="+mn-lt"/>
              </a:rPr>
              <a:t>, а помощник машиниста убедиться, что устройства включены, и доложить об этом машинисту.</a:t>
            </a:r>
          </a:p>
          <a:p>
            <a:endParaRPr lang="ru-RU" sz="2400" dirty="0">
              <a:latin typeface="+mn-lt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CEC9EEE-3C57-4CC7-9B39-A83C5C1257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673" y="3522394"/>
            <a:ext cx="3306618" cy="2531049"/>
          </a:xfrm>
          <a:prstGeom prst="rect">
            <a:avLst/>
          </a:prstGeom>
        </p:spPr>
      </p:pic>
      <p:grpSp>
        <p:nvGrpSpPr>
          <p:cNvPr id="6" name="Группа 70">
            <a:extLst>
              <a:ext uri="{FF2B5EF4-FFF2-40B4-BE49-F238E27FC236}">
                <a16:creationId xmlns:a16="http://schemas.microsoft.com/office/drawing/2014/main" xmlns="" id="{E99CF704-9BA8-4790-ADB5-2C877CE21D8B}"/>
              </a:ext>
            </a:extLst>
          </p:cNvPr>
          <p:cNvGrpSpPr>
            <a:grpSpLocks/>
          </p:cNvGrpSpPr>
          <p:nvPr/>
        </p:nvGrpSpPr>
        <p:grpSpPr bwMode="auto">
          <a:xfrm>
            <a:off x="4110183" y="3429000"/>
            <a:ext cx="682625" cy="1730375"/>
            <a:chOff x="294759" y="1181686"/>
            <a:chExt cx="683308" cy="1730326"/>
          </a:xfrm>
        </p:grpSpPr>
        <p:pic>
          <p:nvPicPr>
            <p:cNvPr id="7" name="Рисунок 67" descr="лс для презентаций -.JPG">
              <a:extLst>
                <a:ext uri="{FF2B5EF4-FFF2-40B4-BE49-F238E27FC236}">
                  <a16:creationId xmlns:a16="http://schemas.microsoft.com/office/drawing/2014/main" xmlns="" id="{23FB6649-2ACE-45D5-A417-6504167FAD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4759" y="1181686"/>
              <a:ext cx="683308" cy="1730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Овал 7">
              <a:extLst>
                <a:ext uri="{FF2B5EF4-FFF2-40B4-BE49-F238E27FC236}">
                  <a16:creationId xmlns:a16="http://schemas.microsoft.com/office/drawing/2014/main" xmlns="" id="{89D43A64-A543-46DF-A581-844BC8218350}"/>
                </a:ext>
              </a:extLst>
            </p:cNvPr>
            <p:cNvSpPr/>
            <p:nvPr/>
          </p:nvSpPr>
          <p:spPr>
            <a:xfrm flipH="1">
              <a:off x="730169" y="2046849"/>
              <a:ext cx="104880" cy="155571"/>
            </a:xfrm>
            <a:prstGeom prst="ellipse">
              <a:avLst/>
            </a:prstGeom>
            <a:gradFill>
              <a:gsLst>
                <a:gs pos="49000">
                  <a:srgbClr val="FFFF00"/>
                </a:gs>
                <a:gs pos="50000">
                  <a:schemeClr val="tx1">
                    <a:lumMod val="65000"/>
                    <a:lumOff val="35000"/>
                  </a:schemeClr>
                </a:gs>
                <a:gs pos="51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xmlns="" id="{31286BF5-6CF0-47EC-8EF5-5A0A25B2DCFD}"/>
                </a:ext>
              </a:extLst>
            </p:cNvPr>
            <p:cNvSpPr/>
            <p:nvPr/>
          </p:nvSpPr>
          <p:spPr>
            <a:xfrm>
              <a:off x="409173" y="2038912"/>
              <a:ext cx="87400" cy="155571"/>
            </a:xfrm>
            <a:prstGeom prst="ellipse">
              <a:avLst/>
            </a:prstGeom>
            <a:gradFill>
              <a:gsLst>
                <a:gs pos="49000">
                  <a:srgbClr val="FFFF00"/>
                </a:gs>
                <a:gs pos="50000">
                  <a:schemeClr val="tx1">
                    <a:lumMod val="65000"/>
                    <a:lumOff val="35000"/>
                  </a:schemeClr>
                </a:gs>
                <a:gs pos="51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0" name="Группа 73">
            <a:extLst>
              <a:ext uri="{FF2B5EF4-FFF2-40B4-BE49-F238E27FC236}">
                <a16:creationId xmlns:a16="http://schemas.microsoft.com/office/drawing/2014/main" xmlns="" id="{DD7C8FBE-0E06-4F35-A2DA-31E3FC692E35}"/>
              </a:ext>
            </a:extLst>
          </p:cNvPr>
          <p:cNvGrpSpPr>
            <a:grpSpLocks/>
          </p:cNvGrpSpPr>
          <p:nvPr/>
        </p:nvGrpSpPr>
        <p:grpSpPr bwMode="auto">
          <a:xfrm>
            <a:off x="5185499" y="3408354"/>
            <a:ext cx="684212" cy="1751021"/>
            <a:chOff x="294759" y="1181686"/>
            <a:chExt cx="683308" cy="1730326"/>
          </a:xfrm>
        </p:grpSpPr>
        <p:pic>
          <p:nvPicPr>
            <p:cNvPr id="12" name="Рисунок 74" descr="лс для презентаций -.JPG">
              <a:extLst>
                <a:ext uri="{FF2B5EF4-FFF2-40B4-BE49-F238E27FC236}">
                  <a16:creationId xmlns:a16="http://schemas.microsoft.com/office/drawing/2014/main" xmlns="" id="{D068E361-9510-431B-9D2D-90704C05ED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4759" y="1181686"/>
              <a:ext cx="683308" cy="1730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xmlns="" id="{8CABFC93-E0F9-4938-8FCA-0F533AB93E6F}"/>
                </a:ext>
              </a:extLst>
            </p:cNvPr>
            <p:cNvSpPr/>
            <p:nvPr/>
          </p:nvSpPr>
          <p:spPr>
            <a:xfrm rot="980482" flipH="1">
              <a:off x="729159" y="2640557"/>
              <a:ext cx="104637" cy="15557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xmlns="" id="{B15FF1BE-D783-4BCC-94C7-BD85E07BE0A8}"/>
                </a:ext>
              </a:extLst>
            </p:cNvPr>
            <p:cNvSpPr/>
            <p:nvPr/>
          </p:nvSpPr>
          <p:spPr>
            <a:xfrm rot="20764425">
              <a:off x="405737" y="2632620"/>
              <a:ext cx="87197" cy="1571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6851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включения устройств АЛСН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8A7A613-82E6-4E9F-9F78-E2D616F0E784}"/>
              </a:ext>
            </a:extLst>
          </p:cNvPr>
          <p:cNvSpPr txBox="1"/>
          <p:nvPr/>
        </p:nvSpPr>
        <p:spPr>
          <a:xfrm>
            <a:off x="572654" y="1080655"/>
            <a:ext cx="877454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+mn-lt"/>
            </a:endParaRPr>
          </a:p>
          <a:p>
            <a:r>
              <a:rPr lang="ru-RU" sz="2000" dirty="0">
                <a:latin typeface="+mn-lt"/>
              </a:rPr>
              <a:t>На подталкивающем, втором и последующих единицах ТПС при многократной тяге, на ТПС, следующих в середине состава соединенного поезда, устройства безопасности АЛСН, </a:t>
            </a:r>
            <a:r>
              <a:rPr lang="ru-RU" sz="2000" dirty="0">
                <a:solidFill>
                  <a:srgbClr val="FF0000"/>
                </a:solidFill>
                <a:latin typeface="+mn-lt"/>
              </a:rPr>
              <a:t>выключить</a:t>
            </a:r>
            <a:r>
              <a:rPr lang="ru-RU" sz="2000" dirty="0">
                <a:latin typeface="+mn-lt"/>
              </a:rPr>
              <a:t>, тумблер "К" переключить для возможности сбора схемы тяги.</a:t>
            </a:r>
          </a:p>
          <a:p>
            <a:endParaRPr lang="ru-RU" dirty="0">
              <a:latin typeface="+mn-lt"/>
            </a:endParaRPr>
          </a:p>
          <a:p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2C130299-A21B-4030-A90C-BBCD91062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54" y="3542868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39">
            <a:extLst>
              <a:ext uri="{FF2B5EF4-FFF2-40B4-BE49-F238E27FC236}">
                <a16:creationId xmlns:a16="http://schemas.microsoft.com/office/drawing/2014/main" xmlns="" id="{10487294-71BE-48D4-B87F-F5738926731D}"/>
              </a:ext>
            </a:extLst>
          </p:cNvPr>
          <p:cNvGrpSpPr>
            <a:grpSpLocks/>
          </p:cNvGrpSpPr>
          <p:nvPr/>
        </p:nvGrpSpPr>
        <p:grpSpPr bwMode="auto">
          <a:xfrm>
            <a:off x="3606441" y="3429007"/>
            <a:ext cx="5805414" cy="2168227"/>
            <a:chOff x="-193483" y="5680007"/>
            <a:chExt cx="5716561" cy="1539765"/>
          </a:xfrm>
        </p:grpSpPr>
        <p:grpSp>
          <p:nvGrpSpPr>
            <p:cNvPr id="6" name="Группа 73">
              <a:extLst>
                <a:ext uri="{FF2B5EF4-FFF2-40B4-BE49-F238E27FC236}">
                  <a16:creationId xmlns:a16="http://schemas.microsoft.com/office/drawing/2014/main" xmlns="" id="{CDC43D58-8717-4368-98F9-AB4E6B5246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3483" y="5680007"/>
              <a:ext cx="5716561" cy="1539765"/>
              <a:chOff x="-193483" y="5684579"/>
              <a:chExt cx="5716561" cy="1539765"/>
            </a:xfrm>
          </p:grpSpPr>
          <p:pic>
            <p:nvPicPr>
              <p:cNvPr id="15" name="Рисунок 23" descr="2ЭС6-002 для пр.png">
                <a:extLst>
                  <a:ext uri="{FF2B5EF4-FFF2-40B4-BE49-F238E27FC236}">
                    <a16:creationId xmlns:a16="http://schemas.microsoft.com/office/drawing/2014/main" xmlns="" id="{12732FE4-52FB-4569-93CB-96160B9F32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 l="589"/>
              <a:stretch>
                <a:fillRect/>
              </a:stretch>
            </p:blipFill>
            <p:spPr bwMode="auto">
              <a:xfrm>
                <a:off x="3814430" y="5684579"/>
                <a:ext cx="1708648" cy="3358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16" name="Прямая соединительная линия 15">
                <a:extLst>
                  <a:ext uri="{FF2B5EF4-FFF2-40B4-BE49-F238E27FC236}">
                    <a16:creationId xmlns:a16="http://schemas.microsoft.com/office/drawing/2014/main" xmlns="" id="{D1BC0857-3CF0-456D-8800-87DE8F9C65CB}"/>
                  </a:ext>
                </a:extLst>
              </p:cNvPr>
              <p:cNvCxnSpPr/>
              <p:nvPr/>
            </p:nvCxnSpPr>
            <p:spPr>
              <a:xfrm rot="5400000">
                <a:off x="3804113" y="5958355"/>
                <a:ext cx="28651" cy="0"/>
              </a:xfrm>
              <a:prstGeom prst="line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единительная линия 16">
                <a:extLst>
                  <a:ext uri="{FF2B5EF4-FFF2-40B4-BE49-F238E27FC236}">
                    <a16:creationId xmlns:a16="http://schemas.microsoft.com/office/drawing/2014/main" xmlns="" id="{42787574-4B97-4939-BC0E-19C1CEDFC7CE}"/>
                  </a:ext>
                </a:extLst>
              </p:cNvPr>
              <p:cNvCxnSpPr/>
              <p:nvPr/>
            </p:nvCxnSpPr>
            <p:spPr>
              <a:xfrm rot="5400000">
                <a:off x="5505578" y="5958355"/>
                <a:ext cx="28651" cy="0"/>
              </a:xfrm>
              <a:prstGeom prst="line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8" name="Рисунок 23" descr="2ЭС6-002 для пр.png">
                <a:extLst>
                  <a:ext uri="{FF2B5EF4-FFF2-40B4-BE49-F238E27FC236}">
                    <a16:creationId xmlns:a16="http://schemas.microsoft.com/office/drawing/2014/main" xmlns="" id="{62FBD8D5-2628-4BF6-84B4-3DD1C97DF1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 l="589"/>
              <a:stretch>
                <a:fillRect/>
              </a:stretch>
            </p:blipFill>
            <p:spPr bwMode="auto">
              <a:xfrm>
                <a:off x="-193483" y="5685461"/>
                <a:ext cx="1708648" cy="3358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Рисунок 23" descr="2ЭС6-002 для пр.png">
                <a:extLst>
                  <a:ext uri="{FF2B5EF4-FFF2-40B4-BE49-F238E27FC236}">
                    <a16:creationId xmlns:a16="http://schemas.microsoft.com/office/drawing/2014/main" xmlns="" id="{A6478A43-5977-4AC4-8EE2-3F4B6BA60F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 l="589"/>
              <a:stretch>
                <a:fillRect/>
              </a:stretch>
            </p:blipFill>
            <p:spPr bwMode="auto">
              <a:xfrm>
                <a:off x="3811254" y="6888492"/>
                <a:ext cx="1708648" cy="3358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" name="Рисунок 23" descr="2ЭС6-002 для пр.png">
                <a:extLst>
                  <a:ext uri="{FF2B5EF4-FFF2-40B4-BE49-F238E27FC236}">
                    <a16:creationId xmlns:a16="http://schemas.microsoft.com/office/drawing/2014/main" xmlns="" id="{BE670F2C-A85C-4A57-8CEA-43DB3E4F9C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 l="589"/>
              <a:stretch>
                <a:fillRect/>
              </a:stretch>
            </p:blipFill>
            <p:spPr bwMode="auto">
              <a:xfrm>
                <a:off x="2102606" y="6888492"/>
                <a:ext cx="1708648" cy="3358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" name="Рисунок 23" descr="2ЭС6-002 для пр.png">
                <a:extLst>
                  <a:ext uri="{FF2B5EF4-FFF2-40B4-BE49-F238E27FC236}">
                    <a16:creationId xmlns:a16="http://schemas.microsoft.com/office/drawing/2014/main" xmlns="" id="{37D6FF29-2E04-4D3C-9DBF-D538A033FE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 l="589"/>
              <a:stretch>
                <a:fillRect/>
              </a:stretch>
            </p:blipFill>
            <p:spPr bwMode="auto">
              <a:xfrm>
                <a:off x="393958" y="6888491"/>
                <a:ext cx="1708648" cy="3358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7" name="Группа 80">
              <a:extLst>
                <a:ext uri="{FF2B5EF4-FFF2-40B4-BE49-F238E27FC236}">
                  <a16:creationId xmlns:a16="http://schemas.microsoft.com/office/drawing/2014/main" xmlns="" id="{69DDA9F9-D3A7-478D-8878-D20A4CC9231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7047" y="5825092"/>
              <a:ext cx="2335064" cy="188529"/>
              <a:chOff x="1477047" y="5820520"/>
              <a:chExt cx="2335064" cy="188529"/>
            </a:xfrm>
          </p:grpSpPr>
          <p:pic>
            <p:nvPicPr>
              <p:cNvPr id="8" name="Рисунок 17" descr="полувагон для през.jpg">
                <a:extLst>
                  <a:ext uri="{FF2B5EF4-FFF2-40B4-BE49-F238E27FC236}">
                    <a16:creationId xmlns:a16="http://schemas.microsoft.com/office/drawing/2014/main" xmlns="" id="{F7E40E54-5A93-437B-9119-F8F9210470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222956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" name="Рисунок 18" descr="полувагон для през.jpg">
                <a:extLst>
                  <a:ext uri="{FF2B5EF4-FFF2-40B4-BE49-F238E27FC236}">
                    <a16:creationId xmlns:a16="http://schemas.microsoft.com/office/drawing/2014/main" xmlns="" id="{4B45CF21-6287-41F5-AEDE-20CC516D69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42907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" name="Рисунок 19" descr="полувагон для през.jpg">
                <a:extLst>
                  <a:ext uri="{FF2B5EF4-FFF2-40B4-BE49-F238E27FC236}">
                    <a16:creationId xmlns:a16="http://schemas.microsoft.com/office/drawing/2014/main" xmlns="" id="{8A15B6B3-B204-4712-9122-04231A4613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057096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" name="Рисунок 20" descr="полувагон для през.jpg">
                <a:extLst>
                  <a:ext uri="{FF2B5EF4-FFF2-40B4-BE49-F238E27FC236}">
                    <a16:creationId xmlns:a16="http://schemas.microsoft.com/office/drawing/2014/main" xmlns="" id="{C10509AF-3AB1-48B1-A848-7E783C3DF7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477047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xmlns="" id="{C1F6B920-C514-47C3-A2A3-EFA0DB47A26F}"/>
              </a:ext>
            </a:extLst>
          </p:cNvPr>
          <p:cNvCxnSpPr/>
          <p:nvPr/>
        </p:nvCxnSpPr>
        <p:spPr>
          <a:xfrm>
            <a:off x="3676073" y="3876727"/>
            <a:ext cx="596669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xmlns="" id="{EE67EFFD-A4D9-4EB2-BCD2-CACB76EEB627}"/>
              </a:ext>
            </a:extLst>
          </p:cNvPr>
          <p:cNvSpPr/>
          <p:nvPr/>
        </p:nvSpPr>
        <p:spPr>
          <a:xfrm>
            <a:off x="6664037" y="3960819"/>
            <a:ext cx="2669309" cy="14055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: вправо 23">
            <a:extLst>
              <a:ext uri="{FF2B5EF4-FFF2-40B4-BE49-F238E27FC236}">
                <a16:creationId xmlns:a16="http://schemas.microsoft.com/office/drawing/2014/main" xmlns="" id="{1B368AFD-D128-4D2C-AEA2-377C288602CD}"/>
              </a:ext>
            </a:extLst>
          </p:cNvPr>
          <p:cNvSpPr/>
          <p:nvPr/>
        </p:nvSpPr>
        <p:spPr>
          <a:xfrm>
            <a:off x="6742546" y="5636793"/>
            <a:ext cx="2669309" cy="14055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нак умножения 19">
            <a:extLst>
              <a:ext uri="{FF2B5EF4-FFF2-40B4-BE49-F238E27FC236}">
                <a16:creationId xmlns:a16="http://schemas.microsoft.com/office/drawing/2014/main" xmlns="" id="{B38D26CB-33EC-4775-83E0-5770D68EE2E6}"/>
              </a:ext>
            </a:extLst>
          </p:cNvPr>
          <p:cNvSpPr/>
          <p:nvPr/>
        </p:nvSpPr>
        <p:spPr>
          <a:xfrm>
            <a:off x="3929591" y="2829706"/>
            <a:ext cx="1142436" cy="869235"/>
          </a:xfrm>
          <a:prstGeom prst="mathMultiply">
            <a:avLst>
              <a:gd name="adj1" fmla="val 8142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Знак умножения 26">
            <a:extLst>
              <a:ext uri="{FF2B5EF4-FFF2-40B4-BE49-F238E27FC236}">
                <a16:creationId xmlns:a16="http://schemas.microsoft.com/office/drawing/2014/main" xmlns="" id="{707F69A3-FAA7-42B2-805C-74B3426A438A}"/>
              </a:ext>
            </a:extLst>
          </p:cNvPr>
          <p:cNvSpPr/>
          <p:nvPr/>
        </p:nvSpPr>
        <p:spPr>
          <a:xfrm>
            <a:off x="4498933" y="4500103"/>
            <a:ext cx="1142436" cy="869235"/>
          </a:xfrm>
          <a:prstGeom prst="mathMultiply">
            <a:avLst>
              <a:gd name="adj1" fmla="val 8142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Знак умножения 27">
            <a:extLst>
              <a:ext uri="{FF2B5EF4-FFF2-40B4-BE49-F238E27FC236}">
                <a16:creationId xmlns:a16="http://schemas.microsoft.com/office/drawing/2014/main" xmlns="" id="{DD18860D-8302-488F-AB52-9F95B3DF89F0}"/>
              </a:ext>
            </a:extLst>
          </p:cNvPr>
          <p:cNvSpPr/>
          <p:nvPr/>
        </p:nvSpPr>
        <p:spPr>
          <a:xfrm>
            <a:off x="6362318" y="4500103"/>
            <a:ext cx="1142436" cy="869235"/>
          </a:xfrm>
          <a:prstGeom prst="mathMultiply">
            <a:avLst>
              <a:gd name="adj1" fmla="val 8142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xmlns="" id="{991A5E2A-F371-44AD-BB3D-D0BE8662BE82}"/>
              </a:ext>
            </a:extLst>
          </p:cNvPr>
          <p:cNvSpPr/>
          <p:nvPr/>
        </p:nvSpPr>
        <p:spPr>
          <a:xfrm>
            <a:off x="3906054" y="3980873"/>
            <a:ext cx="2457801" cy="4268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АЛСН ВЫКЛ</a:t>
            </a:r>
          </a:p>
        </p:txBody>
      </p:sp>
    </p:spTree>
    <p:extLst>
      <p:ext uri="{BB962C8B-B14F-4D97-AF65-F5344CB8AC3E}">
        <p14:creationId xmlns:p14="http://schemas.microsoft.com/office/powerpoint/2010/main" val="3813961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включения устройств АЛСН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8A7A613-82E6-4E9F-9F78-E2D616F0E784}"/>
              </a:ext>
            </a:extLst>
          </p:cNvPr>
          <p:cNvSpPr txBox="1"/>
          <p:nvPr/>
        </p:nvSpPr>
        <p:spPr>
          <a:xfrm>
            <a:off x="572654" y="1080655"/>
            <a:ext cx="87745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x-none" sz="2000" dirty="0">
                <a:latin typeface="+mn-lt"/>
              </a:rPr>
              <a:t>При движении вагонами</a:t>
            </a:r>
            <a:r>
              <a:rPr lang="ru-RU" sz="2000" dirty="0">
                <a:latin typeface="+mn-lt"/>
              </a:rPr>
              <a:t> </a:t>
            </a:r>
            <a:r>
              <a:rPr lang="x-none" sz="2000" dirty="0">
                <a:latin typeface="+mn-lt"/>
              </a:rPr>
              <a:t>вперед (кранами, путевыми машинами и снегоочистителями); устройства безопасности АЛСН, </a:t>
            </a:r>
            <a:r>
              <a:rPr lang="x-none" sz="2000" dirty="0">
                <a:solidFill>
                  <a:srgbClr val="FF0000"/>
                </a:solidFill>
                <a:latin typeface="+mn-lt"/>
              </a:rPr>
              <a:t>не выключаются</a:t>
            </a:r>
            <a:r>
              <a:rPr lang="x-none" sz="2000" dirty="0">
                <a:latin typeface="+mn-lt"/>
              </a:rPr>
              <a:t>. При оборудовании АЛСН, переключить устройства АЛСН в режим проверки бдительности машиниста установкой переключателя режимов в положение "Без АЛС" при белом огне локомотивного светофора;</a:t>
            </a:r>
            <a:endParaRPr lang="ru-RU" sz="2000" dirty="0">
              <a:latin typeface="+mn-lt"/>
            </a:endParaRPr>
          </a:p>
          <a:p>
            <a:endParaRPr lang="ru-RU" dirty="0"/>
          </a:p>
        </p:txBody>
      </p:sp>
      <p:grpSp>
        <p:nvGrpSpPr>
          <p:cNvPr id="4" name="Группа 39">
            <a:extLst>
              <a:ext uri="{FF2B5EF4-FFF2-40B4-BE49-F238E27FC236}">
                <a16:creationId xmlns:a16="http://schemas.microsoft.com/office/drawing/2014/main" xmlns="" id="{78543A48-3A2F-446D-AD65-4087A1173128}"/>
              </a:ext>
            </a:extLst>
          </p:cNvPr>
          <p:cNvGrpSpPr>
            <a:grpSpLocks/>
          </p:cNvGrpSpPr>
          <p:nvPr/>
        </p:nvGrpSpPr>
        <p:grpSpPr bwMode="auto">
          <a:xfrm>
            <a:off x="990456" y="4491792"/>
            <a:ext cx="6710216" cy="892334"/>
            <a:chOff x="-193483" y="5680889"/>
            <a:chExt cx="5713387" cy="335852"/>
          </a:xfrm>
        </p:grpSpPr>
        <p:grpSp>
          <p:nvGrpSpPr>
            <p:cNvPr id="5" name="Группа 73">
              <a:extLst>
                <a:ext uri="{FF2B5EF4-FFF2-40B4-BE49-F238E27FC236}">
                  <a16:creationId xmlns:a16="http://schemas.microsoft.com/office/drawing/2014/main" xmlns="" id="{8A7D386B-924B-4D46-AB8E-4FC08BEEB9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3483" y="5680889"/>
              <a:ext cx="5713387" cy="335852"/>
              <a:chOff x="-193483" y="5685461"/>
              <a:chExt cx="5713387" cy="335852"/>
            </a:xfrm>
          </p:grpSpPr>
          <p:cxnSp>
            <p:nvCxnSpPr>
              <p:cNvPr id="13" name="Прямая соединительная линия 12">
                <a:extLst>
                  <a:ext uri="{FF2B5EF4-FFF2-40B4-BE49-F238E27FC236}">
                    <a16:creationId xmlns:a16="http://schemas.microsoft.com/office/drawing/2014/main" xmlns="" id="{8B284391-9619-41E0-AB63-96FCAC2C7E1F}"/>
                  </a:ext>
                </a:extLst>
              </p:cNvPr>
              <p:cNvCxnSpPr/>
              <p:nvPr/>
            </p:nvCxnSpPr>
            <p:spPr>
              <a:xfrm rot="5400000">
                <a:off x="3804113" y="5958355"/>
                <a:ext cx="28651" cy="0"/>
              </a:xfrm>
              <a:prstGeom prst="line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>
                <a:extLst>
                  <a:ext uri="{FF2B5EF4-FFF2-40B4-BE49-F238E27FC236}">
                    <a16:creationId xmlns:a16="http://schemas.microsoft.com/office/drawing/2014/main" xmlns="" id="{534CFAAF-9F03-4B7C-A774-EF395F63A61C}"/>
                  </a:ext>
                </a:extLst>
              </p:cNvPr>
              <p:cNvCxnSpPr/>
              <p:nvPr/>
            </p:nvCxnSpPr>
            <p:spPr>
              <a:xfrm rot="5400000">
                <a:off x="5505578" y="5958355"/>
                <a:ext cx="28651" cy="0"/>
              </a:xfrm>
              <a:prstGeom prst="line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5" name="Рисунок 23" descr="2ЭС6-002 для пр.png">
                <a:extLst>
                  <a:ext uri="{FF2B5EF4-FFF2-40B4-BE49-F238E27FC236}">
                    <a16:creationId xmlns:a16="http://schemas.microsoft.com/office/drawing/2014/main" xmlns="" id="{AC21858D-D883-4849-A998-F178B445DF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/>
              <a:srcRect l="589"/>
              <a:stretch>
                <a:fillRect/>
              </a:stretch>
            </p:blipFill>
            <p:spPr bwMode="auto">
              <a:xfrm>
                <a:off x="-193483" y="5685461"/>
                <a:ext cx="1708648" cy="3358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" name="Группа 80">
              <a:extLst>
                <a:ext uri="{FF2B5EF4-FFF2-40B4-BE49-F238E27FC236}">
                  <a16:creationId xmlns:a16="http://schemas.microsoft.com/office/drawing/2014/main" xmlns="" id="{D2DB25E0-CC90-478C-A355-04166FDB98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7047" y="5825092"/>
              <a:ext cx="2335064" cy="188529"/>
              <a:chOff x="1477047" y="5820520"/>
              <a:chExt cx="2335064" cy="188529"/>
            </a:xfrm>
          </p:grpSpPr>
          <p:pic>
            <p:nvPicPr>
              <p:cNvPr id="7" name="Рисунок 17" descr="полувагон для през.jpg">
                <a:extLst>
                  <a:ext uri="{FF2B5EF4-FFF2-40B4-BE49-F238E27FC236}">
                    <a16:creationId xmlns:a16="http://schemas.microsoft.com/office/drawing/2014/main" xmlns="" id="{E1C0B80C-336A-4EE8-BFBF-9D2E635E7B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222956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" name="Рисунок 18" descr="полувагон для през.jpg">
                <a:extLst>
                  <a:ext uri="{FF2B5EF4-FFF2-40B4-BE49-F238E27FC236}">
                    <a16:creationId xmlns:a16="http://schemas.microsoft.com/office/drawing/2014/main" xmlns="" id="{42899A98-19C4-44C0-AA32-6D3876ECC5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42907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" name="Рисунок 19" descr="полувагон для през.jpg">
                <a:extLst>
                  <a:ext uri="{FF2B5EF4-FFF2-40B4-BE49-F238E27FC236}">
                    <a16:creationId xmlns:a16="http://schemas.microsoft.com/office/drawing/2014/main" xmlns="" id="{D31F3E67-D16D-4901-BEBD-2738F56DD9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057096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" name="Рисунок 20" descr="полувагон для през.jpg">
                <a:extLst>
                  <a:ext uri="{FF2B5EF4-FFF2-40B4-BE49-F238E27FC236}">
                    <a16:creationId xmlns:a16="http://schemas.microsoft.com/office/drawing/2014/main" xmlns="" id="{F8856D53-6C7C-4B86-84BB-D64BD906FD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477047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" name="Стрелка: вправо 2">
            <a:extLst>
              <a:ext uri="{FF2B5EF4-FFF2-40B4-BE49-F238E27FC236}">
                <a16:creationId xmlns:a16="http://schemas.microsoft.com/office/drawing/2014/main" xmlns="" id="{7E52B073-3B8E-4C81-B7F9-FF490A9FACE6}"/>
              </a:ext>
            </a:extLst>
          </p:cNvPr>
          <p:cNvSpPr/>
          <p:nvPr/>
        </p:nvSpPr>
        <p:spPr>
          <a:xfrm>
            <a:off x="6462694" y="4748829"/>
            <a:ext cx="2364505" cy="5060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4446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включения устройств АЛСН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8A7A613-82E6-4E9F-9F78-E2D616F0E784}"/>
              </a:ext>
            </a:extLst>
          </p:cNvPr>
          <p:cNvSpPr txBox="1"/>
          <p:nvPr/>
        </p:nvSpPr>
        <p:spPr>
          <a:xfrm>
            <a:off x="840509" y="1015998"/>
            <a:ext cx="532014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z="2000" b="1" dirty="0">
                <a:latin typeface="+mn-lt"/>
              </a:rPr>
              <a:t>Для включения на ТПС устройств безопасности необходимо:</a:t>
            </a:r>
            <a:endParaRPr lang="ru-RU" sz="2000" b="1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убедиться, что тормозная магистраль заряжена до установленных норм, давление воздуха в главных резервуарах составляет не менее 0,7 МПа (7,0 кг/см</a:t>
            </a:r>
            <a:r>
              <a:rPr lang="ru-RU" sz="2000" baseline="30000" dirty="0">
                <a:latin typeface="+mn-lt"/>
              </a:rPr>
              <a:t>2</a:t>
            </a:r>
            <a:r>
              <a:rPr lang="ru-RU" sz="2000" dirty="0">
                <a:latin typeface="+mn-lt"/>
              </a:rPr>
              <a:t>),</a:t>
            </a:r>
          </a:p>
          <a:p>
            <a:endParaRPr lang="ru-RU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E6BCFB95-E78D-4480-BCEC-A928166007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78" r="18509"/>
          <a:stretch/>
        </p:blipFill>
        <p:spPr bwMode="auto">
          <a:xfrm>
            <a:off x="6493163" y="913920"/>
            <a:ext cx="3009735" cy="273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A71DDD6-2E2D-4949-BC56-9B735037AB91}"/>
              </a:ext>
            </a:extLst>
          </p:cNvPr>
          <p:cNvSpPr/>
          <p:nvPr/>
        </p:nvSpPr>
        <p:spPr>
          <a:xfrm>
            <a:off x="840509" y="4001431"/>
            <a:ext cx="4953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- установить рукоятку переключателя направления (при ее наличии) в положение, соответствующее предстоящему направлению движения</a:t>
            </a:r>
            <a:r>
              <a:rPr lang="x-none" sz="2000" dirty="0"/>
              <a:t>;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71611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включения устройств АЛСН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8A7A613-82E6-4E9F-9F78-E2D616F0E784}"/>
              </a:ext>
            </a:extLst>
          </p:cNvPr>
          <p:cNvSpPr txBox="1"/>
          <p:nvPr/>
        </p:nvSpPr>
        <p:spPr>
          <a:xfrm>
            <a:off x="572654" y="1080655"/>
            <a:ext cx="816494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b="1" dirty="0">
                <a:latin typeface="+mn-lt"/>
              </a:rPr>
              <a:t>Для включения на ТПС устройств безопасности необходимо:</a:t>
            </a:r>
            <a:endParaRPr lang="ru-RU" b="1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убедиться, что напряжение бортовой сети находится в пределах нормы 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sz="16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sz="16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sz="1600" dirty="0">
              <a:latin typeface="+mn-lt"/>
            </a:endParaRPr>
          </a:p>
          <a:p>
            <a:pPr>
              <a:spcBef>
                <a:spcPts val="1200"/>
              </a:spcBef>
            </a:pPr>
            <a:endParaRPr lang="ru-RU" sz="16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- установить съемный носитель информации (при его наличии);</a:t>
            </a:r>
            <a:endParaRPr lang="ru-RU" sz="2000" dirty="0">
              <a:latin typeface="+mn-lt"/>
            </a:endParaRPr>
          </a:p>
          <a:p>
            <a:endParaRPr lang="ru-RU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FF1AC130-EDAB-4388-A32A-902AB0FD4C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4" t="3669" r="21363" b="38598"/>
          <a:stretch/>
        </p:blipFill>
        <p:spPr bwMode="auto">
          <a:xfrm>
            <a:off x="3278907" y="2514600"/>
            <a:ext cx="2983347" cy="148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xmlns="" id="{8DF9E869-FE89-4539-B569-329C3B3A2E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3864" r="1685" b="13106"/>
          <a:stretch/>
        </p:blipFill>
        <p:spPr bwMode="auto">
          <a:xfrm>
            <a:off x="2031999" y="4875157"/>
            <a:ext cx="1828799" cy="151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xmlns="" id="{81C77BA9-BD89-4FC1-B780-368B578022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50" r="3715" b="6899"/>
          <a:stretch/>
        </p:blipFill>
        <p:spPr bwMode="auto">
          <a:xfrm>
            <a:off x="4877622" y="4894451"/>
            <a:ext cx="3842327" cy="148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2761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включения устройств АЛСН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8A7A613-82E6-4E9F-9F78-E2D616F0E784}"/>
              </a:ext>
            </a:extLst>
          </p:cNvPr>
          <p:cNvSpPr txBox="1"/>
          <p:nvPr/>
        </p:nvSpPr>
        <p:spPr>
          <a:xfrm>
            <a:off x="572654" y="1080655"/>
            <a:ext cx="667789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b="1" dirty="0">
                <a:latin typeface="+mn-lt"/>
              </a:rPr>
              <a:t>Для включения на ТПС устройств безопасности необходимо:</a:t>
            </a:r>
            <a:endParaRPr lang="ru-RU" b="1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установить частоту кодового тока, соответствующую частоте путевых устройств АЛС для данного участка работы (25, 50, 75).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sz="20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sz="20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sz="20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произвести с помощью клавиатуры ввод данных, </a:t>
            </a:r>
          </a:p>
          <a:p>
            <a:endParaRPr lang="ru-RU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xmlns="" id="{70D6E054-9480-4086-8383-C5177DD6D5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37" t="24167" b="6008"/>
          <a:stretch/>
        </p:blipFill>
        <p:spPr bwMode="auto">
          <a:xfrm>
            <a:off x="7506854" y="3699854"/>
            <a:ext cx="1731097" cy="212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xmlns="" id="{C893A071-10CE-49AC-BBA5-AC6A6F7AF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97" y="1620293"/>
            <a:ext cx="1537854" cy="153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3156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включения устройств АЛСН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8A7A613-82E6-4E9F-9F78-E2D616F0E784}"/>
              </a:ext>
            </a:extLst>
          </p:cNvPr>
          <p:cNvSpPr txBox="1"/>
          <p:nvPr/>
        </p:nvSpPr>
        <p:spPr>
          <a:xfrm>
            <a:off x="572654" y="1080655"/>
            <a:ext cx="816494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b="1" dirty="0">
                <a:latin typeface="+mn-lt"/>
              </a:rPr>
              <a:t>Для включения на ТПС устройств безопасности необходимо:</a:t>
            </a:r>
            <a:endParaRPr lang="ru-RU" b="1" dirty="0">
              <a:latin typeface="+mn-lt"/>
            </a:endParaRPr>
          </a:p>
          <a:p>
            <a:pPr>
              <a:lnSpc>
                <a:spcPct val="150000"/>
              </a:lnSpc>
              <a:spcBef>
                <a:spcPts val="1200"/>
              </a:spcBef>
            </a:pPr>
            <a:endParaRPr lang="ru-RU" sz="2000" dirty="0">
              <a:latin typeface="+mn-lt"/>
            </a:endParaRP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x-none" sz="2000" dirty="0">
                <a:latin typeface="+mn-lt"/>
              </a:rPr>
              <a:t>- при оборудовании ТПС дополнительными устройствами безопасности, регистрирующими устройствами, выполнить и проконтролировать их включение в соответствии с требованиями для этих устройств;</a:t>
            </a:r>
            <a:endParaRPr lang="ru-RU" sz="2000" dirty="0">
              <a:latin typeface="+mn-lt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80530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выключения устройств АЛСН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A8A3ACE-7BC1-4ABE-94C1-3E1307E852E7}"/>
              </a:ext>
            </a:extLst>
          </p:cNvPr>
          <p:cNvSpPr txBox="1"/>
          <p:nvPr/>
        </p:nvSpPr>
        <p:spPr>
          <a:xfrm>
            <a:off x="704272" y="1043709"/>
            <a:ext cx="794327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z="2000" b="1" dirty="0">
                <a:latin typeface="+mn-lt"/>
              </a:rPr>
              <a:t>Для выключения устройств безопасности необходимо:</a:t>
            </a:r>
            <a:endParaRPr lang="ru-RU" sz="2000" b="1" dirty="0">
              <a:latin typeface="+mn-lt"/>
            </a:endParaRPr>
          </a:p>
          <a:p>
            <a:endParaRPr lang="ru-RU" sz="2000" b="1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 </a:t>
            </a:r>
            <a:r>
              <a:rPr lang="x-none" sz="2000" dirty="0">
                <a:latin typeface="+mn-lt"/>
              </a:rPr>
              <a:t>выключить ЭПК ключом и выключить устройства безопасности в соответствии с РЭ;</a:t>
            </a:r>
            <a:endParaRPr lang="ru-RU" sz="20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sz="20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на ТПС, имеющем переключатель направления, установить рукоятку переключателя в нейтральное положение;</a:t>
            </a:r>
            <a:endParaRPr lang="ru-RU" sz="2000" dirty="0">
              <a:latin typeface="+mn-lt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84059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выключения устройств АЛСН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A8A3ACE-7BC1-4ABE-94C1-3E1307E852E7}"/>
              </a:ext>
            </a:extLst>
          </p:cNvPr>
          <p:cNvSpPr txBox="1"/>
          <p:nvPr/>
        </p:nvSpPr>
        <p:spPr>
          <a:xfrm>
            <a:off x="704272" y="1043709"/>
            <a:ext cx="794327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z="2000" b="1" dirty="0">
                <a:latin typeface="+mn-lt"/>
              </a:rPr>
              <a:t>Для выключения устройств безопасности необходимо:</a:t>
            </a:r>
            <a:endParaRPr lang="ru-RU" sz="2000" b="1" dirty="0">
              <a:latin typeface="+mn-lt"/>
            </a:endParaRPr>
          </a:p>
          <a:p>
            <a:endParaRPr lang="ru-RU" sz="2000" b="1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вынуть съемный носитель информации (при его наличии).</a:t>
            </a:r>
            <a:endParaRPr lang="ru-RU" sz="2000" dirty="0">
              <a:latin typeface="+mn-lt"/>
            </a:endParaRPr>
          </a:p>
          <a:p>
            <a:pPr>
              <a:spcBef>
                <a:spcPts val="1200"/>
              </a:spcBef>
            </a:pPr>
            <a:endParaRPr lang="ru-RU" sz="2000" dirty="0">
              <a:latin typeface="+mn-lt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x-none" sz="2000" dirty="0">
                <a:latin typeface="+mn-lt"/>
              </a:rPr>
              <a:t>При сдаче ТПС в журнале технического состояния локомотива формы ТУ-152 </a:t>
            </a:r>
            <a:r>
              <a:rPr lang="x-none" sz="2000" dirty="0">
                <a:solidFill>
                  <a:srgbClr val="FF0000"/>
                </a:solidFill>
                <a:latin typeface="+mn-lt"/>
              </a:rPr>
              <a:t>машинист обязан выполнить запись</a:t>
            </a:r>
            <a:r>
              <a:rPr lang="x-none" sz="2000" dirty="0">
                <a:latin typeface="+mn-lt"/>
              </a:rPr>
              <a:t>: </a:t>
            </a:r>
            <a:r>
              <a:rPr lang="x-none" sz="2000" b="1" dirty="0">
                <a:latin typeface="+mn-lt"/>
              </a:rPr>
              <a:t>"Устройства безопасности работают исправно, опломбированы". </a:t>
            </a:r>
            <a:r>
              <a:rPr lang="x-none" sz="2000" dirty="0">
                <a:latin typeface="+mn-lt"/>
              </a:rPr>
              <a:t>При наличии замечаний </a:t>
            </a:r>
            <a:r>
              <a:rPr lang="ru-RU" sz="2000" dirty="0">
                <a:latin typeface="+mn-lt"/>
              </a:rPr>
              <a:t>отразить их в журнале.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8217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пользования кнопками «ВК»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6671C3D-27A0-4519-8099-6C18EE292FF9}"/>
              </a:ext>
            </a:extLst>
          </p:cNvPr>
          <p:cNvSpPr txBox="1"/>
          <p:nvPr/>
        </p:nvSpPr>
        <p:spPr>
          <a:xfrm>
            <a:off x="587331" y="822143"/>
            <a:ext cx="8833760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+mn-lt"/>
              </a:rPr>
              <a:t>Пользование кнопкой ВК для зажигания белого огня на локомотивном светофоре разрешается в следующих случаях: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при выдаче локомотивов из депо и их следовании по не оборудованным путевыми устройствами АЛСН путям станции до прицепки к составу;</a:t>
            </a:r>
          </a:p>
          <a:p>
            <a:pPr>
              <a:spcBef>
                <a:spcPts val="600"/>
              </a:spcBef>
            </a:pPr>
            <a:endParaRPr lang="ru-RU" sz="2000" dirty="0">
              <a:latin typeface="+mn-lt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при отправлении с пути станции, не оборудованным путевыми устройствами АЛСН, при разрешающем показании выходного или маршрутного светофора в случае, когда поезд был принят по одному из установленных разрешений при запрещающем показании входного или маршрутного светофора;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6454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пользования кнопками «ВК»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6671C3D-27A0-4519-8099-6C18EE292FF9}"/>
              </a:ext>
            </a:extLst>
          </p:cNvPr>
          <p:cNvSpPr txBox="1"/>
          <p:nvPr/>
        </p:nvSpPr>
        <p:spPr>
          <a:xfrm>
            <a:off x="587331" y="822143"/>
            <a:ext cx="88337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+mn-lt"/>
              </a:rPr>
              <a:t>Пользование кнопкой ВК для зажигания белого огня на локомотивном светофоре разрешается в следующих случаях:</a:t>
            </a:r>
          </a:p>
          <a:p>
            <a:endParaRPr lang="ru-RU" sz="2000" b="1" dirty="0">
              <a:latin typeface="+mn-lt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при выполнении маневровой работы на станциях;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ru-RU" sz="2000" dirty="0">
              <a:latin typeface="+mn-lt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при движении второй и далее единицей в составе поезда;</a:t>
            </a:r>
          </a:p>
          <a:p>
            <a:pPr>
              <a:lnSpc>
                <a:spcPct val="150000"/>
              </a:lnSpc>
            </a:pPr>
            <a:endParaRPr lang="ru-RU" sz="2000" dirty="0">
              <a:latin typeface="+mn-lt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при движении с вагонами, расположенными впереди локомотива;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26074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пользования кнопками «ВК»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6671C3D-27A0-4519-8099-6C18EE292FF9}"/>
              </a:ext>
            </a:extLst>
          </p:cNvPr>
          <p:cNvSpPr txBox="1"/>
          <p:nvPr/>
        </p:nvSpPr>
        <p:spPr>
          <a:xfrm>
            <a:off x="587331" y="822143"/>
            <a:ext cx="883376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+mn-lt"/>
              </a:rPr>
              <a:t>Пользование кнопкой ВК для зажигания белого огня на локомотивном светофоре разрешается в следующих случаях:</a:t>
            </a:r>
          </a:p>
          <a:p>
            <a:endParaRPr lang="ru-RU" sz="2000" b="1" dirty="0">
              <a:latin typeface="+mn-lt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при движении по участкам или станционным путям, не имеющих путевых устройств АЛСН, в случае внезапного (из-за помех) появления красного огня на локомотивном светофоре вместо белого;</a:t>
            </a:r>
          </a:p>
          <a:p>
            <a:pPr>
              <a:spcBef>
                <a:spcPts val="600"/>
              </a:spcBef>
            </a:pPr>
            <a:endParaRPr lang="ru-RU" sz="2000" dirty="0">
              <a:latin typeface="+mn-lt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при переходе на телефонные средства связи и наличии предупреждения о временном отключении путевых устройств АЛСН;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20236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Порядок пользования кнопками «ВК»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6671C3D-27A0-4519-8099-6C18EE292FF9}"/>
              </a:ext>
            </a:extLst>
          </p:cNvPr>
          <p:cNvSpPr txBox="1"/>
          <p:nvPr/>
        </p:nvSpPr>
        <p:spPr>
          <a:xfrm>
            <a:off x="587331" y="822143"/>
            <a:ext cx="883376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+mn-lt"/>
              </a:rPr>
              <a:t>Пользование кнопкой ВК для зажигания белого огня на локомотивном светофоре разрешается в следующих случаях:</a:t>
            </a:r>
          </a:p>
          <a:p>
            <a:endParaRPr lang="ru-RU" sz="2000" b="1" dirty="0">
              <a:latin typeface="+mn-lt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- при включении устройств безопасности на ТПС в случае появления красного огня на локомотивном светофоре на участках, не оборудованных путевыми устройствами АЛС;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2000" dirty="0">
              <a:latin typeface="+mn-lt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+mn-lt"/>
              </a:rPr>
              <a:t> при движении по участкам, с неисправными приборами безопасности, по приказу поездного диспетчера, в случаях, оговоренных в пункте N 22 Регламента 2580/Р.</a:t>
            </a:r>
          </a:p>
          <a:p>
            <a:pPr>
              <a:spcBef>
                <a:spcPts val="600"/>
              </a:spcBef>
            </a:pPr>
            <a:endParaRPr lang="ru-RU" sz="2000" dirty="0">
              <a:latin typeface="+mn-lt"/>
            </a:endParaRPr>
          </a:p>
          <a:p>
            <a:r>
              <a:rPr lang="ru-RU" sz="2000" dirty="0">
                <a:solidFill>
                  <a:srgbClr val="FF0000"/>
                </a:solidFill>
                <a:latin typeface="+mn-lt"/>
              </a:rPr>
              <a:t>Во всех других случаях пользование кнопкой ВК для включения белого огня на локомотивном светофоре запрещается.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1112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Сбой кодов на </a:t>
            </a:r>
            <a:r>
              <a:rPr lang="ru-RU" b="1" dirty="0" err="1"/>
              <a:t>кж</a:t>
            </a:r>
            <a:endParaRPr lang="ru-RU" b="1" dirty="0"/>
          </a:p>
        </p:txBody>
      </p:sp>
      <p:grpSp>
        <p:nvGrpSpPr>
          <p:cNvPr id="3" name="Группа 70">
            <a:extLst>
              <a:ext uri="{FF2B5EF4-FFF2-40B4-BE49-F238E27FC236}">
                <a16:creationId xmlns:a16="http://schemas.microsoft.com/office/drawing/2014/main" xmlns="" id="{81763E1D-A204-4C37-A81F-3C3BE472FCFB}"/>
              </a:ext>
            </a:extLst>
          </p:cNvPr>
          <p:cNvGrpSpPr>
            <a:grpSpLocks/>
          </p:cNvGrpSpPr>
          <p:nvPr/>
        </p:nvGrpSpPr>
        <p:grpSpPr bwMode="auto">
          <a:xfrm>
            <a:off x="400713" y="772759"/>
            <a:ext cx="682625" cy="1730375"/>
            <a:chOff x="294759" y="1181686"/>
            <a:chExt cx="683308" cy="1730326"/>
          </a:xfrm>
        </p:grpSpPr>
        <p:pic>
          <p:nvPicPr>
            <p:cNvPr id="4" name="Рисунок 67" descr="лс для презентаций -.JPG">
              <a:extLst>
                <a:ext uri="{FF2B5EF4-FFF2-40B4-BE49-F238E27FC236}">
                  <a16:creationId xmlns:a16="http://schemas.microsoft.com/office/drawing/2014/main" xmlns="" id="{965D8B76-89BD-4319-BA4B-46BC7C416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4759" y="1181686"/>
              <a:ext cx="683308" cy="1730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Овал 4">
              <a:extLst>
                <a:ext uri="{FF2B5EF4-FFF2-40B4-BE49-F238E27FC236}">
                  <a16:creationId xmlns:a16="http://schemas.microsoft.com/office/drawing/2014/main" xmlns="" id="{D9C7E3CE-0436-42AF-8731-B27418D02C8C}"/>
                </a:ext>
              </a:extLst>
            </p:cNvPr>
            <p:cNvSpPr/>
            <p:nvPr/>
          </p:nvSpPr>
          <p:spPr>
            <a:xfrm flipH="1">
              <a:off x="730169" y="2046849"/>
              <a:ext cx="104880" cy="155571"/>
            </a:xfrm>
            <a:prstGeom prst="ellipse">
              <a:avLst/>
            </a:prstGeom>
            <a:gradFill>
              <a:gsLst>
                <a:gs pos="49000">
                  <a:srgbClr val="FFFF00"/>
                </a:gs>
                <a:gs pos="50000">
                  <a:schemeClr val="tx1">
                    <a:lumMod val="65000"/>
                    <a:lumOff val="35000"/>
                  </a:schemeClr>
                </a:gs>
                <a:gs pos="51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" name="Овал 5">
              <a:extLst>
                <a:ext uri="{FF2B5EF4-FFF2-40B4-BE49-F238E27FC236}">
                  <a16:creationId xmlns:a16="http://schemas.microsoft.com/office/drawing/2014/main" xmlns="" id="{9163662A-391C-46AE-9054-6B7947DDC893}"/>
                </a:ext>
              </a:extLst>
            </p:cNvPr>
            <p:cNvSpPr/>
            <p:nvPr/>
          </p:nvSpPr>
          <p:spPr>
            <a:xfrm>
              <a:off x="409173" y="2038912"/>
              <a:ext cx="87400" cy="155571"/>
            </a:xfrm>
            <a:prstGeom prst="ellipse">
              <a:avLst/>
            </a:prstGeom>
            <a:gradFill>
              <a:gsLst>
                <a:gs pos="49000">
                  <a:srgbClr val="FFFF00"/>
                </a:gs>
                <a:gs pos="50000">
                  <a:schemeClr val="tx1">
                    <a:lumMod val="65000"/>
                    <a:lumOff val="35000"/>
                  </a:schemeClr>
                </a:gs>
                <a:gs pos="51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2" name="Группа 39">
            <a:extLst>
              <a:ext uri="{FF2B5EF4-FFF2-40B4-BE49-F238E27FC236}">
                <a16:creationId xmlns:a16="http://schemas.microsoft.com/office/drawing/2014/main" xmlns="" id="{99248803-0F4A-4E19-94B4-E362F0F75C13}"/>
              </a:ext>
            </a:extLst>
          </p:cNvPr>
          <p:cNvGrpSpPr>
            <a:grpSpLocks/>
          </p:cNvGrpSpPr>
          <p:nvPr/>
        </p:nvGrpSpPr>
        <p:grpSpPr bwMode="auto">
          <a:xfrm>
            <a:off x="1019175" y="5527935"/>
            <a:ext cx="5246687" cy="334963"/>
            <a:chOff x="277426" y="5680007"/>
            <a:chExt cx="5245652" cy="335852"/>
          </a:xfrm>
        </p:grpSpPr>
        <p:grpSp>
          <p:nvGrpSpPr>
            <p:cNvPr id="13" name="Группа 73">
              <a:extLst>
                <a:ext uri="{FF2B5EF4-FFF2-40B4-BE49-F238E27FC236}">
                  <a16:creationId xmlns:a16="http://schemas.microsoft.com/office/drawing/2014/main" xmlns="" id="{F61AAF0E-6940-434C-9729-5A51777A06B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14430" y="5680007"/>
              <a:ext cx="1708648" cy="335852"/>
              <a:chOff x="3814430" y="5684579"/>
              <a:chExt cx="1708648" cy="335852"/>
            </a:xfrm>
          </p:grpSpPr>
          <p:pic>
            <p:nvPicPr>
              <p:cNvPr id="21" name="Рисунок 23" descr="2ЭС6-002 для пр.png">
                <a:extLst>
                  <a:ext uri="{FF2B5EF4-FFF2-40B4-BE49-F238E27FC236}">
                    <a16:creationId xmlns:a16="http://schemas.microsoft.com/office/drawing/2014/main" xmlns="" id="{5B75FB31-21A7-4B73-9D7E-E7D1FE7FA4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 l="589"/>
              <a:stretch>
                <a:fillRect/>
              </a:stretch>
            </p:blipFill>
            <p:spPr bwMode="auto">
              <a:xfrm>
                <a:off x="3814430" y="5684579"/>
                <a:ext cx="1708648" cy="3358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22" name="Прямая соединительная линия 21">
                <a:extLst>
                  <a:ext uri="{FF2B5EF4-FFF2-40B4-BE49-F238E27FC236}">
                    <a16:creationId xmlns:a16="http://schemas.microsoft.com/office/drawing/2014/main" xmlns="" id="{3AE9CFC6-1C34-464D-A7E4-82EA0B79768F}"/>
                  </a:ext>
                </a:extLst>
              </p:cNvPr>
              <p:cNvCxnSpPr/>
              <p:nvPr/>
            </p:nvCxnSpPr>
            <p:spPr>
              <a:xfrm rot="5400000">
                <a:off x="3804113" y="5958355"/>
                <a:ext cx="28651" cy="0"/>
              </a:xfrm>
              <a:prstGeom prst="line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>
                <a:extLst>
                  <a:ext uri="{FF2B5EF4-FFF2-40B4-BE49-F238E27FC236}">
                    <a16:creationId xmlns:a16="http://schemas.microsoft.com/office/drawing/2014/main" xmlns="" id="{3135F673-835D-4996-BE98-A032D4FCC620}"/>
                  </a:ext>
                </a:extLst>
              </p:cNvPr>
              <p:cNvCxnSpPr/>
              <p:nvPr/>
            </p:nvCxnSpPr>
            <p:spPr>
              <a:xfrm rot="5400000">
                <a:off x="5505578" y="5958355"/>
                <a:ext cx="28651" cy="0"/>
              </a:xfrm>
              <a:prstGeom prst="line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Группа 80">
              <a:extLst>
                <a:ext uri="{FF2B5EF4-FFF2-40B4-BE49-F238E27FC236}">
                  <a16:creationId xmlns:a16="http://schemas.microsoft.com/office/drawing/2014/main" xmlns="" id="{76CB1FAD-425A-4584-AC50-8EC0079E2D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7426" y="5820520"/>
              <a:ext cx="3534685" cy="193101"/>
              <a:chOff x="277426" y="5815948"/>
              <a:chExt cx="3534685" cy="193101"/>
            </a:xfrm>
          </p:grpSpPr>
          <p:pic>
            <p:nvPicPr>
              <p:cNvPr id="15" name="Рисунок 17" descr="полувагон для през.jpg">
                <a:extLst>
                  <a:ext uri="{FF2B5EF4-FFF2-40B4-BE49-F238E27FC236}">
                    <a16:creationId xmlns:a16="http://schemas.microsoft.com/office/drawing/2014/main" xmlns="" id="{96D95DD3-6850-443B-B138-30C0059360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222956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" name="Рисунок 18" descr="полувагон для през.jpg">
                <a:extLst>
                  <a:ext uri="{FF2B5EF4-FFF2-40B4-BE49-F238E27FC236}">
                    <a16:creationId xmlns:a16="http://schemas.microsoft.com/office/drawing/2014/main" xmlns="" id="{FA5CE531-B142-4661-B0B8-3825C0193C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42907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Рисунок 19" descr="полувагон для през.jpg">
                <a:extLst>
                  <a:ext uri="{FF2B5EF4-FFF2-40B4-BE49-F238E27FC236}">
                    <a16:creationId xmlns:a16="http://schemas.microsoft.com/office/drawing/2014/main" xmlns="" id="{001402E5-E6A3-4E31-94A5-4EA49FDD91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057096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" name="Рисунок 20" descr="полувагон для през.jpg">
                <a:extLst>
                  <a:ext uri="{FF2B5EF4-FFF2-40B4-BE49-F238E27FC236}">
                    <a16:creationId xmlns:a16="http://schemas.microsoft.com/office/drawing/2014/main" xmlns="" id="{87907CD9-1488-4573-BEEF-DC254BBDE7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477047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Рисунок 21" descr="полувагон для през.jpg">
                <a:extLst>
                  <a:ext uri="{FF2B5EF4-FFF2-40B4-BE49-F238E27FC236}">
                    <a16:creationId xmlns:a16="http://schemas.microsoft.com/office/drawing/2014/main" xmlns="" id="{3C89946E-1BB2-421B-996C-880BCB3638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876511" y="5815948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Рисунок 22" descr="полувагон для през.jpg">
                <a:extLst>
                  <a:ext uri="{FF2B5EF4-FFF2-40B4-BE49-F238E27FC236}">
                    <a16:creationId xmlns:a16="http://schemas.microsoft.com/office/drawing/2014/main" xmlns="" id="{D4F6AF0E-BD8A-4EDC-A809-97ACDE1DE7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77426" y="5815955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24" name="Группа 18">
            <a:extLst>
              <a:ext uri="{FF2B5EF4-FFF2-40B4-BE49-F238E27FC236}">
                <a16:creationId xmlns:a16="http://schemas.microsoft.com/office/drawing/2014/main" xmlns="" id="{E610BEDE-A193-4C83-9C24-BE99EF2D0F9D}"/>
              </a:ext>
            </a:extLst>
          </p:cNvPr>
          <p:cNvGrpSpPr>
            <a:grpSpLocks/>
          </p:cNvGrpSpPr>
          <p:nvPr/>
        </p:nvGrpSpPr>
        <p:grpSpPr bwMode="auto">
          <a:xfrm>
            <a:off x="7595624" y="4821382"/>
            <a:ext cx="809467" cy="1001569"/>
            <a:chOff x="2559466" y="4929573"/>
            <a:chExt cx="429263" cy="619597"/>
          </a:xfrm>
        </p:grpSpPr>
        <p:sp>
          <p:nvSpPr>
            <p:cNvPr id="25" name="Трапеция 19">
              <a:extLst>
                <a:ext uri="{FF2B5EF4-FFF2-40B4-BE49-F238E27FC236}">
                  <a16:creationId xmlns:a16="http://schemas.microsoft.com/office/drawing/2014/main" xmlns="" id="{AC7E0E94-7050-4948-8473-C0C36F20C8A0}"/>
                </a:ext>
              </a:extLst>
            </p:cNvPr>
            <p:cNvSpPr/>
            <p:nvPr/>
          </p:nvSpPr>
          <p:spPr>
            <a:xfrm rot="5400000">
              <a:off x="2694774" y="4939470"/>
              <a:ext cx="85458" cy="356074"/>
            </a:xfrm>
            <a:prstGeom prst="trapezoid">
              <a:avLst/>
            </a:prstGeom>
            <a:gradFill>
              <a:gsLst>
                <a:gs pos="0">
                  <a:srgbClr val="00FF00"/>
                </a:gs>
                <a:gs pos="68000">
                  <a:srgbClr val="00FF00">
                    <a:alpha val="60000"/>
                  </a:srgbClr>
                </a:gs>
                <a:gs pos="100000">
                  <a:srgbClr val="00FF00">
                    <a:alpha val="2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grpSp>
          <p:nvGrpSpPr>
            <p:cNvPr id="26" name="Группа 38">
              <a:extLst>
                <a:ext uri="{FF2B5EF4-FFF2-40B4-BE49-F238E27FC236}">
                  <a16:creationId xmlns:a16="http://schemas.microsoft.com/office/drawing/2014/main" xmlns="" id="{BDC0B984-D47A-4AAB-B55D-6E7C63D79A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38185" y="4929573"/>
              <a:ext cx="150544" cy="619597"/>
              <a:chOff x="2838185" y="4929573"/>
              <a:chExt cx="150544" cy="619597"/>
            </a:xfrm>
          </p:grpSpPr>
          <p:grpSp>
            <p:nvGrpSpPr>
              <p:cNvPr id="27" name="Группа 22">
                <a:extLst>
                  <a:ext uri="{FF2B5EF4-FFF2-40B4-BE49-F238E27FC236}">
                    <a16:creationId xmlns:a16="http://schemas.microsoft.com/office/drawing/2014/main" xmlns="" id="{87E242AA-C7AB-4C3A-951D-5EBAC031875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38185" y="4929573"/>
                <a:ext cx="147851" cy="619597"/>
                <a:chOff x="4691048" y="4825299"/>
                <a:chExt cx="147851" cy="619597"/>
              </a:xfrm>
            </p:grpSpPr>
            <p:sp>
              <p:nvSpPr>
                <p:cNvPr id="30" name="Прямоугольник 29">
                  <a:extLst>
                    <a:ext uri="{FF2B5EF4-FFF2-40B4-BE49-F238E27FC236}">
                      <a16:creationId xmlns:a16="http://schemas.microsoft.com/office/drawing/2014/main" xmlns="" id="{8A649033-2452-4AE6-B325-7D99E93DE4DA}"/>
                    </a:ext>
                  </a:extLst>
                </p:cNvPr>
                <p:cNvSpPr/>
                <p:nvPr/>
              </p:nvSpPr>
              <p:spPr>
                <a:xfrm>
                  <a:off x="4809795" y="4833242"/>
                  <a:ext cx="28618" cy="611654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37000">
                      <a:schemeClr val="bg2">
                        <a:lumMod val="10000"/>
                        <a:lumOff val="90000"/>
                      </a:schemeClr>
                    </a:gs>
                    <a:gs pos="76000">
                      <a:schemeClr val="bg1">
                        <a:lumMod val="75000"/>
                      </a:schemeClr>
                    </a:gs>
                    <a:gs pos="100000">
                      <a:schemeClr val="bg2"/>
                    </a:gs>
                  </a:gsLst>
                  <a:lin ang="10800000" scaled="1"/>
                  <a:tileRect/>
                </a:gradFill>
                <a:ln w="31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dirty="0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  <p:grpSp>
              <p:nvGrpSpPr>
                <p:cNvPr id="31" name="Группа 20">
                  <a:extLst>
                    <a:ext uri="{FF2B5EF4-FFF2-40B4-BE49-F238E27FC236}">
                      <a16:creationId xmlns:a16="http://schemas.microsoft.com/office/drawing/2014/main" xmlns="" id="{D57F8F73-5A6E-495B-9578-C3DF31CFF3D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691048" y="4825299"/>
                  <a:ext cx="116643" cy="245697"/>
                  <a:chOff x="5002603" y="5506664"/>
                  <a:chExt cx="116643" cy="245697"/>
                </a:xfrm>
              </p:grpSpPr>
              <p:sp>
                <p:nvSpPr>
                  <p:cNvPr id="32" name="Прямоугольник 31">
                    <a:extLst>
                      <a:ext uri="{FF2B5EF4-FFF2-40B4-BE49-F238E27FC236}">
                        <a16:creationId xmlns:a16="http://schemas.microsoft.com/office/drawing/2014/main" xmlns="" id="{9C5C8B75-6378-483D-9472-491E94B97B53}"/>
                      </a:ext>
                    </a:extLst>
                  </p:cNvPr>
                  <p:cNvSpPr/>
                  <p:nvPr/>
                </p:nvSpPr>
                <p:spPr>
                  <a:xfrm>
                    <a:off x="5072064" y="5506664"/>
                    <a:ext cx="19078" cy="246249"/>
                  </a:xfrm>
                  <a:prstGeom prst="rect">
                    <a:avLst/>
                  </a:prstGeom>
                  <a:solidFill>
                    <a:schemeClr val="tx1"/>
                  </a:solidFill>
                  <a:ln w="3175">
                    <a:solidFill>
                      <a:srgbClr val="0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ru-RU" dirty="0">
                      <a:solidFill>
                        <a:srgbClr val="FFFFFF"/>
                      </a:solidFill>
                      <a:latin typeface="Calibri" pitchFamily="34" charset="0"/>
                    </a:endParaRPr>
                  </a:p>
                </p:txBody>
              </p:sp>
              <p:sp>
                <p:nvSpPr>
                  <p:cNvPr id="33" name="Скругленный прямоугольник 37">
                    <a:extLst>
                      <a:ext uri="{FF2B5EF4-FFF2-40B4-BE49-F238E27FC236}">
                        <a16:creationId xmlns:a16="http://schemas.microsoft.com/office/drawing/2014/main" xmlns="" id="{04142F54-374D-40DA-96F4-C9BBDA34A838}"/>
                      </a:ext>
                    </a:extLst>
                  </p:cNvPr>
                  <p:cNvSpPr/>
                  <p:nvPr/>
                </p:nvSpPr>
                <p:spPr>
                  <a:xfrm>
                    <a:off x="5072064" y="5535261"/>
                    <a:ext cx="46107" cy="192233"/>
                  </a:xfrm>
                  <a:prstGeom prst="roundRect">
                    <a:avLst/>
                  </a:prstGeom>
                  <a:solidFill>
                    <a:schemeClr val="tx1"/>
                  </a:solidFill>
                  <a:ln w="3175">
                    <a:solidFill>
                      <a:srgbClr val="0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ru-RU" dirty="0">
                      <a:solidFill>
                        <a:srgbClr val="FFFFFF"/>
                      </a:solidFill>
                      <a:latin typeface="Calibri" pitchFamily="34" charset="0"/>
                    </a:endParaRPr>
                  </a:p>
                </p:txBody>
              </p:sp>
              <p:grpSp>
                <p:nvGrpSpPr>
                  <p:cNvPr id="34" name="Группа 19">
                    <a:extLst>
                      <a:ext uri="{FF2B5EF4-FFF2-40B4-BE49-F238E27FC236}">
                        <a16:creationId xmlns:a16="http://schemas.microsoft.com/office/drawing/2014/main" xmlns="" id="{AF577AE3-3187-465F-8AC4-FAEB954E188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002603" y="5542124"/>
                    <a:ext cx="81055" cy="174774"/>
                    <a:chOff x="5002603" y="5542124"/>
                    <a:chExt cx="81055" cy="174774"/>
                  </a:xfrm>
                </p:grpSpPr>
                <p:sp>
                  <p:nvSpPr>
                    <p:cNvPr id="35" name="Прямоугольный треугольник 28">
                      <a:extLst>
                        <a:ext uri="{FF2B5EF4-FFF2-40B4-BE49-F238E27FC236}">
                          <a16:creationId xmlns:a16="http://schemas.microsoft.com/office/drawing/2014/main" xmlns="" id="{EE737342-02E5-4979-9A3E-DF95299043D3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541616"/>
                      <a:ext cx="81084" cy="49249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  <p:sp>
                  <p:nvSpPr>
                    <p:cNvPr id="36" name="Прямоугольный треугольник 29">
                      <a:extLst>
                        <a:ext uri="{FF2B5EF4-FFF2-40B4-BE49-F238E27FC236}">
                          <a16:creationId xmlns:a16="http://schemas.microsoft.com/office/drawing/2014/main" xmlns="" id="{08551BFD-D51A-47E0-8B4C-ADB2719FF12B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605164"/>
                      <a:ext cx="81084" cy="49249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  <p:sp>
                  <p:nvSpPr>
                    <p:cNvPr id="37" name="Прямоугольный треугольник 36">
                      <a:extLst>
                        <a:ext uri="{FF2B5EF4-FFF2-40B4-BE49-F238E27FC236}">
                          <a16:creationId xmlns:a16="http://schemas.microsoft.com/office/drawing/2014/main" xmlns="" id="{5AB3CFD1-7C3B-4F12-AA46-35C03263A7CB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668712"/>
                      <a:ext cx="81084" cy="49249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</p:grpSp>
            </p:grpSp>
          </p:grpSp>
          <p:cxnSp>
            <p:nvCxnSpPr>
              <p:cNvPr id="28" name="Прямая соединительная линия 27">
                <a:extLst>
                  <a:ext uri="{FF2B5EF4-FFF2-40B4-BE49-F238E27FC236}">
                    <a16:creationId xmlns:a16="http://schemas.microsoft.com/office/drawing/2014/main" xmlns="" id="{DA984DFA-990A-4200-A248-259452037797}"/>
                  </a:ext>
                </a:extLst>
              </p:cNvPr>
              <p:cNvCxnSpPr/>
              <p:nvPr/>
            </p:nvCxnSpPr>
            <p:spPr>
              <a:xfrm rot="5400000" flipH="1" flipV="1">
                <a:off x="2968855" y="4954183"/>
                <a:ext cx="0" cy="39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Прямая соединительная линия 28">
                <a:extLst>
                  <a:ext uri="{FF2B5EF4-FFF2-40B4-BE49-F238E27FC236}">
                    <a16:creationId xmlns:a16="http://schemas.microsoft.com/office/drawing/2014/main" xmlns="" id="{79D3C433-BDBE-46CC-82BA-1A456BF86494}"/>
                  </a:ext>
                </a:extLst>
              </p:cNvPr>
              <p:cNvCxnSpPr/>
              <p:nvPr/>
            </p:nvCxnSpPr>
            <p:spPr>
              <a:xfrm rot="5400000" flipH="1" flipV="1">
                <a:off x="2968855" y="5106700"/>
                <a:ext cx="0" cy="39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1F52B7DE-B7A2-453F-896F-E7632DF542B6}"/>
              </a:ext>
            </a:extLst>
          </p:cNvPr>
          <p:cNvCxnSpPr/>
          <p:nvPr/>
        </p:nvCxnSpPr>
        <p:spPr>
          <a:xfrm>
            <a:off x="1392237" y="5870114"/>
            <a:ext cx="6946900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9EB5974-1015-40AB-B9EF-DC6A3E9A56E3}"/>
              </a:ext>
            </a:extLst>
          </p:cNvPr>
          <p:cNvSpPr/>
          <p:nvPr/>
        </p:nvSpPr>
        <p:spPr>
          <a:xfrm>
            <a:off x="1163853" y="861605"/>
            <a:ext cx="67940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+mn-lt"/>
                <a:ea typeface="Times New Roman" panose="02020603050405020304" pitchFamily="18" charset="0"/>
              </a:rPr>
              <a:t>В случае внезапного появления на локомотивном светофоре (блоке индикации) желтого с красным или красного огней </a:t>
            </a:r>
            <a:endParaRPr lang="ru-RU" sz="2000" b="1" dirty="0">
              <a:latin typeface="+mn-lt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A6FD3FEA-BD7C-4DFA-94D4-0E278F7B82CC}"/>
              </a:ext>
            </a:extLst>
          </p:cNvPr>
          <p:cNvSpPr txBox="1"/>
          <p:nvPr/>
        </p:nvSpPr>
        <p:spPr>
          <a:xfrm>
            <a:off x="446705" y="2495774"/>
            <a:ext cx="78203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+mn-lt"/>
              </a:rPr>
              <a:t>для предупреждения остановки поезда экстренным торможением</a:t>
            </a:r>
            <a:r>
              <a:rPr lang="ru-RU" dirty="0">
                <a:latin typeface="+mn-lt"/>
              </a:rPr>
              <a:t>, временно выключает ЭПК ключом.</a:t>
            </a:r>
            <a:r>
              <a:rPr lang="ru-RU" dirty="0">
                <a:solidFill>
                  <a:srgbClr val="0000FF"/>
                </a:solidFill>
                <a:latin typeface="+mn-lt"/>
              </a:rPr>
              <a:t> </a:t>
            </a:r>
            <a:r>
              <a:rPr lang="ru-RU" dirty="0">
                <a:latin typeface="+mn-lt"/>
              </a:rPr>
              <a:t>При этом обратное включение ЭПК должно производиться не позднее, чем через 5-7 с </a:t>
            </a:r>
            <a:r>
              <a:rPr lang="x-none" dirty="0">
                <a:latin typeface="+mn-lt"/>
              </a:rPr>
              <a:t> Для предотвращения остановки поезда блоком КОН, при наличии ненулевой фактической скорости, через время 12+/-2 с после выключения ключа ЭПК машинист должен выполнить ступень торможения для создания давления в тормозных цилиндрах локомотива не менее 0,07 МПа (0,7 кгс/см2).</a:t>
            </a:r>
            <a:endParaRPr lang="ru-RU" dirty="0">
              <a:latin typeface="+mn-lt"/>
            </a:endParaRPr>
          </a:p>
          <a:p>
            <a:endParaRPr lang="ru-RU" dirty="0"/>
          </a:p>
        </p:txBody>
      </p:sp>
      <p:pic>
        <p:nvPicPr>
          <p:cNvPr id="41" name="Picture 74" descr="КОН___3">
            <a:extLst>
              <a:ext uri="{FF2B5EF4-FFF2-40B4-BE49-F238E27FC236}">
                <a16:creationId xmlns:a16="http://schemas.microsoft.com/office/drawing/2014/main" xmlns="" id="{31F34680-0355-4FB2-90A8-2AFED584C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939" y="891603"/>
            <a:ext cx="1792416" cy="16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59429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Сбой кодов на </a:t>
            </a:r>
            <a:r>
              <a:rPr lang="ru-RU" b="1" dirty="0" err="1"/>
              <a:t>кж</a:t>
            </a:r>
            <a:endParaRPr lang="ru-RU" b="1" dirty="0"/>
          </a:p>
        </p:txBody>
      </p:sp>
      <p:grpSp>
        <p:nvGrpSpPr>
          <p:cNvPr id="3" name="Группа 70">
            <a:extLst>
              <a:ext uri="{FF2B5EF4-FFF2-40B4-BE49-F238E27FC236}">
                <a16:creationId xmlns:a16="http://schemas.microsoft.com/office/drawing/2014/main" xmlns="" id="{81763E1D-A204-4C37-A81F-3C3BE472FCFB}"/>
              </a:ext>
            </a:extLst>
          </p:cNvPr>
          <p:cNvGrpSpPr>
            <a:grpSpLocks/>
          </p:cNvGrpSpPr>
          <p:nvPr/>
        </p:nvGrpSpPr>
        <p:grpSpPr bwMode="auto">
          <a:xfrm>
            <a:off x="400713" y="772759"/>
            <a:ext cx="682625" cy="1730375"/>
            <a:chOff x="294759" y="1181686"/>
            <a:chExt cx="683308" cy="1730326"/>
          </a:xfrm>
        </p:grpSpPr>
        <p:pic>
          <p:nvPicPr>
            <p:cNvPr id="4" name="Рисунок 67" descr="лс для презентаций -.JPG">
              <a:extLst>
                <a:ext uri="{FF2B5EF4-FFF2-40B4-BE49-F238E27FC236}">
                  <a16:creationId xmlns:a16="http://schemas.microsoft.com/office/drawing/2014/main" xmlns="" id="{965D8B76-89BD-4319-BA4B-46BC7C416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4759" y="1181686"/>
              <a:ext cx="683308" cy="1730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Овал 4">
              <a:extLst>
                <a:ext uri="{FF2B5EF4-FFF2-40B4-BE49-F238E27FC236}">
                  <a16:creationId xmlns:a16="http://schemas.microsoft.com/office/drawing/2014/main" xmlns="" id="{D9C7E3CE-0436-42AF-8731-B27418D02C8C}"/>
                </a:ext>
              </a:extLst>
            </p:cNvPr>
            <p:cNvSpPr/>
            <p:nvPr/>
          </p:nvSpPr>
          <p:spPr>
            <a:xfrm flipH="1">
              <a:off x="730169" y="2046849"/>
              <a:ext cx="104880" cy="155571"/>
            </a:xfrm>
            <a:prstGeom prst="ellipse">
              <a:avLst/>
            </a:prstGeom>
            <a:gradFill>
              <a:gsLst>
                <a:gs pos="49000">
                  <a:srgbClr val="FFFF00"/>
                </a:gs>
                <a:gs pos="50000">
                  <a:schemeClr val="tx1">
                    <a:lumMod val="65000"/>
                    <a:lumOff val="35000"/>
                  </a:schemeClr>
                </a:gs>
                <a:gs pos="51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" name="Овал 5">
              <a:extLst>
                <a:ext uri="{FF2B5EF4-FFF2-40B4-BE49-F238E27FC236}">
                  <a16:creationId xmlns:a16="http://schemas.microsoft.com/office/drawing/2014/main" xmlns="" id="{9163662A-391C-46AE-9054-6B7947DDC893}"/>
                </a:ext>
              </a:extLst>
            </p:cNvPr>
            <p:cNvSpPr/>
            <p:nvPr/>
          </p:nvSpPr>
          <p:spPr>
            <a:xfrm>
              <a:off x="409173" y="2038912"/>
              <a:ext cx="87400" cy="155571"/>
            </a:xfrm>
            <a:prstGeom prst="ellipse">
              <a:avLst/>
            </a:prstGeom>
            <a:gradFill>
              <a:gsLst>
                <a:gs pos="49000">
                  <a:srgbClr val="FFFF00"/>
                </a:gs>
                <a:gs pos="50000">
                  <a:schemeClr val="tx1">
                    <a:lumMod val="65000"/>
                    <a:lumOff val="35000"/>
                  </a:schemeClr>
                </a:gs>
                <a:gs pos="51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2" name="Группа 39">
            <a:extLst>
              <a:ext uri="{FF2B5EF4-FFF2-40B4-BE49-F238E27FC236}">
                <a16:creationId xmlns:a16="http://schemas.microsoft.com/office/drawing/2014/main" xmlns="" id="{99248803-0F4A-4E19-94B4-E362F0F75C13}"/>
              </a:ext>
            </a:extLst>
          </p:cNvPr>
          <p:cNvGrpSpPr>
            <a:grpSpLocks/>
          </p:cNvGrpSpPr>
          <p:nvPr/>
        </p:nvGrpSpPr>
        <p:grpSpPr bwMode="auto">
          <a:xfrm>
            <a:off x="249957" y="5317769"/>
            <a:ext cx="4175526" cy="531399"/>
            <a:chOff x="1477047" y="5680007"/>
            <a:chExt cx="4046031" cy="335852"/>
          </a:xfrm>
        </p:grpSpPr>
        <p:grpSp>
          <p:nvGrpSpPr>
            <p:cNvPr id="13" name="Группа 73">
              <a:extLst>
                <a:ext uri="{FF2B5EF4-FFF2-40B4-BE49-F238E27FC236}">
                  <a16:creationId xmlns:a16="http://schemas.microsoft.com/office/drawing/2014/main" xmlns="" id="{F61AAF0E-6940-434C-9729-5A51777A06B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14430" y="5680007"/>
              <a:ext cx="1708648" cy="335852"/>
              <a:chOff x="3814430" y="5684579"/>
              <a:chExt cx="1708648" cy="335852"/>
            </a:xfrm>
          </p:grpSpPr>
          <p:pic>
            <p:nvPicPr>
              <p:cNvPr id="21" name="Рисунок 23" descr="2ЭС6-002 для пр.png">
                <a:extLst>
                  <a:ext uri="{FF2B5EF4-FFF2-40B4-BE49-F238E27FC236}">
                    <a16:creationId xmlns:a16="http://schemas.microsoft.com/office/drawing/2014/main" xmlns="" id="{5B75FB31-21A7-4B73-9D7E-E7D1FE7FA4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 l="589"/>
              <a:stretch>
                <a:fillRect/>
              </a:stretch>
            </p:blipFill>
            <p:spPr bwMode="auto">
              <a:xfrm>
                <a:off x="3814430" y="5684579"/>
                <a:ext cx="1708648" cy="3358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22" name="Прямая соединительная линия 21">
                <a:extLst>
                  <a:ext uri="{FF2B5EF4-FFF2-40B4-BE49-F238E27FC236}">
                    <a16:creationId xmlns:a16="http://schemas.microsoft.com/office/drawing/2014/main" xmlns="" id="{3AE9CFC6-1C34-464D-A7E4-82EA0B79768F}"/>
                  </a:ext>
                </a:extLst>
              </p:cNvPr>
              <p:cNvCxnSpPr/>
              <p:nvPr/>
            </p:nvCxnSpPr>
            <p:spPr>
              <a:xfrm rot="5400000">
                <a:off x="3804113" y="5958355"/>
                <a:ext cx="28651" cy="0"/>
              </a:xfrm>
              <a:prstGeom prst="line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>
                <a:extLst>
                  <a:ext uri="{FF2B5EF4-FFF2-40B4-BE49-F238E27FC236}">
                    <a16:creationId xmlns:a16="http://schemas.microsoft.com/office/drawing/2014/main" xmlns="" id="{3135F673-835D-4996-BE98-A032D4FCC620}"/>
                  </a:ext>
                </a:extLst>
              </p:cNvPr>
              <p:cNvCxnSpPr/>
              <p:nvPr/>
            </p:nvCxnSpPr>
            <p:spPr>
              <a:xfrm rot="5400000">
                <a:off x="5505578" y="5958355"/>
                <a:ext cx="28651" cy="0"/>
              </a:xfrm>
              <a:prstGeom prst="line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Группа 80">
              <a:extLst>
                <a:ext uri="{FF2B5EF4-FFF2-40B4-BE49-F238E27FC236}">
                  <a16:creationId xmlns:a16="http://schemas.microsoft.com/office/drawing/2014/main" xmlns="" id="{76CB1FAD-425A-4584-AC50-8EC0079E2D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7047" y="5825092"/>
              <a:ext cx="2335064" cy="188529"/>
              <a:chOff x="1477047" y="5820520"/>
              <a:chExt cx="2335064" cy="188529"/>
            </a:xfrm>
          </p:grpSpPr>
          <p:pic>
            <p:nvPicPr>
              <p:cNvPr id="15" name="Рисунок 17" descr="полувагон для през.jpg">
                <a:extLst>
                  <a:ext uri="{FF2B5EF4-FFF2-40B4-BE49-F238E27FC236}">
                    <a16:creationId xmlns:a16="http://schemas.microsoft.com/office/drawing/2014/main" xmlns="" id="{96D95DD3-6850-443B-B138-30C0059360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222956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" name="Рисунок 18" descr="полувагон для през.jpg">
                <a:extLst>
                  <a:ext uri="{FF2B5EF4-FFF2-40B4-BE49-F238E27FC236}">
                    <a16:creationId xmlns:a16="http://schemas.microsoft.com/office/drawing/2014/main" xmlns="" id="{FA5CE531-B142-4661-B0B8-3825C0193C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42907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Рисунок 19" descr="полувагон для през.jpg">
                <a:extLst>
                  <a:ext uri="{FF2B5EF4-FFF2-40B4-BE49-F238E27FC236}">
                    <a16:creationId xmlns:a16="http://schemas.microsoft.com/office/drawing/2014/main" xmlns="" id="{001402E5-E6A3-4E31-94A5-4EA49FDD91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057096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" name="Рисунок 20" descr="полувагон для през.jpg">
                <a:extLst>
                  <a:ext uri="{FF2B5EF4-FFF2-40B4-BE49-F238E27FC236}">
                    <a16:creationId xmlns:a16="http://schemas.microsoft.com/office/drawing/2014/main" xmlns="" id="{87907CD9-1488-4573-BEEF-DC254BBDE7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477047" y="5820520"/>
                <a:ext cx="589155" cy="1885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1F52B7DE-B7A2-453F-896F-E7632DF542B6}"/>
              </a:ext>
            </a:extLst>
          </p:cNvPr>
          <p:cNvCxnSpPr/>
          <p:nvPr/>
        </p:nvCxnSpPr>
        <p:spPr>
          <a:xfrm>
            <a:off x="1896854" y="5849168"/>
            <a:ext cx="6946900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9EB5974-1015-40AB-B9EF-DC6A3E9A56E3}"/>
              </a:ext>
            </a:extLst>
          </p:cNvPr>
          <p:cNvSpPr/>
          <p:nvPr/>
        </p:nvSpPr>
        <p:spPr>
          <a:xfrm>
            <a:off x="1163853" y="861605"/>
            <a:ext cx="67940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+mn-lt"/>
              </a:rPr>
              <a:t>В случае внезапного появления на локомотивном светофоре желтого с красным или красного огней и</a:t>
            </a:r>
            <a:r>
              <a:rPr lang="ru-RU" b="1" u="sng" dirty="0">
                <a:latin typeface="+mn-lt"/>
              </a:rPr>
              <a:t> </a:t>
            </a:r>
          </a:p>
          <a:p>
            <a:r>
              <a:rPr lang="ru-RU" b="1" u="sng" dirty="0">
                <a:latin typeface="+mn-lt"/>
              </a:rPr>
              <a:t>при этом сигнал путевого светофора не виден </a:t>
            </a:r>
            <a:r>
              <a:rPr lang="ru-RU" b="1" u="sng" dirty="0">
                <a:latin typeface="+mn-lt"/>
                <a:ea typeface="Times New Roman" panose="02020603050405020304" pitchFamily="18" charset="0"/>
              </a:rPr>
              <a:t>или при следовании к путевому светофору с запрещающим показанием</a:t>
            </a:r>
            <a:endParaRPr lang="ru-RU" dirty="0">
              <a:latin typeface="+mn-lt"/>
            </a:endParaRPr>
          </a:p>
        </p:txBody>
      </p:sp>
      <p:grpSp>
        <p:nvGrpSpPr>
          <p:cNvPr id="39" name="Группа 10">
            <a:extLst>
              <a:ext uri="{FF2B5EF4-FFF2-40B4-BE49-F238E27FC236}">
                <a16:creationId xmlns:a16="http://schemas.microsoft.com/office/drawing/2014/main" xmlns="" id="{6AD89C53-2AA6-4A20-827A-7A9F59D7875E}"/>
              </a:ext>
            </a:extLst>
          </p:cNvPr>
          <p:cNvGrpSpPr>
            <a:grpSpLocks/>
          </p:cNvGrpSpPr>
          <p:nvPr/>
        </p:nvGrpSpPr>
        <p:grpSpPr bwMode="auto">
          <a:xfrm>
            <a:off x="8096704" y="4655127"/>
            <a:ext cx="905656" cy="1194041"/>
            <a:chOff x="2559466" y="4929573"/>
            <a:chExt cx="429263" cy="619597"/>
          </a:xfrm>
        </p:grpSpPr>
        <p:sp>
          <p:nvSpPr>
            <p:cNvPr id="42" name="Трапеция 41">
              <a:extLst>
                <a:ext uri="{FF2B5EF4-FFF2-40B4-BE49-F238E27FC236}">
                  <a16:creationId xmlns:a16="http://schemas.microsoft.com/office/drawing/2014/main" xmlns="" id="{D4B21CD9-008B-4803-9825-68E3EF0E3482}"/>
                </a:ext>
              </a:extLst>
            </p:cNvPr>
            <p:cNvSpPr/>
            <p:nvPr/>
          </p:nvSpPr>
          <p:spPr>
            <a:xfrm rot="5400000">
              <a:off x="2694774" y="4939470"/>
              <a:ext cx="85458" cy="356074"/>
            </a:xfrm>
            <a:prstGeom prst="trapezoid">
              <a:avLst/>
            </a:prstGeom>
            <a:gradFill flip="none" rotWithShape="1">
              <a:gsLst>
                <a:gs pos="0">
                  <a:srgbClr val="FF0000"/>
                </a:gs>
                <a:gs pos="68000">
                  <a:srgbClr val="FF0000">
                    <a:alpha val="56000"/>
                  </a:srgbClr>
                </a:gs>
                <a:gs pos="100000">
                  <a:srgbClr val="FF0000">
                    <a:alpha val="1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grpSp>
          <p:nvGrpSpPr>
            <p:cNvPr id="43" name="Группа 38">
              <a:extLst>
                <a:ext uri="{FF2B5EF4-FFF2-40B4-BE49-F238E27FC236}">
                  <a16:creationId xmlns:a16="http://schemas.microsoft.com/office/drawing/2014/main" xmlns="" id="{68915F43-79B7-404C-B516-6D9D882224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38185" y="4929573"/>
              <a:ext cx="150544" cy="619597"/>
              <a:chOff x="2838185" y="4929573"/>
              <a:chExt cx="150544" cy="619597"/>
            </a:xfrm>
          </p:grpSpPr>
          <p:grpSp>
            <p:nvGrpSpPr>
              <p:cNvPr id="44" name="Группа 22">
                <a:extLst>
                  <a:ext uri="{FF2B5EF4-FFF2-40B4-BE49-F238E27FC236}">
                    <a16:creationId xmlns:a16="http://schemas.microsoft.com/office/drawing/2014/main" xmlns="" id="{B19A3790-B9A5-4BA6-BF3E-0055C7435F0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38185" y="4929573"/>
                <a:ext cx="147851" cy="619597"/>
                <a:chOff x="4691048" y="4825299"/>
                <a:chExt cx="147851" cy="619597"/>
              </a:xfrm>
            </p:grpSpPr>
            <p:sp>
              <p:nvSpPr>
                <p:cNvPr id="47" name="Прямоугольник 46">
                  <a:extLst>
                    <a:ext uri="{FF2B5EF4-FFF2-40B4-BE49-F238E27FC236}">
                      <a16:creationId xmlns:a16="http://schemas.microsoft.com/office/drawing/2014/main" xmlns="" id="{C1BD3620-3E46-4D20-8AC8-01D55F1B202D}"/>
                    </a:ext>
                  </a:extLst>
                </p:cNvPr>
                <p:cNvSpPr/>
                <p:nvPr/>
              </p:nvSpPr>
              <p:spPr>
                <a:xfrm>
                  <a:off x="4809795" y="4833222"/>
                  <a:ext cx="28618" cy="611674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37000">
                      <a:schemeClr val="bg2">
                        <a:lumMod val="10000"/>
                        <a:lumOff val="90000"/>
                      </a:schemeClr>
                    </a:gs>
                    <a:gs pos="76000">
                      <a:schemeClr val="bg1">
                        <a:lumMod val="75000"/>
                      </a:schemeClr>
                    </a:gs>
                    <a:gs pos="100000">
                      <a:schemeClr val="bg2"/>
                    </a:gs>
                  </a:gsLst>
                  <a:lin ang="10800000" scaled="1"/>
                  <a:tileRect/>
                </a:gradFill>
                <a:ln w="31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dirty="0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  <p:grpSp>
              <p:nvGrpSpPr>
                <p:cNvPr id="48" name="Группа 20">
                  <a:extLst>
                    <a:ext uri="{FF2B5EF4-FFF2-40B4-BE49-F238E27FC236}">
                      <a16:creationId xmlns:a16="http://schemas.microsoft.com/office/drawing/2014/main" xmlns="" id="{E2481455-2CFA-4229-BA33-3B0A1A97057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691048" y="4825299"/>
                  <a:ext cx="116643" cy="245697"/>
                  <a:chOff x="5002603" y="5506664"/>
                  <a:chExt cx="116643" cy="245697"/>
                </a:xfrm>
              </p:grpSpPr>
              <p:sp>
                <p:nvSpPr>
                  <p:cNvPr id="49" name="Прямоугольник 48">
                    <a:extLst>
                      <a:ext uri="{FF2B5EF4-FFF2-40B4-BE49-F238E27FC236}">
                        <a16:creationId xmlns:a16="http://schemas.microsoft.com/office/drawing/2014/main" xmlns="" id="{5298A4A8-E7E8-4F38-A7FF-C2C60A9391D8}"/>
                      </a:ext>
                    </a:extLst>
                  </p:cNvPr>
                  <p:cNvSpPr/>
                  <p:nvPr/>
                </p:nvSpPr>
                <p:spPr>
                  <a:xfrm>
                    <a:off x="5062524" y="5506664"/>
                    <a:ext cx="12719" cy="245620"/>
                  </a:xfrm>
                  <a:prstGeom prst="rect">
                    <a:avLst/>
                  </a:prstGeom>
                  <a:solidFill>
                    <a:schemeClr val="tx1"/>
                  </a:solidFill>
                  <a:ln w="3175">
                    <a:solidFill>
                      <a:srgbClr val="0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ru-RU" dirty="0">
                      <a:solidFill>
                        <a:srgbClr val="FFFFFF"/>
                      </a:solidFill>
                      <a:latin typeface="Calibri" pitchFamily="34" charset="0"/>
                    </a:endParaRPr>
                  </a:p>
                </p:txBody>
              </p:sp>
              <p:sp>
                <p:nvSpPr>
                  <p:cNvPr id="50" name="Скругленный прямоугольник 19">
                    <a:extLst>
                      <a:ext uri="{FF2B5EF4-FFF2-40B4-BE49-F238E27FC236}">
                        <a16:creationId xmlns:a16="http://schemas.microsoft.com/office/drawing/2014/main" xmlns="" id="{EF374E46-F034-4041-BDDB-E3A814F96BD8}"/>
                      </a:ext>
                    </a:extLst>
                  </p:cNvPr>
                  <p:cNvSpPr/>
                  <p:nvPr/>
                </p:nvSpPr>
                <p:spPr>
                  <a:xfrm>
                    <a:off x="5062524" y="5535188"/>
                    <a:ext cx="39747" cy="191742"/>
                  </a:xfrm>
                  <a:prstGeom prst="roundRect">
                    <a:avLst/>
                  </a:prstGeom>
                  <a:solidFill>
                    <a:schemeClr val="tx1"/>
                  </a:solidFill>
                  <a:ln w="3175">
                    <a:solidFill>
                      <a:srgbClr val="0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ru-RU" dirty="0">
                      <a:solidFill>
                        <a:srgbClr val="FFFFFF"/>
                      </a:solidFill>
                      <a:latin typeface="Calibri" pitchFamily="34" charset="0"/>
                    </a:endParaRPr>
                  </a:p>
                </p:txBody>
              </p:sp>
              <p:grpSp>
                <p:nvGrpSpPr>
                  <p:cNvPr id="51" name="Группа 19">
                    <a:extLst>
                      <a:ext uri="{FF2B5EF4-FFF2-40B4-BE49-F238E27FC236}">
                        <a16:creationId xmlns:a16="http://schemas.microsoft.com/office/drawing/2014/main" xmlns="" id="{84837A16-036F-4D56-99AC-1C6425B6CC1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002603" y="5542124"/>
                    <a:ext cx="81055" cy="174774"/>
                    <a:chOff x="5002603" y="5542124"/>
                    <a:chExt cx="81055" cy="174774"/>
                  </a:xfrm>
                </p:grpSpPr>
                <p:sp>
                  <p:nvSpPr>
                    <p:cNvPr id="52" name="Прямоугольный треугольник 28">
                      <a:extLst>
                        <a:ext uri="{FF2B5EF4-FFF2-40B4-BE49-F238E27FC236}">
                          <a16:creationId xmlns:a16="http://schemas.microsoft.com/office/drawing/2014/main" xmlns="" id="{A34A22AA-AD38-4765-B099-B46C0AAE7A47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541526"/>
                      <a:ext cx="81084" cy="49124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  <p:sp>
                  <p:nvSpPr>
                    <p:cNvPr id="53" name="Прямоугольный треугольник 29">
                      <a:extLst>
                        <a:ext uri="{FF2B5EF4-FFF2-40B4-BE49-F238E27FC236}">
                          <a16:creationId xmlns:a16="http://schemas.microsoft.com/office/drawing/2014/main" xmlns="" id="{034F7FF7-F185-4977-8362-4FE75FB4CB5C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604912"/>
                      <a:ext cx="81084" cy="49124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  <p:sp>
                  <p:nvSpPr>
                    <p:cNvPr id="54" name="Прямоугольный треугольник 53">
                      <a:extLst>
                        <a:ext uri="{FF2B5EF4-FFF2-40B4-BE49-F238E27FC236}">
                          <a16:creationId xmlns:a16="http://schemas.microsoft.com/office/drawing/2014/main" xmlns="" id="{F6B94AAF-3B92-4744-89F7-20FB955016C7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668298"/>
                      <a:ext cx="81084" cy="49124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</p:grpSp>
            </p:grpSp>
          </p:grpSp>
          <p:cxnSp>
            <p:nvCxnSpPr>
              <p:cNvPr id="45" name="Прямая соединительная линия 44">
                <a:extLst>
                  <a:ext uri="{FF2B5EF4-FFF2-40B4-BE49-F238E27FC236}">
                    <a16:creationId xmlns:a16="http://schemas.microsoft.com/office/drawing/2014/main" xmlns="" id="{26D77B23-1000-4FF2-8AA9-64AB3DED01FE}"/>
                  </a:ext>
                </a:extLst>
              </p:cNvPr>
              <p:cNvCxnSpPr/>
              <p:nvPr/>
            </p:nvCxnSpPr>
            <p:spPr>
              <a:xfrm rot="5400000" flipH="1" flipV="1">
                <a:off x="2968855" y="4954070"/>
                <a:ext cx="0" cy="39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>
                <a:extLst>
                  <a:ext uri="{FF2B5EF4-FFF2-40B4-BE49-F238E27FC236}">
                    <a16:creationId xmlns:a16="http://schemas.microsoft.com/office/drawing/2014/main" xmlns="" id="{8BE66C60-231D-4FE7-A3B9-6FEC6843B9A3}"/>
                  </a:ext>
                </a:extLst>
              </p:cNvPr>
              <p:cNvCxnSpPr/>
              <p:nvPr/>
            </p:nvCxnSpPr>
            <p:spPr>
              <a:xfrm rot="5400000" flipH="1" flipV="1">
                <a:off x="2968855" y="5106196"/>
                <a:ext cx="0" cy="39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5" name="Группа 10">
            <a:extLst>
              <a:ext uri="{FF2B5EF4-FFF2-40B4-BE49-F238E27FC236}">
                <a16:creationId xmlns:a16="http://schemas.microsoft.com/office/drawing/2014/main" xmlns="" id="{91D142D5-C6D8-4C63-BE9B-1D4758697D06}"/>
              </a:ext>
            </a:extLst>
          </p:cNvPr>
          <p:cNvGrpSpPr>
            <a:grpSpLocks/>
          </p:cNvGrpSpPr>
          <p:nvPr/>
        </p:nvGrpSpPr>
        <p:grpSpPr bwMode="auto">
          <a:xfrm>
            <a:off x="1617585" y="4896063"/>
            <a:ext cx="892494" cy="953105"/>
            <a:chOff x="2559466" y="4929573"/>
            <a:chExt cx="429263" cy="619597"/>
          </a:xfrm>
        </p:grpSpPr>
        <p:sp>
          <p:nvSpPr>
            <p:cNvPr id="56" name="Трапеция 55">
              <a:extLst>
                <a:ext uri="{FF2B5EF4-FFF2-40B4-BE49-F238E27FC236}">
                  <a16:creationId xmlns:a16="http://schemas.microsoft.com/office/drawing/2014/main" xmlns="" id="{16FCD768-30E1-49E6-B0FC-13CB17BECF3C}"/>
                </a:ext>
              </a:extLst>
            </p:cNvPr>
            <p:cNvSpPr/>
            <p:nvPr/>
          </p:nvSpPr>
          <p:spPr>
            <a:xfrm rot="5400000">
              <a:off x="2694774" y="4939470"/>
              <a:ext cx="85458" cy="356074"/>
            </a:xfrm>
            <a:prstGeom prst="trapezoid">
              <a:avLst/>
            </a:prstGeom>
            <a:gradFill flip="none" rotWithShape="1">
              <a:gsLst>
                <a:gs pos="0">
                  <a:srgbClr val="FF0000"/>
                </a:gs>
                <a:gs pos="68000">
                  <a:srgbClr val="FF0000">
                    <a:alpha val="56000"/>
                  </a:srgbClr>
                </a:gs>
                <a:gs pos="100000">
                  <a:srgbClr val="FF0000">
                    <a:alpha val="1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grpSp>
          <p:nvGrpSpPr>
            <p:cNvPr id="57" name="Группа 38">
              <a:extLst>
                <a:ext uri="{FF2B5EF4-FFF2-40B4-BE49-F238E27FC236}">
                  <a16:creationId xmlns:a16="http://schemas.microsoft.com/office/drawing/2014/main" xmlns="" id="{889988DF-CA1F-497F-AB46-B406F16C3C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38185" y="4929573"/>
              <a:ext cx="150544" cy="619597"/>
              <a:chOff x="2838185" y="4929573"/>
              <a:chExt cx="150544" cy="619597"/>
            </a:xfrm>
          </p:grpSpPr>
          <p:grpSp>
            <p:nvGrpSpPr>
              <p:cNvPr id="58" name="Группа 22">
                <a:extLst>
                  <a:ext uri="{FF2B5EF4-FFF2-40B4-BE49-F238E27FC236}">
                    <a16:creationId xmlns:a16="http://schemas.microsoft.com/office/drawing/2014/main" xmlns="" id="{1C86830F-7764-4079-A4E8-96060CB0CF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38185" y="4929573"/>
                <a:ext cx="147851" cy="619597"/>
                <a:chOff x="4691048" y="4825299"/>
                <a:chExt cx="147851" cy="619597"/>
              </a:xfrm>
            </p:grpSpPr>
            <p:sp>
              <p:nvSpPr>
                <p:cNvPr id="61" name="Прямоугольник 60">
                  <a:extLst>
                    <a:ext uri="{FF2B5EF4-FFF2-40B4-BE49-F238E27FC236}">
                      <a16:creationId xmlns:a16="http://schemas.microsoft.com/office/drawing/2014/main" xmlns="" id="{F99A2F6E-F1AA-433B-A015-8453171428D3}"/>
                    </a:ext>
                  </a:extLst>
                </p:cNvPr>
                <p:cNvSpPr/>
                <p:nvPr/>
              </p:nvSpPr>
              <p:spPr>
                <a:xfrm>
                  <a:off x="4809795" y="4833222"/>
                  <a:ext cx="28618" cy="611674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37000">
                      <a:schemeClr val="bg2">
                        <a:lumMod val="10000"/>
                        <a:lumOff val="90000"/>
                      </a:schemeClr>
                    </a:gs>
                    <a:gs pos="76000">
                      <a:schemeClr val="bg1">
                        <a:lumMod val="75000"/>
                      </a:schemeClr>
                    </a:gs>
                    <a:gs pos="100000">
                      <a:schemeClr val="bg2"/>
                    </a:gs>
                  </a:gsLst>
                  <a:lin ang="10800000" scaled="1"/>
                  <a:tileRect/>
                </a:gradFill>
                <a:ln w="31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dirty="0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  <p:grpSp>
              <p:nvGrpSpPr>
                <p:cNvPr id="62" name="Группа 20">
                  <a:extLst>
                    <a:ext uri="{FF2B5EF4-FFF2-40B4-BE49-F238E27FC236}">
                      <a16:creationId xmlns:a16="http://schemas.microsoft.com/office/drawing/2014/main" xmlns="" id="{6A1BC0E1-1F81-44ED-958B-8C2733778F0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691048" y="4825299"/>
                  <a:ext cx="116643" cy="245697"/>
                  <a:chOff x="5002603" y="5506664"/>
                  <a:chExt cx="116643" cy="245697"/>
                </a:xfrm>
              </p:grpSpPr>
              <p:sp>
                <p:nvSpPr>
                  <p:cNvPr id="63" name="Прямоугольник 62">
                    <a:extLst>
                      <a:ext uri="{FF2B5EF4-FFF2-40B4-BE49-F238E27FC236}">
                        <a16:creationId xmlns:a16="http://schemas.microsoft.com/office/drawing/2014/main" xmlns="" id="{551C9D0A-2EE5-4C42-8706-508592E96279}"/>
                      </a:ext>
                    </a:extLst>
                  </p:cNvPr>
                  <p:cNvSpPr/>
                  <p:nvPr/>
                </p:nvSpPr>
                <p:spPr>
                  <a:xfrm>
                    <a:off x="5062524" y="5506664"/>
                    <a:ext cx="12719" cy="245620"/>
                  </a:xfrm>
                  <a:prstGeom prst="rect">
                    <a:avLst/>
                  </a:prstGeom>
                  <a:solidFill>
                    <a:schemeClr val="tx1"/>
                  </a:solidFill>
                  <a:ln w="3175">
                    <a:solidFill>
                      <a:srgbClr val="0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ru-RU" dirty="0">
                      <a:solidFill>
                        <a:srgbClr val="FFFFFF"/>
                      </a:solidFill>
                      <a:latin typeface="Calibri" pitchFamily="34" charset="0"/>
                    </a:endParaRPr>
                  </a:p>
                </p:txBody>
              </p:sp>
              <p:sp>
                <p:nvSpPr>
                  <p:cNvPr id="64" name="Скругленный прямоугольник 19">
                    <a:extLst>
                      <a:ext uri="{FF2B5EF4-FFF2-40B4-BE49-F238E27FC236}">
                        <a16:creationId xmlns:a16="http://schemas.microsoft.com/office/drawing/2014/main" xmlns="" id="{828D9D75-1A2A-4720-BD3F-516C0C737C14}"/>
                      </a:ext>
                    </a:extLst>
                  </p:cNvPr>
                  <p:cNvSpPr/>
                  <p:nvPr/>
                </p:nvSpPr>
                <p:spPr>
                  <a:xfrm>
                    <a:off x="5062524" y="5535188"/>
                    <a:ext cx="39747" cy="191742"/>
                  </a:xfrm>
                  <a:prstGeom prst="roundRect">
                    <a:avLst/>
                  </a:prstGeom>
                  <a:solidFill>
                    <a:schemeClr val="tx1"/>
                  </a:solidFill>
                  <a:ln w="3175">
                    <a:solidFill>
                      <a:srgbClr val="0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ru-RU" dirty="0">
                      <a:solidFill>
                        <a:srgbClr val="FFFFFF"/>
                      </a:solidFill>
                      <a:latin typeface="Calibri" pitchFamily="34" charset="0"/>
                    </a:endParaRPr>
                  </a:p>
                </p:txBody>
              </p:sp>
              <p:grpSp>
                <p:nvGrpSpPr>
                  <p:cNvPr id="65" name="Группа 19">
                    <a:extLst>
                      <a:ext uri="{FF2B5EF4-FFF2-40B4-BE49-F238E27FC236}">
                        <a16:creationId xmlns:a16="http://schemas.microsoft.com/office/drawing/2014/main" xmlns="" id="{2A7E4C2B-7268-4D99-BBBB-027F57DECDC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002603" y="5542124"/>
                    <a:ext cx="81055" cy="174774"/>
                    <a:chOff x="5002603" y="5542124"/>
                    <a:chExt cx="81055" cy="174774"/>
                  </a:xfrm>
                </p:grpSpPr>
                <p:sp>
                  <p:nvSpPr>
                    <p:cNvPr id="66" name="Прямоугольный треугольник 28">
                      <a:extLst>
                        <a:ext uri="{FF2B5EF4-FFF2-40B4-BE49-F238E27FC236}">
                          <a16:creationId xmlns:a16="http://schemas.microsoft.com/office/drawing/2014/main" xmlns="" id="{2576F81B-9520-43E9-864F-4287D93719AC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541526"/>
                      <a:ext cx="81084" cy="49124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  <p:sp>
                  <p:nvSpPr>
                    <p:cNvPr id="67" name="Прямоугольный треугольник 29">
                      <a:extLst>
                        <a:ext uri="{FF2B5EF4-FFF2-40B4-BE49-F238E27FC236}">
                          <a16:creationId xmlns:a16="http://schemas.microsoft.com/office/drawing/2014/main" xmlns="" id="{E8A195A9-D185-4A8F-9536-CCCF94C6A9BB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604912"/>
                      <a:ext cx="81084" cy="49124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  <p:sp>
                  <p:nvSpPr>
                    <p:cNvPr id="68" name="Прямоугольный треугольник 67">
                      <a:extLst>
                        <a:ext uri="{FF2B5EF4-FFF2-40B4-BE49-F238E27FC236}">
                          <a16:creationId xmlns:a16="http://schemas.microsoft.com/office/drawing/2014/main" xmlns="" id="{3C78661D-F25B-4BB6-9B67-80543D483A12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5002109" y="5668298"/>
                      <a:ext cx="81084" cy="49124"/>
                    </a:xfrm>
                    <a:prstGeom prst="rtTriangl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rgbClr val="0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ru-RU" dirty="0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p:txBody>
                </p:sp>
              </p:grpSp>
            </p:grpSp>
          </p:grpSp>
          <p:cxnSp>
            <p:nvCxnSpPr>
              <p:cNvPr id="59" name="Прямая соединительная линия 58">
                <a:extLst>
                  <a:ext uri="{FF2B5EF4-FFF2-40B4-BE49-F238E27FC236}">
                    <a16:creationId xmlns:a16="http://schemas.microsoft.com/office/drawing/2014/main" xmlns="" id="{08099CC4-F544-4C79-8F3B-FAD1EA2886E2}"/>
                  </a:ext>
                </a:extLst>
              </p:cNvPr>
              <p:cNvCxnSpPr/>
              <p:nvPr/>
            </p:nvCxnSpPr>
            <p:spPr>
              <a:xfrm rot="5400000" flipH="1" flipV="1">
                <a:off x="2968855" y="4954070"/>
                <a:ext cx="0" cy="39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Прямая соединительная линия 59">
                <a:extLst>
                  <a:ext uri="{FF2B5EF4-FFF2-40B4-BE49-F238E27FC236}">
                    <a16:creationId xmlns:a16="http://schemas.microsoft.com/office/drawing/2014/main" xmlns="" id="{3B0F00FD-C8C3-41E7-A1B9-E2832FE317B4}"/>
                  </a:ext>
                </a:extLst>
              </p:cNvPr>
              <p:cNvCxnSpPr/>
              <p:nvPr/>
            </p:nvCxnSpPr>
            <p:spPr>
              <a:xfrm rot="5400000" flipH="1" flipV="1">
                <a:off x="2968855" y="5106196"/>
                <a:ext cx="0" cy="39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6F4B41E-3541-44EF-B0DC-83BCE8DCFF17}"/>
              </a:ext>
            </a:extLst>
          </p:cNvPr>
          <p:cNvSpPr/>
          <p:nvPr/>
        </p:nvSpPr>
        <p:spPr>
          <a:xfrm>
            <a:off x="400713" y="3309529"/>
            <a:ext cx="67433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+mn-lt"/>
                <a:ea typeface="Times New Roman" panose="02020603050405020304" pitchFamily="18" charset="0"/>
              </a:rPr>
              <a:t>машинист обязан применить экстренное торможение. </a:t>
            </a:r>
            <a:r>
              <a:rPr lang="ru-RU" dirty="0">
                <a:solidFill>
                  <a:srgbClr val="C00000"/>
                </a:solidFill>
                <a:latin typeface="+mn-lt"/>
                <a:ea typeface="Times New Roman" panose="02020603050405020304" pitchFamily="18" charset="0"/>
              </a:rPr>
              <a:t>Отключать устройства безопасности выключением ЭПК и изменять алгоритм их работы переключением тумблеров управления и вводом команд запрещается.</a:t>
            </a:r>
            <a:endParaRPr lang="ru-RU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69" name="Picture 21">
            <a:extLst>
              <a:ext uri="{FF2B5EF4-FFF2-40B4-BE49-F238E27FC236}">
                <a16:creationId xmlns:a16="http://schemas.microsoft.com/office/drawing/2014/main" xmlns="" id="{83768925-E781-4FCD-93BE-DCCB5499BE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2"/>
          <a:stretch/>
        </p:blipFill>
        <p:spPr bwMode="auto">
          <a:xfrm>
            <a:off x="7499927" y="2416960"/>
            <a:ext cx="2169811" cy="2169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07250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Внезапное появление белого огня</a:t>
            </a:r>
          </a:p>
        </p:txBody>
      </p:sp>
      <p:grpSp>
        <p:nvGrpSpPr>
          <p:cNvPr id="3" name="Группа 73">
            <a:extLst>
              <a:ext uri="{FF2B5EF4-FFF2-40B4-BE49-F238E27FC236}">
                <a16:creationId xmlns:a16="http://schemas.microsoft.com/office/drawing/2014/main" xmlns="" id="{E7F87E07-EA27-454B-A874-8734F9C46A3F}"/>
              </a:ext>
            </a:extLst>
          </p:cNvPr>
          <p:cNvGrpSpPr>
            <a:grpSpLocks/>
          </p:cNvGrpSpPr>
          <p:nvPr/>
        </p:nvGrpSpPr>
        <p:grpSpPr bwMode="auto">
          <a:xfrm>
            <a:off x="537657" y="988132"/>
            <a:ext cx="684212" cy="1730375"/>
            <a:chOff x="294759" y="1181686"/>
            <a:chExt cx="683308" cy="1730326"/>
          </a:xfrm>
        </p:grpSpPr>
        <p:pic>
          <p:nvPicPr>
            <p:cNvPr id="4" name="Рисунок 74" descr="лс для презентаций -.JPG">
              <a:extLst>
                <a:ext uri="{FF2B5EF4-FFF2-40B4-BE49-F238E27FC236}">
                  <a16:creationId xmlns:a16="http://schemas.microsoft.com/office/drawing/2014/main" xmlns="" id="{EACA0365-2B65-433B-A70A-0150C4918C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4759" y="1181686"/>
              <a:ext cx="683308" cy="1730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Овал 4">
              <a:extLst>
                <a:ext uri="{FF2B5EF4-FFF2-40B4-BE49-F238E27FC236}">
                  <a16:creationId xmlns:a16="http://schemas.microsoft.com/office/drawing/2014/main" xmlns="" id="{BE65347F-AA26-4AD3-BC08-F64C70507010}"/>
                </a:ext>
              </a:extLst>
            </p:cNvPr>
            <p:cNvSpPr/>
            <p:nvPr/>
          </p:nvSpPr>
          <p:spPr>
            <a:xfrm rot="980482" flipH="1">
              <a:off x="729159" y="2640557"/>
              <a:ext cx="104637" cy="15557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" name="Овал 5">
              <a:extLst>
                <a:ext uri="{FF2B5EF4-FFF2-40B4-BE49-F238E27FC236}">
                  <a16:creationId xmlns:a16="http://schemas.microsoft.com/office/drawing/2014/main" xmlns="" id="{EE6534AC-D21A-49E2-A986-C19EECB28F3D}"/>
                </a:ext>
              </a:extLst>
            </p:cNvPr>
            <p:cNvSpPr/>
            <p:nvPr/>
          </p:nvSpPr>
          <p:spPr>
            <a:xfrm rot="20764425">
              <a:off x="405737" y="2632620"/>
              <a:ext cx="87197" cy="1571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A0FCC601-13AF-4F26-9AD5-2E896258FCA4}"/>
              </a:ext>
            </a:extLst>
          </p:cNvPr>
          <p:cNvSpPr/>
          <p:nvPr/>
        </p:nvSpPr>
        <p:spPr>
          <a:xfrm>
            <a:off x="1866900" y="1148680"/>
            <a:ext cx="74079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+mn-lt"/>
                <a:ea typeface="Times New Roman" panose="02020603050405020304" pitchFamily="18" charset="0"/>
              </a:rPr>
              <a:t>В случае внезапного появления на локомотивном светофоре белого огня при движении на перегоне или по станционным путям, оборудованным путевыми устройствами АЛСН</a:t>
            </a:r>
            <a:endParaRPr lang="ru-RU" sz="2000" b="1" dirty="0">
              <a:latin typeface="+mn-lt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EF783A51-6717-43AC-9F69-194D9D3F6F84}"/>
              </a:ext>
            </a:extLst>
          </p:cNvPr>
          <p:cNvSpPr/>
          <p:nvPr/>
        </p:nvSpPr>
        <p:spPr>
          <a:xfrm>
            <a:off x="1866900" y="3625857"/>
            <a:ext cx="72216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+mn-lt"/>
                <a:ea typeface="Times New Roman" panose="02020603050405020304" pitchFamily="18" charset="0"/>
              </a:rPr>
              <a:t>машинист должен вести поезд до первого путевого светофора (или до появления разрешающего показания на локомотивном светофоре) со скоростью обеспечивающей остановку перед внезапно возникшим препятствием, </a:t>
            </a:r>
            <a:r>
              <a:rPr lang="ru-RU" sz="2000" dirty="0">
                <a:solidFill>
                  <a:srgbClr val="C00000"/>
                </a:solidFill>
                <a:latin typeface="+mn-lt"/>
                <a:ea typeface="Times New Roman" panose="02020603050405020304" pitchFamily="18" charset="0"/>
              </a:rPr>
              <a:t>но не более 40 км/ч.</a:t>
            </a:r>
            <a:endParaRPr lang="ru-RU" sz="20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71554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Внезапное появление белого огня</a:t>
            </a:r>
          </a:p>
        </p:txBody>
      </p:sp>
      <p:grpSp>
        <p:nvGrpSpPr>
          <p:cNvPr id="3" name="Группа 73">
            <a:extLst>
              <a:ext uri="{FF2B5EF4-FFF2-40B4-BE49-F238E27FC236}">
                <a16:creationId xmlns:a16="http://schemas.microsoft.com/office/drawing/2014/main" xmlns="" id="{E7F87E07-EA27-454B-A874-8734F9C46A3F}"/>
              </a:ext>
            </a:extLst>
          </p:cNvPr>
          <p:cNvGrpSpPr>
            <a:grpSpLocks/>
          </p:cNvGrpSpPr>
          <p:nvPr/>
        </p:nvGrpSpPr>
        <p:grpSpPr bwMode="auto">
          <a:xfrm>
            <a:off x="537657" y="988132"/>
            <a:ext cx="684212" cy="1730375"/>
            <a:chOff x="294759" y="1181686"/>
            <a:chExt cx="683308" cy="1730326"/>
          </a:xfrm>
        </p:grpSpPr>
        <p:pic>
          <p:nvPicPr>
            <p:cNvPr id="4" name="Рисунок 74" descr="лс для презентаций -.JPG">
              <a:extLst>
                <a:ext uri="{FF2B5EF4-FFF2-40B4-BE49-F238E27FC236}">
                  <a16:creationId xmlns:a16="http://schemas.microsoft.com/office/drawing/2014/main" xmlns="" id="{EACA0365-2B65-433B-A70A-0150C4918C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4759" y="1181686"/>
              <a:ext cx="683308" cy="1730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Овал 4">
              <a:extLst>
                <a:ext uri="{FF2B5EF4-FFF2-40B4-BE49-F238E27FC236}">
                  <a16:creationId xmlns:a16="http://schemas.microsoft.com/office/drawing/2014/main" xmlns="" id="{BE65347F-AA26-4AD3-BC08-F64C70507010}"/>
                </a:ext>
              </a:extLst>
            </p:cNvPr>
            <p:cNvSpPr/>
            <p:nvPr/>
          </p:nvSpPr>
          <p:spPr>
            <a:xfrm rot="980482" flipH="1">
              <a:off x="729159" y="2640557"/>
              <a:ext cx="104637" cy="15557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" name="Овал 5">
              <a:extLst>
                <a:ext uri="{FF2B5EF4-FFF2-40B4-BE49-F238E27FC236}">
                  <a16:creationId xmlns:a16="http://schemas.microsoft.com/office/drawing/2014/main" xmlns="" id="{EE6534AC-D21A-49E2-A986-C19EECB28F3D}"/>
                </a:ext>
              </a:extLst>
            </p:cNvPr>
            <p:cNvSpPr/>
            <p:nvPr/>
          </p:nvSpPr>
          <p:spPr>
            <a:xfrm rot="20764425">
              <a:off x="405737" y="2632620"/>
              <a:ext cx="87197" cy="1571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A0FCC601-13AF-4F26-9AD5-2E896258FCA4}"/>
              </a:ext>
            </a:extLst>
          </p:cNvPr>
          <p:cNvSpPr/>
          <p:nvPr/>
        </p:nvSpPr>
        <p:spPr>
          <a:xfrm>
            <a:off x="1866900" y="1148680"/>
            <a:ext cx="74079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+mn-lt"/>
                <a:ea typeface="Times New Roman" panose="02020603050405020304" pitchFamily="18" charset="0"/>
              </a:rPr>
              <a:t>В случае внезапного появления на локомотивном светофоре белого огня при движении на перегоне или по станционным путям, оборудованным путевыми устройствами АЛСН</a:t>
            </a:r>
            <a:endParaRPr lang="ru-RU" b="1" dirty="0">
              <a:latin typeface="+mn-lt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EF783A51-6717-43AC-9F69-194D9D3F6F84}"/>
              </a:ext>
            </a:extLst>
          </p:cNvPr>
          <p:cNvSpPr/>
          <p:nvPr/>
        </p:nvSpPr>
        <p:spPr>
          <a:xfrm>
            <a:off x="1221869" y="2551837"/>
            <a:ext cx="8550203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dirty="0">
                <a:latin typeface="+mn-lt"/>
              </a:rPr>
              <a:t>В случае если свисток ЭПК не прекращается нажатием на рукоятки РБ (РБС), то машинист обязан:</a:t>
            </a:r>
          </a:p>
          <a:p>
            <a:pPr>
              <a:spcBef>
                <a:spcPts val="1200"/>
              </a:spcBef>
            </a:pPr>
            <a:r>
              <a:rPr lang="ru-RU" dirty="0">
                <a:latin typeface="+mn-lt"/>
              </a:rPr>
              <a:t>- выключить кратковременно (на 5-7 с) ЭПК ключом </a:t>
            </a:r>
            <a:r>
              <a:rPr lang="ru-RU" dirty="0">
                <a:solidFill>
                  <a:srgbClr val="C00000"/>
                </a:solidFill>
                <a:latin typeface="+mn-lt"/>
              </a:rPr>
              <a:t>(за исключением случаев следования на запрещающее показание путевого светофора)</a:t>
            </a:r>
            <a:r>
              <a:rPr lang="ru-RU" dirty="0">
                <a:latin typeface="+mn-lt"/>
              </a:rPr>
              <a:t> с последующим включением (на 3-5 с);</a:t>
            </a:r>
          </a:p>
          <a:p>
            <a:pPr>
              <a:spcBef>
                <a:spcPts val="1200"/>
              </a:spcBef>
            </a:pPr>
            <a:r>
              <a:rPr lang="ru-RU" dirty="0">
                <a:latin typeface="+mn-lt"/>
              </a:rPr>
              <a:t>- проверить состояние автоматических выключателей или плавких вставок предохранителей цепей питания устройств безопасности. </a:t>
            </a:r>
          </a:p>
          <a:p>
            <a:pPr>
              <a:spcBef>
                <a:spcPts val="1200"/>
              </a:spcBef>
            </a:pPr>
            <a:r>
              <a:rPr lang="ru-RU" dirty="0">
                <a:latin typeface="+mn-lt"/>
              </a:rPr>
              <a:t>- в случае исправности автоматического выключателя и предохранителей машинист должен, включить устройства безопасности и следовать дале</a:t>
            </a:r>
            <a:r>
              <a:rPr lang="ru-RU" dirty="0"/>
              <a:t>е. </a:t>
            </a:r>
          </a:p>
          <a:p>
            <a:endParaRPr lang="ru-RU" dirty="0">
              <a:latin typeface="+mn-lt"/>
            </a:endParaRPr>
          </a:p>
          <a:p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38603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Внезапное появление белого огня</a:t>
            </a:r>
          </a:p>
        </p:txBody>
      </p:sp>
      <p:grpSp>
        <p:nvGrpSpPr>
          <p:cNvPr id="3" name="Группа 73">
            <a:extLst>
              <a:ext uri="{FF2B5EF4-FFF2-40B4-BE49-F238E27FC236}">
                <a16:creationId xmlns:a16="http://schemas.microsoft.com/office/drawing/2014/main" xmlns="" id="{E7F87E07-EA27-454B-A874-8734F9C46A3F}"/>
              </a:ext>
            </a:extLst>
          </p:cNvPr>
          <p:cNvGrpSpPr>
            <a:grpSpLocks/>
          </p:cNvGrpSpPr>
          <p:nvPr/>
        </p:nvGrpSpPr>
        <p:grpSpPr bwMode="auto">
          <a:xfrm>
            <a:off x="537656" y="896619"/>
            <a:ext cx="838561" cy="1939795"/>
            <a:chOff x="294759" y="1181686"/>
            <a:chExt cx="683308" cy="1730326"/>
          </a:xfrm>
        </p:grpSpPr>
        <p:pic>
          <p:nvPicPr>
            <p:cNvPr id="4" name="Рисунок 74" descr="лс для презентаций -.JPG">
              <a:extLst>
                <a:ext uri="{FF2B5EF4-FFF2-40B4-BE49-F238E27FC236}">
                  <a16:creationId xmlns:a16="http://schemas.microsoft.com/office/drawing/2014/main" xmlns="" id="{EACA0365-2B65-433B-A70A-0150C4918C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4759" y="1181686"/>
              <a:ext cx="683308" cy="1730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Овал 4">
              <a:extLst>
                <a:ext uri="{FF2B5EF4-FFF2-40B4-BE49-F238E27FC236}">
                  <a16:creationId xmlns:a16="http://schemas.microsoft.com/office/drawing/2014/main" xmlns="" id="{BE65347F-AA26-4AD3-BC08-F64C70507010}"/>
                </a:ext>
              </a:extLst>
            </p:cNvPr>
            <p:cNvSpPr/>
            <p:nvPr/>
          </p:nvSpPr>
          <p:spPr>
            <a:xfrm rot="980482" flipH="1">
              <a:off x="729159" y="2640557"/>
              <a:ext cx="104637" cy="15557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" name="Овал 5">
              <a:extLst>
                <a:ext uri="{FF2B5EF4-FFF2-40B4-BE49-F238E27FC236}">
                  <a16:creationId xmlns:a16="http://schemas.microsoft.com/office/drawing/2014/main" xmlns="" id="{EE6534AC-D21A-49E2-A986-C19EECB28F3D}"/>
                </a:ext>
              </a:extLst>
            </p:cNvPr>
            <p:cNvSpPr/>
            <p:nvPr/>
          </p:nvSpPr>
          <p:spPr>
            <a:xfrm rot="20764425">
              <a:off x="405737" y="2632620"/>
              <a:ext cx="87197" cy="1571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EF783A51-6717-43AC-9F69-194D9D3F6F84}"/>
              </a:ext>
            </a:extLst>
          </p:cNvPr>
          <p:cNvSpPr/>
          <p:nvPr/>
        </p:nvSpPr>
        <p:spPr>
          <a:xfrm>
            <a:off x="1221869" y="2551837"/>
            <a:ext cx="85502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+mn-lt"/>
            </a:endParaRPr>
          </a:p>
          <a:p>
            <a:endParaRPr lang="ru-RU" dirty="0">
              <a:latin typeface="+mn-lt"/>
            </a:endParaRPr>
          </a:p>
        </p:txBody>
      </p:sp>
      <p:pic>
        <p:nvPicPr>
          <p:cNvPr id="9" name="Picture 74">
            <a:extLst>
              <a:ext uri="{FF2B5EF4-FFF2-40B4-BE49-F238E27FC236}">
                <a16:creationId xmlns:a16="http://schemas.microsoft.com/office/drawing/2014/main" xmlns="" id="{296B421D-852F-47AD-9C70-D73310813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945" y="970589"/>
            <a:ext cx="1389536" cy="1791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Выноска-облако 95">
            <a:extLst>
              <a:ext uri="{FF2B5EF4-FFF2-40B4-BE49-F238E27FC236}">
                <a16:creationId xmlns:a16="http://schemas.microsoft.com/office/drawing/2014/main" xmlns="" id="{6322F3B7-243C-4F5B-8C51-D57726E62D51}"/>
              </a:ext>
            </a:extLst>
          </p:cNvPr>
          <p:cNvSpPr/>
          <p:nvPr/>
        </p:nvSpPr>
        <p:spPr>
          <a:xfrm>
            <a:off x="4770455" y="837155"/>
            <a:ext cx="2181626" cy="1402096"/>
          </a:xfrm>
          <a:prstGeom prst="cloudCallout">
            <a:avLst>
              <a:gd name="adj1" fmla="val -78006"/>
              <a:gd name="adj2" fmla="val 3813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FF0000"/>
                </a:solidFill>
                <a:latin typeface="Calibri" pitchFamily="34" charset="0"/>
              </a:rPr>
              <a:t>Не прекращает свистеть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D1CE71DA-86C2-42E6-BE95-A2034F81F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923" y="805505"/>
            <a:ext cx="1396250" cy="203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нак умножения 7">
            <a:extLst>
              <a:ext uri="{FF2B5EF4-FFF2-40B4-BE49-F238E27FC236}">
                <a16:creationId xmlns:a16="http://schemas.microsoft.com/office/drawing/2014/main" xmlns="" id="{BCE8D2A4-8839-4025-B68B-7AF0473A8FD1}"/>
              </a:ext>
            </a:extLst>
          </p:cNvPr>
          <p:cNvSpPr/>
          <p:nvPr/>
        </p:nvSpPr>
        <p:spPr>
          <a:xfrm rot="21360740">
            <a:off x="6350074" y="1655911"/>
            <a:ext cx="2842843" cy="1791853"/>
          </a:xfrm>
          <a:prstGeom prst="mathMultiply">
            <a:avLst>
              <a:gd name="adj1" fmla="val 11149"/>
            </a:avLst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1BD3D55E-822E-456A-BA0D-FCC9D71AD128}"/>
              </a:ext>
            </a:extLst>
          </p:cNvPr>
          <p:cNvSpPr/>
          <p:nvPr/>
        </p:nvSpPr>
        <p:spPr>
          <a:xfrm>
            <a:off x="708873" y="2891579"/>
            <a:ext cx="8488253" cy="3637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+mn-lt"/>
                <a:ea typeface="Times New Roman" panose="02020603050405020304" pitchFamily="18" charset="0"/>
              </a:rPr>
              <a:t>машинист обязан: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+mn-lt"/>
                <a:ea typeface="Times New Roman" panose="02020603050405020304" pitchFamily="18" charset="0"/>
              </a:rPr>
              <a:t>не прерывать начатое торможение,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+mn-lt"/>
                <a:ea typeface="Times New Roman" panose="02020603050405020304" pitchFamily="18" charset="0"/>
              </a:rPr>
              <a:t>после остановки перекрыть разобщительные краны тормозной и питательной магистралей ЭПК со снятием пломбы с фиксатора открытого положения разобщительного крана,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+mn-lt"/>
                <a:ea typeface="Times New Roman" panose="02020603050405020304" pitchFamily="18" charset="0"/>
              </a:rPr>
              <a:t>сделав при этом соответствующую запись в журнале формы     ТУ-152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+mn-lt"/>
                <a:ea typeface="Times New Roman" panose="02020603050405020304" pitchFamily="18" charset="0"/>
              </a:rPr>
              <a:t>следовать далее согласно п. VI. 8 Инструкции по эксплуатации локомотивных устройств безопасности № Л230.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8891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9957" y="61855"/>
            <a:ext cx="9255331" cy="530573"/>
          </a:xfrm>
        </p:spPr>
        <p:txBody>
          <a:bodyPr/>
          <a:lstStyle/>
          <a:p>
            <a:r>
              <a:rPr lang="ru-RU" b="1" dirty="0"/>
              <a:t>Домашнее задание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AE67F76-55C0-4D56-80D6-8AE1DF081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729673"/>
            <a:ext cx="5717309" cy="571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814663"/>
      </p:ext>
    </p:extLst>
  </p:cSld>
  <p:clrMapOvr>
    <a:masterClrMapping/>
  </p:clrMapOvr>
</p:sld>
</file>

<file path=ppt/theme/theme1.xml><?xml version="1.0" encoding="utf-8"?>
<a:theme xmlns:a="http://schemas.openxmlformats.org/drawingml/2006/main" name="Шаблон презентаци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3016</TotalTime>
  <Words>1908</Words>
  <Application>Microsoft Office PowerPoint</Application>
  <PresentationFormat>Лист A4 (210x297 мм)</PresentationFormat>
  <Paragraphs>196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Шаблон презентации</vt:lpstr>
      <vt:lpstr>Автоматическая локомотивная сигнализация </vt:lpstr>
      <vt:lpstr>Тема занятия:</vt:lpstr>
      <vt:lpstr>Цель занятия:</vt:lpstr>
      <vt:lpstr>Задачи занятия:</vt:lpstr>
      <vt:lpstr>Группы систем обеспечения безопасности движения:</vt:lpstr>
      <vt:lpstr>Основные приборы безопасности</vt:lpstr>
      <vt:lpstr>Система кодирования рельсовой цепи</vt:lpstr>
      <vt:lpstr>Система кодирования рельсовой цепи</vt:lpstr>
      <vt:lpstr>Дополнительные приборы безопасности</vt:lpstr>
      <vt:lpstr>Блок Л-159 (Л77) </vt:lpstr>
      <vt:lpstr>Блок Л143 </vt:lpstr>
      <vt:lpstr>Блок Л168</vt:lpstr>
      <vt:lpstr>Блок Л168</vt:lpstr>
      <vt:lpstr>АЛСН с Л-116</vt:lpstr>
      <vt:lpstr>Работа без помощника машиниста</vt:lpstr>
      <vt:lpstr>Техническое обслуживание</vt:lpstr>
      <vt:lpstr>Техническое обслуживание</vt:lpstr>
      <vt:lpstr>Техническое обслуживание</vt:lpstr>
      <vt:lpstr>Порядок включения устройств АЛСН</vt:lpstr>
      <vt:lpstr>Порядок включения устройств АЛСН</vt:lpstr>
      <vt:lpstr>Порядок включения устройств АЛСН</vt:lpstr>
      <vt:lpstr>Порядок включения устройств АЛСН</vt:lpstr>
      <vt:lpstr>Порядок включения устройств АЛСН</vt:lpstr>
      <vt:lpstr>Порядок включения устройств АЛСН</vt:lpstr>
      <vt:lpstr>Порядок включения устройств АЛСН</vt:lpstr>
      <vt:lpstr>Порядок выключения устройств АЛСН</vt:lpstr>
      <vt:lpstr>Порядок выключения устройств АЛСН</vt:lpstr>
      <vt:lpstr>Порядок пользования кнопками «ВК»</vt:lpstr>
      <vt:lpstr>Порядок пользования кнопками «ВК»</vt:lpstr>
      <vt:lpstr>Порядок пользования кнопками «ВК»</vt:lpstr>
      <vt:lpstr>Порядок пользования кнопками «ВК»</vt:lpstr>
      <vt:lpstr>Сбой кодов на кж</vt:lpstr>
      <vt:lpstr>Сбой кодов на кж</vt:lpstr>
      <vt:lpstr>Внезапное появление белого огня</vt:lpstr>
      <vt:lpstr>Внезапное появление белого огня</vt:lpstr>
      <vt:lpstr>Внезапное появление белого огня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Представляем Вам  новый шаблон презентации РЖД</dc:title>
  <dc:creator>1</dc:creator>
  <cp:lastModifiedBy>bristol76@mail.ru</cp:lastModifiedBy>
  <cp:revision>259</cp:revision>
  <cp:lastPrinted>2018-07-30T15:10:52Z</cp:lastPrinted>
  <dcterms:created xsi:type="dcterms:W3CDTF">2011-03-11T08:51:56Z</dcterms:created>
  <dcterms:modified xsi:type="dcterms:W3CDTF">2023-12-19T02:56:52Z</dcterms:modified>
</cp:coreProperties>
</file>