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5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73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FF0066"/>
    <a:srgbClr val="99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3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5B1703-1E73-47C5-A878-CFB124A8F4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20A512E-5BE4-4283-86DA-2E44E0E027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A8129E-64F5-4CFB-BDA3-6F5EA4BC2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31A2DD-1C76-4B64-953A-2ADA054F4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BFD565-EAAE-4036-94C3-BF7FCAC7C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1392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489BD8-D020-415A-B9FD-F73608F21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A26A61-E164-4F24-9BE1-167B8AB91D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1368DE6-BC64-4BA2-BA74-5AF55FDD1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BC5B96-3A3F-4E4C-BBF2-104932E0A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F260A3-24BB-46B5-BD08-7E3E2F4DF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085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C581E0-5742-4784-BA06-A35D96621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3ED70A-612C-47C4-B072-FE18F2FEC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7FA34B-8C45-4696-AB5F-69E83A7D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B2CC69B-8C93-4C09-A57E-B1A940834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D6E16B-8353-46A8-8D3B-402B0E03A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487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31C0A-DD57-4A1C-9B61-F62084EAF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F9DC2F-24DD-4AA7-979F-FD37502F30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4277FAF-E8D8-47E3-9913-598C7D301A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FA75649-7102-43B0-8B8A-642CC2E08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33722A1-306C-4E9D-AFD1-97C5D466F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E11163-9247-4376-8777-9D03128C7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87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3B0F88-2C16-49EB-BE75-3B827289D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66A88CC-0E18-4E67-A630-18466056D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349B615-B000-4BFC-A7C6-95668B7FD1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ECFD30D-30AE-4ADF-A70C-7F7465418C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C6449A-0A99-4132-9319-D41C8707DB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0BEF319-A1C9-4526-867D-7AC512EBF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85563CC-64AD-4C08-B922-8216DBE9B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4E4670D-B255-4CD5-A089-1AD7A66D8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E91DEA-454A-48D4-8D1A-03FE2F2B2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2BF4529-79C2-4AD7-BBC7-DFE41DD0F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8493D96-24EE-485A-8499-BBBFDB124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916FD61-84E6-419B-9848-819CB2E70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890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57E665D-DDBF-4248-8A69-F67EF4F24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1B9C92D-BE13-4B18-AF1A-91750DF34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59544A6-E193-4C2E-BE8F-13E8DE2EA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5231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F35C84-D301-44E0-9823-E31BB95AF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423B28-4C9F-4012-BEFA-9746049B0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3675C89-8111-4D31-A95A-A1FD1E462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6ECDB4-70C6-4DD1-BFE7-846656940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C652590-99E8-4E33-AAED-330BC6C64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D032CDC-D949-4A2C-B4C2-4A7114D27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609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8D0C7-D417-4CFB-B537-0251901FBB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DABA1AC-2C1D-43EC-B65E-139A4750F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CF5DC48-9872-4517-842F-AD54D11A57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270F5A-AA7C-4F43-B679-83A0AE40A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183F6D-2121-4493-87D8-A618AC51E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1B4A29-1C0A-4813-84A1-86CEA0793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064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B03A4A-2145-4B57-BAB5-0961E2B2A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1E4712D-E98D-4714-A290-9EDF2FC7E0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A1E381-83BC-41F8-A8E8-1609D8C13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AC0772-9DF4-4551-BAE4-D65ED00BB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1C2128-CCE5-4884-BFE4-992FA54C6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7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679B754-FB10-455A-9EDC-F6A7B53379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B4FEC4D-D76D-48E1-9021-43B6137854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9F2BEC-2696-4A82-8789-818214393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CFB0AB-852C-4BE8-8E96-BE48B3D4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B35E25-77F6-485C-8B42-3BD99C63B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011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612DC8-3926-4829-AB6C-51EA045A1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E74D500-9338-4FE8-9BC4-C98C593E9A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CFC0BA-6BB3-4855-8BCF-EDF0D9DB52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8D2D-36FA-42F6-AB4E-6448190BB370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AE6855-C941-4A04-AA92-745BAA0650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57F4CA-07A2-4873-9B05-778CD2AC12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C8698-6A64-4A0A-B1E6-E0EC7F779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843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slide" Target="slide16.xm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4.xml"/><Relationship Id="rId5" Type="http://schemas.openxmlformats.org/officeDocument/2006/relationships/slide" Target="slide7.xml"/><Relationship Id="rId15" Type="http://schemas.openxmlformats.org/officeDocument/2006/relationships/slide" Target="slide18.xml"/><Relationship Id="rId10" Type="http://schemas.openxmlformats.org/officeDocument/2006/relationships/slide" Target="slide13.xml"/><Relationship Id="rId4" Type="http://schemas.openxmlformats.org/officeDocument/2006/relationships/slide" Target="slide5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geoirkobl.irkutsk.ru/083NaturaAnimals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www.kupibilet.ru/gid/rossiia/irkutsk/pamiatnik-aleksandru-iii" TargetMode="Externa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slide" Target="slide3.xml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jpeg"/><Relationship Id="rId9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slide" Target="slide3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BEC5BDB1-18E8-430A-A000-67B287992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381" b="37724"/>
          <a:stretch>
            <a:fillRect/>
          </a:stretch>
        </p:blipFill>
        <p:spPr bwMode="auto">
          <a:xfrm>
            <a:off x="-1" y="4332303"/>
            <a:ext cx="12192001" cy="253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1A2109-2C14-4DA2-BF43-1E616D8F64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1655" y="1582645"/>
            <a:ext cx="9144000" cy="2387600"/>
          </a:xfrm>
        </p:spPr>
        <p:txBody>
          <a:bodyPr/>
          <a:lstStyle/>
          <a:p>
            <a:r>
              <a:rPr lang="ru-RU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УРОК - ИГРА</a:t>
            </a:r>
            <a:br>
              <a:rPr lang="ru-RU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096A713-E60F-4E8F-8EC5-3B1A44CF15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6345" y="2892694"/>
            <a:ext cx="9144000" cy="1655762"/>
          </a:xfrm>
        </p:spPr>
        <p:txBody>
          <a:bodyPr>
            <a:norm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44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просторам малой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4400" b="1" i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РОДИНЫ</a:t>
            </a:r>
          </a:p>
          <a:p>
            <a:pPr algn="ctr">
              <a:defRPr/>
            </a:pP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CF4F8229-EE27-455E-B490-655B6BE8B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2315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9156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CA28C6-9F3D-443E-A9B5-3777EBC178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AFC1645-7ACB-41FF-86E8-930D6C805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8C595C1A-382F-4074-94F5-F107BF1CA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68" t="4076" r="12500" b="-327"/>
          <a:stretch>
            <a:fillRect/>
          </a:stretch>
        </p:blipFill>
        <p:spPr bwMode="auto">
          <a:xfrm>
            <a:off x="1151138" y="0"/>
            <a:ext cx="9516862" cy="693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8E5481E-1CD5-4F9B-94AA-080AEAA44CDF}"/>
              </a:ext>
            </a:extLst>
          </p:cNvPr>
          <p:cNvSpPr/>
          <p:nvPr/>
        </p:nvSpPr>
        <p:spPr>
          <a:xfrm>
            <a:off x="1524000" y="4226850"/>
            <a:ext cx="4314548" cy="22460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49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B3525B-6E53-4BFC-95B8-954C39533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207D7810-1BC7-4940-8DB2-3F4BFB848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28"/>
          <a:stretch>
            <a:fillRect/>
          </a:stretch>
        </p:blipFill>
        <p:spPr bwMode="auto">
          <a:xfrm>
            <a:off x="0" y="0"/>
            <a:ext cx="1219200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C8422ACC-ABD6-4009-A488-082FCDD4F8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840145"/>
              </p:ext>
            </p:extLst>
          </p:nvPr>
        </p:nvGraphicFramePr>
        <p:xfrm>
          <a:off x="1873187" y="2859597"/>
          <a:ext cx="8975324" cy="2662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9092">
                  <a:extLst>
                    <a:ext uri="{9D8B030D-6E8A-4147-A177-3AD203B41FA5}">
                      <a16:colId xmlns:a16="http://schemas.microsoft.com/office/drawing/2014/main" val="3472836924"/>
                    </a:ext>
                  </a:extLst>
                </a:gridCol>
                <a:gridCol w="884799">
                  <a:extLst>
                    <a:ext uri="{9D8B030D-6E8A-4147-A177-3AD203B41FA5}">
                      <a16:colId xmlns:a16="http://schemas.microsoft.com/office/drawing/2014/main" val="2528584744"/>
                    </a:ext>
                  </a:extLst>
                </a:gridCol>
                <a:gridCol w="953846">
                  <a:extLst>
                    <a:ext uri="{9D8B030D-6E8A-4147-A177-3AD203B41FA5}">
                      <a16:colId xmlns:a16="http://schemas.microsoft.com/office/drawing/2014/main" val="3337087261"/>
                    </a:ext>
                  </a:extLst>
                </a:gridCol>
                <a:gridCol w="949911">
                  <a:extLst>
                    <a:ext uri="{9D8B030D-6E8A-4147-A177-3AD203B41FA5}">
                      <a16:colId xmlns:a16="http://schemas.microsoft.com/office/drawing/2014/main" val="2589619647"/>
                    </a:ext>
                  </a:extLst>
                </a:gridCol>
                <a:gridCol w="932155">
                  <a:extLst>
                    <a:ext uri="{9D8B030D-6E8A-4147-A177-3AD203B41FA5}">
                      <a16:colId xmlns:a16="http://schemas.microsoft.com/office/drawing/2014/main" val="4031954579"/>
                    </a:ext>
                  </a:extLst>
                </a:gridCol>
                <a:gridCol w="905521">
                  <a:extLst>
                    <a:ext uri="{9D8B030D-6E8A-4147-A177-3AD203B41FA5}">
                      <a16:colId xmlns:a16="http://schemas.microsoft.com/office/drawing/2014/main" val="2177680675"/>
                    </a:ext>
                  </a:extLst>
                </a:gridCol>
              </a:tblGrid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ru-RU" sz="4400" b="1" spc="300" dirty="0">
                          <a:solidFill>
                            <a:srgbClr val="FF0066"/>
                          </a:solidFill>
                          <a:latin typeface="Bahnschrift Condensed" panose="020B0502040204020203" pitchFamily="34" charset="0"/>
                        </a:rPr>
                        <a:t>Животные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9897819"/>
                  </a:ext>
                </a:extLst>
              </a:tr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ru-RU" sz="4400" b="1" spc="300" dirty="0">
                          <a:solidFill>
                            <a:srgbClr val="9900FF"/>
                          </a:solidFill>
                          <a:latin typeface="Bahnschrift Condensed" panose="020B0502040204020203" pitchFamily="34" charset="0"/>
                        </a:rPr>
                        <a:t>Иркутск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4157985"/>
                  </a:ext>
                </a:extLst>
              </a:tr>
              <a:tr h="887438">
                <a:tc>
                  <a:txBody>
                    <a:bodyPr/>
                    <a:lstStyle/>
                    <a:p>
                      <a:pPr algn="ctr"/>
                      <a:r>
                        <a:rPr lang="ru-RU" sz="4400" b="1" spc="300" dirty="0">
                          <a:solidFill>
                            <a:srgbClr val="00FFFF"/>
                          </a:solidFill>
                          <a:latin typeface="Bahnschrift Condensed" panose="020B0502040204020203" pitchFamily="34" charset="0"/>
                        </a:rPr>
                        <a:t>Байкал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7549001"/>
                  </a:ext>
                </a:extLst>
              </a:tr>
            </a:tbl>
          </a:graphicData>
        </a:graphic>
      </p:graphicFrame>
      <p:sp>
        <p:nvSpPr>
          <p:cNvPr id="9" name="Прямоугольник: скругленные углы 8">
            <a:hlinkClick r:id="rId3" action="ppaction://hlinksldjump"/>
            <a:extLst>
              <a:ext uri="{FF2B5EF4-FFF2-40B4-BE49-F238E27FC236}">
                <a16:creationId xmlns:a16="http://schemas.microsoft.com/office/drawing/2014/main" id="{7BB3B012-E04C-4B8E-8140-20CABEA8880B}"/>
              </a:ext>
            </a:extLst>
          </p:cNvPr>
          <p:cNvSpPr/>
          <p:nvPr/>
        </p:nvSpPr>
        <p:spPr>
          <a:xfrm>
            <a:off x="6198554" y="2891163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11" name="Прямоугольник: скругленные углы 10">
            <a:hlinkClick r:id="rId4" action="ppaction://hlinksldjump"/>
            <a:extLst>
              <a:ext uri="{FF2B5EF4-FFF2-40B4-BE49-F238E27FC236}">
                <a16:creationId xmlns:a16="http://schemas.microsoft.com/office/drawing/2014/main" id="{708D50B2-72A4-4A0D-808F-545A17AFDACB}"/>
              </a:ext>
            </a:extLst>
          </p:cNvPr>
          <p:cNvSpPr/>
          <p:nvPr/>
        </p:nvSpPr>
        <p:spPr>
          <a:xfrm>
            <a:off x="7130429" y="2891163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B786C5BB-5EA0-47C2-BBF1-E2AD6508F36C}"/>
              </a:ext>
            </a:extLst>
          </p:cNvPr>
          <p:cNvSpPr/>
          <p:nvPr/>
        </p:nvSpPr>
        <p:spPr>
          <a:xfrm>
            <a:off x="8071180" y="2866751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3" name="Прямоугольник: скругленные углы 12">
            <a:hlinkClick r:id="rId5" action="ppaction://hlinksldjump"/>
            <a:extLst>
              <a:ext uri="{FF2B5EF4-FFF2-40B4-BE49-F238E27FC236}">
                <a16:creationId xmlns:a16="http://schemas.microsoft.com/office/drawing/2014/main" id="{2D5AEDC1-68E2-408E-8866-437468AC38A8}"/>
              </a:ext>
            </a:extLst>
          </p:cNvPr>
          <p:cNvSpPr/>
          <p:nvPr/>
        </p:nvSpPr>
        <p:spPr>
          <a:xfrm>
            <a:off x="9028869" y="2891163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</p:txBody>
      </p:sp>
      <p:sp>
        <p:nvSpPr>
          <p:cNvPr id="14" name="Прямоугольник: скругленные углы 13">
            <a:hlinkClick r:id="rId6" action="ppaction://hlinksldjump"/>
            <a:extLst>
              <a:ext uri="{FF2B5EF4-FFF2-40B4-BE49-F238E27FC236}">
                <a16:creationId xmlns:a16="http://schemas.microsoft.com/office/drawing/2014/main" id="{FF2185C0-1B70-4DF4-98DE-83616C11B822}"/>
              </a:ext>
            </a:extLst>
          </p:cNvPr>
          <p:cNvSpPr/>
          <p:nvPr/>
        </p:nvSpPr>
        <p:spPr>
          <a:xfrm>
            <a:off x="9960744" y="2891163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</p:txBody>
      </p:sp>
      <p:sp>
        <p:nvSpPr>
          <p:cNvPr id="15" name="Прямоугольник: скругленные углы 14">
            <a:hlinkClick r:id="rId7" action="ppaction://hlinksldjump"/>
            <a:extLst>
              <a:ext uri="{FF2B5EF4-FFF2-40B4-BE49-F238E27FC236}">
                <a16:creationId xmlns:a16="http://schemas.microsoft.com/office/drawing/2014/main" id="{4D793BB1-3897-4174-9AFB-80F2354C160B}"/>
              </a:ext>
            </a:extLst>
          </p:cNvPr>
          <p:cNvSpPr/>
          <p:nvPr/>
        </p:nvSpPr>
        <p:spPr>
          <a:xfrm>
            <a:off x="6242662" y="3780903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16" name="Прямоугольник: скругленные углы 15">
            <a:hlinkClick r:id="rId8" action="ppaction://hlinksldjump"/>
            <a:extLst>
              <a:ext uri="{FF2B5EF4-FFF2-40B4-BE49-F238E27FC236}">
                <a16:creationId xmlns:a16="http://schemas.microsoft.com/office/drawing/2014/main" id="{A66D335E-DFE1-4D3A-BD5E-B5D7C0A6972D}"/>
              </a:ext>
            </a:extLst>
          </p:cNvPr>
          <p:cNvSpPr/>
          <p:nvPr/>
        </p:nvSpPr>
        <p:spPr>
          <a:xfrm>
            <a:off x="7147995" y="376512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  <a:p>
            <a:pPr algn="ctr"/>
            <a:endParaRPr lang="ru-RU" dirty="0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D5D2F625-D029-45AE-9236-68E02A17653D}"/>
              </a:ext>
            </a:extLst>
          </p:cNvPr>
          <p:cNvSpPr/>
          <p:nvPr/>
        </p:nvSpPr>
        <p:spPr>
          <a:xfrm>
            <a:off x="8079239" y="376512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  <p:sp>
        <p:nvSpPr>
          <p:cNvPr id="18" name="Прямоугольник: скругленные углы 17">
            <a:hlinkClick r:id="rId9" action="ppaction://hlinksldjump"/>
            <a:extLst>
              <a:ext uri="{FF2B5EF4-FFF2-40B4-BE49-F238E27FC236}">
                <a16:creationId xmlns:a16="http://schemas.microsoft.com/office/drawing/2014/main" id="{7AE61B2E-698D-42B4-85EB-B9A8194E111F}"/>
              </a:ext>
            </a:extLst>
          </p:cNvPr>
          <p:cNvSpPr/>
          <p:nvPr/>
        </p:nvSpPr>
        <p:spPr>
          <a:xfrm>
            <a:off x="9028868" y="3773997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  <a:p>
            <a:pPr algn="ctr"/>
            <a:endParaRPr lang="ru-RU" dirty="0"/>
          </a:p>
        </p:txBody>
      </p:sp>
      <p:sp>
        <p:nvSpPr>
          <p:cNvPr id="19" name="Прямоугольник: скругленные углы 18">
            <a:hlinkClick r:id="rId10" action="ppaction://hlinksldjump"/>
            <a:extLst>
              <a:ext uri="{FF2B5EF4-FFF2-40B4-BE49-F238E27FC236}">
                <a16:creationId xmlns:a16="http://schemas.microsoft.com/office/drawing/2014/main" id="{14502176-3B1D-4613-A6E2-21B13C0E8E44}"/>
              </a:ext>
            </a:extLst>
          </p:cNvPr>
          <p:cNvSpPr/>
          <p:nvPr/>
        </p:nvSpPr>
        <p:spPr>
          <a:xfrm>
            <a:off x="9960744" y="3770051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  <a:p>
            <a:pPr algn="ctr"/>
            <a:endParaRPr lang="ru-RU" dirty="0"/>
          </a:p>
        </p:txBody>
      </p:sp>
      <p:sp>
        <p:nvSpPr>
          <p:cNvPr id="20" name="Прямоугольник: скругленные углы 19">
            <a:hlinkClick r:id="rId11" action="ppaction://hlinksldjump"/>
            <a:extLst>
              <a:ext uri="{FF2B5EF4-FFF2-40B4-BE49-F238E27FC236}">
                <a16:creationId xmlns:a16="http://schemas.microsoft.com/office/drawing/2014/main" id="{272BEFE2-CEC2-4F04-B96D-D120034FBDB6}"/>
              </a:ext>
            </a:extLst>
          </p:cNvPr>
          <p:cNvSpPr/>
          <p:nvPr/>
        </p:nvSpPr>
        <p:spPr>
          <a:xfrm>
            <a:off x="6242661" y="4663737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  <p:sp>
        <p:nvSpPr>
          <p:cNvPr id="23" name="Прямоугольник: скругленные углы 22">
            <a:hlinkClick r:id="rId12" action="ppaction://hlinksldjump"/>
            <a:extLst>
              <a:ext uri="{FF2B5EF4-FFF2-40B4-BE49-F238E27FC236}">
                <a16:creationId xmlns:a16="http://schemas.microsoft.com/office/drawing/2014/main" id="{03CE304B-1F54-4F2D-9EB9-2D83C198343D}"/>
              </a:ext>
            </a:extLst>
          </p:cNvPr>
          <p:cNvSpPr/>
          <p:nvPr/>
        </p:nvSpPr>
        <p:spPr>
          <a:xfrm>
            <a:off x="7183413" y="4647954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  <a:p>
            <a:pPr algn="ctr"/>
            <a:endParaRPr lang="ru-RU" dirty="0"/>
          </a:p>
        </p:txBody>
      </p:sp>
      <p:sp>
        <p:nvSpPr>
          <p:cNvPr id="24" name="Прямоугольник: скругленные углы 23">
            <a:hlinkClick r:id="rId13" action="ppaction://hlinksldjump"/>
            <a:extLst>
              <a:ext uri="{FF2B5EF4-FFF2-40B4-BE49-F238E27FC236}">
                <a16:creationId xmlns:a16="http://schemas.microsoft.com/office/drawing/2014/main" id="{FEBDD97E-8A92-4CBA-8BB2-7EEED3110542}"/>
              </a:ext>
            </a:extLst>
          </p:cNvPr>
          <p:cNvSpPr/>
          <p:nvPr/>
        </p:nvSpPr>
        <p:spPr>
          <a:xfrm>
            <a:off x="8079239" y="4683464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  <a:p>
            <a:pPr algn="ctr"/>
            <a:endParaRPr lang="ru-RU" dirty="0"/>
          </a:p>
        </p:txBody>
      </p:sp>
      <p:sp>
        <p:nvSpPr>
          <p:cNvPr id="25" name="Прямоугольник: скругленные углы 24">
            <a:hlinkClick r:id="rId14" action="ppaction://hlinksldjump"/>
            <a:extLst>
              <a:ext uri="{FF2B5EF4-FFF2-40B4-BE49-F238E27FC236}">
                <a16:creationId xmlns:a16="http://schemas.microsoft.com/office/drawing/2014/main" id="{1FEFD46A-2872-4253-A4E4-E03E9B872FDA}"/>
              </a:ext>
            </a:extLst>
          </p:cNvPr>
          <p:cNvSpPr/>
          <p:nvPr/>
        </p:nvSpPr>
        <p:spPr>
          <a:xfrm>
            <a:off x="9028868" y="4672615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  <a:p>
            <a:pPr algn="ctr"/>
            <a:endParaRPr lang="ru-RU" dirty="0"/>
          </a:p>
        </p:txBody>
      </p:sp>
      <p:sp>
        <p:nvSpPr>
          <p:cNvPr id="26" name="Прямоугольник: скругленные углы 25">
            <a:hlinkClick r:id="rId15" action="ppaction://hlinksldjump"/>
            <a:extLst>
              <a:ext uri="{FF2B5EF4-FFF2-40B4-BE49-F238E27FC236}">
                <a16:creationId xmlns:a16="http://schemas.microsoft.com/office/drawing/2014/main" id="{DF0B42FC-47A2-4C08-B897-48CE742D55B4}"/>
              </a:ext>
            </a:extLst>
          </p:cNvPr>
          <p:cNvSpPr/>
          <p:nvPr/>
        </p:nvSpPr>
        <p:spPr>
          <a:xfrm>
            <a:off x="9978497" y="4663737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2955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65A936-C92C-4065-A393-318F1D8B7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083" y="643631"/>
            <a:ext cx="10515600" cy="1325563"/>
          </a:xfrm>
        </p:spPr>
        <p:txBody>
          <a:bodyPr>
            <a:noAutofit/>
          </a:bodyPr>
          <a:lstStyle/>
          <a:p>
            <a:r>
              <a:rPr lang="ru-RU" altLang="ru-RU" sz="2800" b="1" dirty="0"/>
              <a:t> 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Самый крупный зверь тайги Прибайкалья. Средний вес самца — 300–400 кг, отдельные особи </a:t>
            </a:r>
            <a:r>
              <a:rPr lang="ru-RU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достигают</a:t>
            </a:r>
            <a:r>
              <a:rPr lang="ru-RU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полтонны. Длина тела — до 3 метров, высота в холке — до 2,3 м.</a:t>
            </a:r>
            <a:endParaRPr lang="ru-RU" sz="36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F8078CA-1DCD-403F-A9D0-A3FD39B3E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353" y="5580849"/>
            <a:ext cx="2320033" cy="966680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Лось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FFE0FD-87A1-47A2-89BC-7D117BD28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89" y="4387049"/>
            <a:ext cx="358140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BE8AD816-7A91-4AE0-9B9C-CC98509071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472777"/>
              </p:ext>
            </p:extLst>
          </p:nvPr>
        </p:nvGraphicFramePr>
        <p:xfrm>
          <a:off x="2190455" y="3107261"/>
          <a:ext cx="8839201" cy="1066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3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3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6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621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816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Л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Б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С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Э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Ь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704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307" t="-104396" r="-849673" b="-219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1,5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-20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300962" t="-104396" r="-298558" b="-219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325781" t="-104396" r="-142578" b="-219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598901" t="-104396" r="-100549" b="-219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702762" t="-104396" r="-1105" b="-219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Стрелка: изогнутая влево 5">
            <a:hlinkClick r:id="rId4" action="ppaction://hlinksldjump"/>
            <a:extLst>
              <a:ext uri="{FF2B5EF4-FFF2-40B4-BE49-F238E27FC236}">
                <a16:creationId xmlns:a16="http://schemas.microsoft.com/office/drawing/2014/main" id="{896BF580-55CD-4446-9ABD-87E68CD32B59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8998DC-1B58-461F-8D5E-1D1E619366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3511" y="2517013"/>
            <a:ext cx="845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обыкновенные дроби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7026289C-9717-4F67-87E9-5F489B0B2000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47424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C8D5AE-D972-4938-B118-7A085C48F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484" y="364514"/>
            <a:ext cx="10515600" cy="1325563"/>
          </a:xfrm>
        </p:spPr>
        <p:txBody>
          <a:bodyPr/>
          <a:lstStyle/>
          <a:p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старинном гербе Иркутской области изображён </a:t>
            </a:r>
            <a:r>
              <a:rPr lang="ru-RU" alt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бабр</a:t>
            </a:r>
            <a:r>
              <a:rPr lang="ru-RU" alt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держащий во рту…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CA7B32-D65E-45CF-8061-858490D4E5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1358" y="1854010"/>
            <a:ext cx="8763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FF0066"/>
                </a:solidFill>
              </a:rPr>
              <a:t>    </a:t>
            </a:r>
            <a:r>
              <a:rPr lang="ru-RU" altLang="ru-RU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Чему равен числитель дроби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A38482F6-CFB1-41BF-A6C7-04B6D8BB8C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1756973"/>
              </p:ext>
            </p:extLst>
          </p:nvPr>
        </p:nvGraphicFramePr>
        <p:xfrm>
          <a:off x="3127984" y="2455076"/>
          <a:ext cx="5299296" cy="1393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05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2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29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2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252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5056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 b="1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</a:t>
                      </a: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</a:t>
                      </a: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9898"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46" descr="Picture background">
            <a:extLst>
              <a:ext uri="{FF2B5EF4-FFF2-40B4-BE49-F238E27FC236}">
                <a16:creationId xmlns:a16="http://schemas.microsoft.com/office/drawing/2014/main" id="{830E9391-993E-4C2E-A799-4E96177225C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2293"/>
            <a:ext cx="4166419" cy="2775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3C67E94-8D5E-404D-8429-532D6F17F4F0}"/>
                  </a:ext>
                </a:extLst>
              </p:cNvPr>
              <p:cNvSpPr txBox="1"/>
              <p:nvPr/>
            </p:nvSpPr>
            <p:spPr>
              <a:xfrm>
                <a:off x="8879297" y="1740024"/>
                <a:ext cx="2447544" cy="48340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Ь)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𝟏𝟎𝟎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𝟏𝟎𝟏</m:t>
                        </m:r>
                      </m:den>
                    </m:f>
                  </m:oMath>
                </a14:m>
                <a:endPara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𝟏𝟎𝟎𝟎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𝟏𝟓</m:t>
                        </m:r>
                      </m:den>
                    </m:f>
                  </m:oMath>
                </a14:m>
                <a:endParaRPr lang="ru-RU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О)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ru-RU" sz="2400" b="1" i="1" smtClean="0"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endParaRPr lang="ru-RU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73C67E94-8D5E-404D-8429-532D6F17F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79297" y="1740024"/>
                <a:ext cx="2447544" cy="4834016"/>
              </a:xfrm>
              <a:prstGeom prst="rect">
                <a:avLst/>
              </a:prstGeom>
              <a:blipFill>
                <a:blip r:embed="rId3"/>
                <a:stretch>
                  <a:fillRect l="-3990" b="-2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51E578AF-4836-474B-83CF-6690B5295B74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</p:txBody>
      </p:sp>
      <p:sp>
        <p:nvSpPr>
          <p:cNvPr id="9" name="Стрелка: изогнутая влево 8">
            <a:hlinkClick r:id="rId4" action="ppaction://hlinksldjump"/>
            <a:extLst>
              <a:ext uri="{FF2B5EF4-FFF2-40B4-BE49-F238E27FC236}">
                <a16:creationId xmlns:a16="http://schemas.microsoft.com/office/drawing/2014/main" id="{2BF9468A-8C5A-4E3A-A20B-94C0013CD95E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1744EE82-7A5C-429C-96FC-33DC07E8660A}"/>
              </a:ext>
            </a:extLst>
          </p:cNvPr>
          <p:cNvSpPr txBox="1">
            <a:spLocks/>
          </p:cNvSpPr>
          <p:nvPr/>
        </p:nvSpPr>
        <p:spPr>
          <a:xfrm>
            <a:off x="5278004" y="5450012"/>
            <a:ext cx="2320033" cy="966680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0000" endA="300" endPos="55000" dir="5400000" sy="-100000" algn="bl" rotWithShape="0"/>
          </a:effectLst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Соболь</a:t>
            </a:r>
          </a:p>
        </p:txBody>
      </p:sp>
    </p:spTree>
    <p:extLst>
      <p:ext uri="{BB962C8B-B14F-4D97-AF65-F5344CB8AC3E}">
        <p14:creationId xmlns:p14="http://schemas.microsoft.com/office/powerpoint/2010/main" val="156977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1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FB7EFC-932C-4CBE-A760-BF79721DC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988" y="222975"/>
            <a:ext cx="792178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36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— эндемик Байкала из семейства ластоногих, средний вес — 50–55 кг. </a:t>
            </a:r>
            <a:br>
              <a:rPr lang="ru-RU" altLang="ru-RU" sz="36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ru-RU" altLang="ru-RU" sz="3600" dirty="0"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A9A65E4D-12D4-4CE4-91CE-355197CA68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6519493"/>
              </p:ext>
            </p:extLst>
          </p:nvPr>
        </p:nvGraphicFramePr>
        <p:xfrm>
          <a:off x="1981200" y="3093803"/>
          <a:ext cx="8229601" cy="9748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4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0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44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08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08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032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86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86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877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4849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4849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836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9836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98364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98364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98364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57875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266" t="-1042" r="-1613924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0000" t="-1042" r="-1493750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253968" t="-1042" r="-1796825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301351" t="-1042" r="-1429730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401351" t="-1042" r="-1329730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515278" t="-1042" r="-1266667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540244" t="-1042" r="-1012195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640244" t="-1042" r="-912195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820270" t="-1042" r="-910811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756667" t="-1042" r="-648889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856667" t="-1042" r="-548889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878571" t="-1042" r="-404082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978571" t="-1042" r="-304082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67677" t="-1042" r="-201010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179592" t="-1042" r="-103061" b="-86458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279592" t="-1042" r="-3061" b="-8645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32">
                <a:tc>
                  <a:txBody>
                    <a:bodyPr/>
                    <a:lstStyle/>
                    <a:p>
                      <a:r>
                        <a:rPr lang="ru-RU" sz="2000" b="1" dirty="0"/>
                        <a:t>а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р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л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ь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а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к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й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б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п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с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н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я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е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к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а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/>
                        <a:t>а</a:t>
                      </a:r>
                    </a:p>
                  </a:txBody>
                  <a:tcPr marT="45666" marB="456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613D587-CDED-45B7-91FB-01A712E5F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64" y="5185192"/>
            <a:ext cx="2667000" cy="16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5C467DC9-A50F-424B-8E44-4151F6B8E6DB}"/>
              </a:ext>
            </a:extLst>
          </p:cNvPr>
          <p:cNvCxnSpPr/>
          <p:nvPr/>
        </p:nvCxnSpPr>
        <p:spPr bwMode="auto">
          <a:xfrm>
            <a:off x="2209800" y="2686050"/>
            <a:ext cx="7315200" cy="0"/>
          </a:xfrm>
          <a:prstGeom prst="straightConnector1">
            <a:avLst/>
          </a:prstGeom>
          <a:ln w="44450">
            <a:headEnd type="none" w="med" len="med"/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A2C9E969-63A7-400F-8DE5-D5CD30ABB2BF}"/>
              </a:ext>
            </a:extLst>
          </p:cNvPr>
          <p:cNvCxnSpPr/>
          <p:nvPr/>
        </p:nvCxnSpPr>
        <p:spPr bwMode="auto">
          <a:xfrm>
            <a:off x="2628900" y="2651125"/>
            <a:ext cx="0" cy="15240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943F4D56-E495-4DE7-B80F-4453EED60180}"/>
              </a:ext>
            </a:extLst>
          </p:cNvPr>
          <p:cNvCxnSpPr/>
          <p:nvPr/>
        </p:nvCxnSpPr>
        <p:spPr bwMode="auto">
          <a:xfrm>
            <a:off x="7231063" y="2651125"/>
            <a:ext cx="0" cy="15240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442" name="TextBox 10">
            <a:extLst>
              <a:ext uri="{FF2B5EF4-FFF2-40B4-BE49-F238E27FC236}">
                <a16:creationId xmlns:a16="http://schemas.microsoft.com/office/drawing/2014/main" id="{1569800D-8062-4BF7-BFEB-450F4A012B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2705100"/>
            <a:ext cx="22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18443" name="TextBox 20">
            <a:extLst>
              <a:ext uri="{FF2B5EF4-FFF2-40B4-BE49-F238E27FC236}">
                <a16:creationId xmlns:a16="http://schemas.microsoft.com/office/drawing/2014/main" id="{4C5CBFA9-6F89-44F3-8D03-A66352CA14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6763" y="2701925"/>
            <a:ext cx="228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chemeClr val="bg1"/>
                </a:solidFill>
              </a:rPr>
              <a:t>1</a:t>
            </a:r>
          </a:p>
        </p:txBody>
      </p:sp>
      <p:graphicFrame>
        <p:nvGraphicFramePr>
          <p:cNvPr id="22" name="Таблица 21">
            <a:extLst>
              <a:ext uri="{FF2B5EF4-FFF2-40B4-BE49-F238E27FC236}">
                <a16:creationId xmlns:a16="http://schemas.microsoft.com/office/drawing/2014/main" id="{68200089-2CC5-423F-84CB-AC9DB961A5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31511"/>
              </p:ext>
            </p:extLst>
          </p:nvPr>
        </p:nvGraphicFramePr>
        <p:xfrm>
          <a:off x="1981200" y="4188316"/>
          <a:ext cx="8229598" cy="974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76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7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49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498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432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135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825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959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34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34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0380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03808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603808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03808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603808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578615"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</a:endParaRPr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110"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35" marR="91435" marT="45655" marB="4565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93370B2D-749E-408F-8F64-6A68E33809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4257" y="5246689"/>
            <a:ext cx="554221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Байкальская нерпа</a:t>
            </a:r>
          </a:p>
        </p:txBody>
      </p:sp>
      <p:sp>
        <p:nvSpPr>
          <p:cNvPr id="17" name="Стрелка: изогнутая влево 16">
            <a:hlinkClick r:id="rId5" action="ppaction://hlinksldjump"/>
            <a:extLst>
              <a:ext uri="{FF2B5EF4-FFF2-40B4-BE49-F238E27FC236}">
                <a16:creationId xmlns:a16="http://schemas.microsoft.com/office/drawing/2014/main" id="{DFD0984E-0507-4207-8CC0-BDA52E427C16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16CB5B-6BF6-4B51-9B93-D2653BBAE10A}"/>
              </a:ext>
            </a:extLst>
          </p:cNvPr>
          <p:cNvSpPr txBox="1"/>
          <p:nvPr/>
        </p:nvSpPr>
        <p:spPr>
          <a:xfrm>
            <a:off x="1843134" y="1563887"/>
            <a:ext cx="80485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 дроби в порядке возрастания </a:t>
            </a:r>
          </a:p>
          <a:p>
            <a:r>
              <a:rPr lang="ru-RU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(за единичный отрезок принять 16 делений) 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BE129C-3289-4F6A-8B4A-CA371F0E019D}"/>
              </a:ext>
            </a:extLst>
          </p:cNvPr>
          <p:cNvSpPr txBox="1"/>
          <p:nvPr/>
        </p:nvSpPr>
        <p:spPr>
          <a:xfrm>
            <a:off x="2478390" y="2702481"/>
            <a:ext cx="295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FC625B8-1319-4A86-ABFC-168EECEEF982}"/>
              </a:ext>
            </a:extLst>
          </p:cNvPr>
          <p:cNvSpPr txBox="1"/>
          <p:nvPr/>
        </p:nvSpPr>
        <p:spPr>
          <a:xfrm>
            <a:off x="7083381" y="2748548"/>
            <a:ext cx="295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B0DE1A00-78CA-4453-A6E4-ED92FD408296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DFA80ED-7742-4CD5-9258-3C52C8E781CC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8DF5BA-19D8-418E-9FA2-A23B1B7C34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9323" y="203995"/>
            <a:ext cx="10025204" cy="647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36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Хищное млекопитающее семейства кошачьих?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37F28F-75CC-46C6-A758-5BF03355F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635" y="1348571"/>
            <a:ext cx="92413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FF0066"/>
                </a:solidFill>
              </a:rPr>
              <a:t> </a:t>
            </a:r>
            <a:r>
              <a:rPr lang="ru-RU" altLang="ru-RU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уравнения, впишите в таблицу буквы, соответствующие найденным корням уравнения. 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6819456B-BC1B-4CB7-8EB5-A9C1CB5C38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375774"/>
              </p:ext>
            </p:extLst>
          </p:nvPr>
        </p:nvGraphicFramePr>
        <p:xfrm>
          <a:off x="2992171" y="2494984"/>
          <a:ext cx="4314603" cy="1049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6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6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5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2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2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386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1316" t="-926" r="-367105" b="-620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101316" t="-926" r="-267105" b="-620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252893" t="-926" r="-235537" b="-620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302837" t="-926" r="-102128" b="-6203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stretch>
                        <a:fillRect l="-400000" t="-926" r="-1408" b="-62037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92"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T="45646" marB="4564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48" descr="Picture background">
            <a:extLst>
              <a:ext uri="{FF2B5EF4-FFF2-40B4-BE49-F238E27FC236}">
                <a16:creationId xmlns:a16="http://schemas.microsoft.com/office/drawing/2014/main" id="{FB564E59-4410-4052-A3EC-E60BA8C65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0122"/>
            <a:ext cx="2516863" cy="3358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931ABAD-7696-4321-A90A-3779C62755E2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4419600" y="3754056"/>
            <a:ext cx="3352800" cy="2619948"/>
          </a:xfrm>
          <a:prstGeom prst="rect">
            <a:avLst/>
          </a:prstGeom>
          <a:blipFill>
            <a:blip r:embed="rId4"/>
            <a:stretch>
              <a:fillRect l="-1818"/>
            </a:stretch>
          </a:blipFill>
          <a:ln>
            <a:noFill/>
          </a:ln>
        </p:spPr>
        <p:txBody>
          <a:bodyPr/>
          <a:lstStyle/>
          <a:p>
            <a:pPr>
              <a:defRPr/>
            </a:pPr>
            <a:r>
              <a:rPr lang="ru-RU" sz="3600">
                <a:noFill/>
              </a:rPr>
              <a:t>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7EAAEF-C1A4-4B67-957E-0C63C5C38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4031" y="5776842"/>
            <a:ext cx="5542212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Манул</a:t>
            </a:r>
          </a:p>
        </p:txBody>
      </p:sp>
      <p:sp>
        <p:nvSpPr>
          <p:cNvPr id="14" name="Стрелка: изогнутая влево 13">
            <a:hlinkClick r:id="rId5" action="ppaction://hlinksldjump"/>
            <a:extLst>
              <a:ext uri="{FF2B5EF4-FFF2-40B4-BE49-F238E27FC236}">
                <a16:creationId xmlns:a16="http://schemas.microsoft.com/office/drawing/2014/main" id="{FBF1BCE0-0C37-4DEF-8C27-C279C69C59FD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416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8" grpId="0" autoUpdateAnimBg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1">
            <a:extLst>
              <a:ext uri="{FF2B5EF4-FFF2-40B4-BE49-F238E27FC236}">
                <a16:creationId xmlns:a16="http://schemas.microsoft.com/office/drawing/2014/main" id="{F901A62C-955E-494A-9C6D-FA1B31653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3250"/>
            <a:ext cx="48958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905568B9-A480-4A22-8256-FAB758D61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036727"/>
              </p:ext>
            </p:extLst>
          </p:nvPr>
        </p:nvGraphicFramePr>
        <p:xfrm>
          <a:off x="4483729" y="1904424"/>
          <a:ext cx="5049570" cy="24300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87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16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07507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Нутрия</a:t>
                      </a:r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5672" t="-4938" r="-896" b="-30493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7507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Тушканчик</a:t>
                      </a:r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5672" t="-104938" r="-896" b="-20493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507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Ондатра</a:t>
                      </a:r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5672" t="-207500" r="-896" b="-107500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507">
                <a:tc>
                  <a:txBody>
                    <a:bodyPr/>
                    <a:lstStyle/>
                    <a:p>
                      <a:r>
                        <a:rPr lang="ru-RU" sz="2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Хомяк</a:t>
                      </a:r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3200" dirty="0"/>
                    </a:p>
                  </a:txBody>
                  <a:tcPr marT="45669" marB="4566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5672" t="-303704" r="-896" b="-6173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DC78673-00C4-410D-899C-2698C60C92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950337"/>
            <a:ext cx="81534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FF0066"/>
                </a:solidFill>
              </a:rPr>
              <a:t> </a:t>
            </a:r>
            <a:r>
              <a:rPr lang="ru-RU" altLang="ru-RU" sz="28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значения выражений. Выберите  наибольший результат.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C762FE-6FC6-4649-9426-09466A6891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1295" y="128012"/>
            <a:ext cx="57912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Мускусная крыса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E7CD2CDB-F92B-409D-9518-9114227253B5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BA9A0E-72A1-4BFF-B7E0-31634F2FA1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5704414"/>
            <a:ext cx="5542212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Ондатра</a:t>
            </a:r>
          </a:p>
        </p:txBody>
      </p:sp>
      <p:sp>
        <p:nvSpPr>
          <p:cNvPr id="11" name="Стрелка: изогнутая влево 10">
            <a:hlinkClick r:id="rId4" action="ppaction://hlinksldjump"/>
            <a:extLst>
              <a:ext uri="{FF2B5EF4-FFF2-40B4-BE49-F238E27FC236}">
                <a16:creationId xmlns:a16="http://schemas.microsoft.com/office/drawing/2014/main" id="{3BE64FA9-CCED-4156-ADD9-194498AA9AB3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65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utoUpdateAnimBg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3F3BAB0-9E51-4BCA-B2FA-6D38787A5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5427" y="603564"/>
            <a:ext cx="8610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2000" b="1" dirty="0"/>
              <a:t> </a:t>
            </a: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чего начался наш город?</a:t>
            </a:r>
          </a:p>
        </p:txBody>
      </p:sp>
      <p:pic>
        <p:nvPicPr>
          <p:cNvPr id="5" name="Picture 38" descr="Picture background">
            <a:extLst>
              <a:ext uri="{FF2B5EF4-FFF2-40B4-BE49-F238E27FC236}">
                <a16:creationId xmlns:a16="http://schemas.microsoft.com/office/drawing/2014/main" id="{9381469A-3D5C-438C-8C06-2D384F31E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49" y="2237581"/>
            <a:ext cx="5386969" cy="307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EBB073FE-0BA0-4EF5-AEC7-DE9F855505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160153"/>
              </p:ext>
            </p:extLst>
          </p:nvPr>
        </p:nvGraphicFramePr>
        <p:xfrm>
          <a:off x="1519818" y="5442264"/>
          <a:ext cx="8458200" cy="1279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57106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с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г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   о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о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р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>
                          <a:solidFill>
                            <a:schemeClr val="tx1"/>
                          </a:solidFill>
                        </a:rPr>
                        <a:t>т</a:t>
                      </a: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909"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866" t="-78095" r="-502597" b="-285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100431" t="-78095" r="-400431" b="-285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201299" t="-78095" r="-302165" b="-285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301299" t="-78095" r="-202165" b="-285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399569" t="-78095" r="-101293" b="-2857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673" marB="4567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stretch>
                        <a:fillRect l="-501732" t="-78095" r="-1732" b="-2857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F75932B-1A47-4918-B3E6-F5EBF86667EE}"/>
                  </a:ext>
                </a:extLst>
              </p:cNvPr>
              <p:cNvSpPr txBox="1"/>
              <p:nvPr/>
            </p:nvSpPr>
            <p:spPr>
              <a:xfrm>
                <a:off x="5957181" y="3429000"/>
                <a:ext cx="5232902" cy="15113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b="1" dirty="0">
                    <a:solidFill>
                      <a:srgbClr val="99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Сократи дробь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𝟏𝟐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𝟏𝟖</m:t>
                        </m:r>
                      </m:den>
                    </m:f>
                    <m:r>
                      <a:rPr lang="ru-RU" sz="4400" b="1">
                        <a:solidFill>
                          <a:srgbClr val="9900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𝟒𝟖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𝟔𝟎</m:t>
                        </m:r>
                      </m:den>
                    </m:f>
                    <m:r>
                      <a:rPr lang="ru-RU" sz="4400" b="1">
                        <a:solidFill>
                          <a:srgbClr val="9900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𝟏𝟓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𝟏𝟎𝟓</m:t>
                        </m:r>
                      </m:den>
                    </m:f>
                  </m:oMath>
                </a14:m>
                <a:r>
                  <a:rPr lang="ru-RU" sz="4400" b="1" dirty="0">
                    <a:solidFill>
                      <a:srgbClr val="99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𝟐𝟒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𝟔𝟒</m:t>
                        </m:r>
                      </m:den>
                    </m:f>
                    <m:r>
                      <a:rPr lang="ru-RU" sz="4400" b="1">
                        <a:solidFill>
                          <a:srgbClr val="9900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𝟑𝟑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𝟕𝟕</m:t>
                        </m:r>
                      </m:den>
                    </m:f>
                  </m:oMath>
                </a14:m>
                <a:r>
                  <a:rPr lang="ru-RU" sz="4400" b="1" dirty="0">
                    <a:solidFill>
                      <a:srgbClr val="99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𝟗𝟑</m:t>
                        </m:r>
                      </m:num>
                      <m:den>
                        <m:r>
                          <a:rPr lang="ru-RU" sz="44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𝟏𝟎𝟐</m:t>
                        </m:r>
                      </m:den>
                    </m:f>
                  </m:oMath>
                </a14:m>
                <a:endParaRPr lang="ru-RU" sz="2800" b="1" dirty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F75932B-1A47-4918-B3E6-F5EBF86667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7181" y="3429000"/>
                <a:ext cx="5232902" cy="1511311"/>
              </a:xfrm>
              <a:prstGeom prst="rect">
                <a:avLst/>
              </a:prstGeom>
              <a:blipFill>
                <a:blip r:embed="rId4"/>
                <a:stretch>
                  <a:fillRect l="-2328" t="-4453" b="-85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Стрелка: изогнутая влево 9">
            <a:hlinkClick r:id="rId5" action="ppaction://hlinksldjump"/>
            <a:extLst>
              <a:ext uri="{FF2B5EF4-FFF2-40B4-BE49-F238E27FC236}">
                <a16:creationId xmlns:a16="http://schemas.microsoft.com/office/drawing/2014/main" id="{D6946ECA-1D3A-441F-A793-7F4CE655DA15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E64C85-9470-47DC-AA8E-76E698940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7018" y="2551837"/>
            <a:ext cx="5542212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Острог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706EC001-631D-453A-B45C-D7E6865B2026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81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0E3D826-5838-4716-92DC-6C93AF7AA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8129C6-C289-4B57-90C5-F508238318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6785" y="2929693"/>
            <a:ext cx="450726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о) 25;          и) 42;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ц) 251;        р) 310;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к) 340;        о) 184.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у) 150         г) 16.</a:t>
            </a:r>
          </a:p>
          <a:p>
            <a:pPr>
              <a:spcBef>
                <a:spcPct val="0"/>
              </a:spcBef>
              <a:buFontTx/>
              <a:buNone/>
            </a:pP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80BD4182-F79A-429E-89B2-0078EDAF8F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169600"/>
              </p:ext>
            </p:extLst>
          </p:nvPr>
        </p:nvGraphicFramePr>
        <p:xfrm>
          <a:off x="4730007" y="5364977"/>
          <a:ext cx="6111875" cy="854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1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1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46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056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47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254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254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54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450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930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126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753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1020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75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48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552</a:t>
                      </a:r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535"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b="1" dirty="0"/>
                    </a:p>
                  </a:txBody>
                  <a:tcPr marL="91444" marR="91444" marT="45754" marB="4575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D8E1C14-86B5-421B-8DE8-AE521DC2B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1544638"/>
            <a:ext cx="4585352" cy="3063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A2FBE41-7FF1-430C-9D6C-FD2463970E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2466" y="87329"/>
            <a:ext cx="964706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какой улице нет ни одного дерева?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C742128-5CF8-4468-AECF-A87DC4226BAF}"/>
                  </a:ext>
                </a:extLst>
              </p:cNvPr>
              <p:cNvSpPr txBox="1"/>
              <p:nvPr/>
            </p:nvSpPr>
            <p:spPr>
              <a:xfrm>
                <a:off x="4726989" y="1242628"/>
                <a:ext cx="7255461" cy="16870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ru-RU" sz="3600" b="1" dirty="0" smtClean="0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Найдите</m:t>
                      </m:r>
                      <m:r>
                        <m:rPr>
                          <m:nor/>
                        </m:rPr>
                        <a:rPr lang="ru-RU" sz="3600" b="1" i="0" dirty="0" smtClean="0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f>
                        <m:fPr>
                          <m:ctrlPr>
                            <a:rPr lang="ru-RU" sz="3600" b="1" smtClean="0">
                              <a:solidFill>
                                <a:srgbClr val="FF0066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ru-RU" sz="3600" b="1" i="1">
                              <a:solidFill>
                                <a:srgbClr val="FF0066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3600" b="1" i="1">
                              <a:solidFill>
                                <a:srgbClr val="FF0066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  <m:r>
                        <a:rPr lang="ru-RU" sz="3600" b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от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𝟒𝟓𝟎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𝟗𝟑𝟎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𝟏𝟐𝟔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𝟕𝟓𝟑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</m:t>
                      </m:r>
                    </m:oMath>
                  </m:oMathPara>
                </a14:m>
                <a:endParaRPr lang="ru-RU" sz="3600" b="1" dirty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𝟏𝟎𝟐𝟎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𝟕𝟓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𝟒𝟖</m:t>
                      </m:r>
                      <m:r>
                        <a:rPr lang="ru-RU" sz="3600" b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ru-RU" sz="3600" b="1" i="1">
                          <a:solidFill>
                            <a:srgbClr val="9900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m:t>𝟓𝟓𝟐</m:t>
                      </m:r>
                    </m:oMath>
                  </m:oMathPara>
                </a14:m>
                <a:endParaRPr lang="ru-RU" sz="2800" b="1" dirty="0">
                  <a:solidFill>
                    <a:srgbClr val="99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C742128-5CF8-4468-AECF-A87DC4226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6989" y="1242628"/>
                <a:ext cx="7255461" cy="16870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AD16CFFD-BA1B-464B-9FC9-4B26D440C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5735806"/>
            <a:ext cx="5542212" cy="87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Урицкого</a:t>
            </a:r>
          </a:p>
        </p:txBody>
      </p:sp>
      <p:sp>
        <p:nvSpPr>
          <p:cNvPr id="11" name="Стрелка: изогнутая влево 10">
            <a:hlinkClick r:id="rId4" action="ppaction://hlinksldjump"/>
            <a:extLst>
              <a:ext uri="{FF2B5EF4-FFF2-40B4-BE49-F238E27FC236}">
                <a16:creationId xmlns:a16="http://schemas.microsoft.com/office/drawing/2014/main" id="{1A8C06BC-9A92-42F6-A440-3995A008E13A}"/>
              </a:ext>
            </a:extLst>
          </p:cNvPr>
          <p:cNvSpPr/>
          <p:nvPr/>
        </p:nvSpPr>
        <p:spPr>
          <a:xfrm>
            <a:off x="11029656" y="5820299"/>
            <a:ext cx="1012055" cy="966680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27E468EC-BB2A-4813-BD9A-654901A20F95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9917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13E725B-01CD-41F9-BF39-74EB7BDE8934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  <a:p>
            <a:pPr algn="ctr"/>
            <a:endParaRPr lang="ru-RU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0C51905-4877-4EE5-A731-0169187C56DF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32109"/>
            <a:ext cx="1051560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600" b="1" dirty="0"/>
              <a:t>   </a:t>
            </a:r>
            <a:r>
              <a:rPr lang="ru-RU" altLang="ru-RU" sz="28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 каком памятнике изображён двуглавый орёл, который держит в когтях царский указ о назначении наследника престола, цесаревича Николая Александровича, председателем комитета по строительству Сибирской железной дороги? (памятник установлен на побережье Ангары) </a:t>
            </a:r>
            <a:br>
              <a:rPr lang="ru-RU" altLang="ru-RU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ru-RU" altLang="ru-RU" sz="400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14">
            <a:extLst>
              <a:ext uri="{FF2B5EF4-FFF2-40B4-BE49-F238E27FC236}">
                <a16:creationId xmlns:a16="http://schemas.microsoft.com/office/drawing/2014/main" id="{00E57F93-EABA-4632-BF4A-D084B679CFB9}"/>
              </a:ext>
            </a:extLst>
          </p:cNvPr>
          <p:cNvSpPr/>
          <p:nvPr/>
        </p:nvSpPr>
        <p:spPr>
          <a:xfrm>
            <a:off x="4330233" y="1761621"/>
            <a:ext cx="5257443" cy="705004"/>
          </a:xfrm>
          <a:prstGeom prst="roundRect">
            <a:avLst>
              <a:gd name="adj" fmla="val 39904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Выделите целую часть из дроби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5C65980-96CE-4AA3-8062-AA0639968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60" y="2143179"/>
            <a:ext cx="3146086" cy="4194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5D06186C-4614-4A62-A192-AA96CA8F89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706793"/>
              </p:ext>
            </p:extLst>
          </p:nvPr>
        </p:nvGraphicFramePr>
        <p:xfrm>
          <a:off x="9844161" y="1680139"/>
          <a:ext cx="1990234" cy="5120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6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4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3633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1370" r="-1361" b="-88082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617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101370" r="-1361" b="-78082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633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201370" r="-1361" b="-68082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681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305556" r="-1361" b="-590278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3633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400000" r="-1361" b="-48219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490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500000" r="-1361" b="-382192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3415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9</a:t>
                      </a:r>
                      <a:endParaRPr lang="ru-RU" sz="24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3633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676712" r="-1361" b="-205479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490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776712" r="-1361" b="-105479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3633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b="1" dirty="0"/>
                    </a:p>
                  </a:txBody>
                  <a:tcPr marT="45731" marB="4573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stretch>
                        <a:fillRect l="-123810" t="-876712" r="-1361" b="-5479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8777624-18DD-45D1-A069-4B5346841DF6}"/>
                  </a:ext>
                </a:extLst>
              </p:cNvPr>
              <p:cNvSpPr txBox="1"/>
              <p:nvPr/>
            </p:nvSpPr>
            <p:spPr>
              <a:xfrm>
                <a:off x="5145807" y="2238614"/>
                <a:ext cx="4185384" cy="5401672"/>
              </a:xfrm>
              <a:prstGeom prst="rect">
                <a:avLst/>
              </a:prstGeom>
              <a:noFill/>
            </p:spPr>
            <p:txBody>
              <a:bodyPr wrap="square" numCol="2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ru-RU" sz="2800" dirty="0"/>
                  <a:t>Д</a:t>
                </a:r>
                <a:r>
                  <a:rPr lang="ru-RU" sz="2800" b="1" dirty="0"/>
                  <a:t>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𝟏𝟐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sz="2800" b="1" dirty="0"/>
                  <a:t> </a:t>
                </a:r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Е)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𝟏𝟓𝟏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С)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𝟏𝟒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Л)</a:t>
                </a:r>
                <a:r>
                  <a:rPr lang="ru-RU" sz="2800" b="1" dirty="0">
                    <a:solidFill>
                      <a:srgbClr val="9900FF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𝟕𝟏</m:t>
                        </m:r>
                      </m:num>
                      <m:den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А)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𝟏𝟎𝟎</m:t>
                        </m:r>
                      </m:num>
                      <m:den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en-US" sz="2800" b="1" dirty="0"/>
                  <a:t>III)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𝟕</m:t>
                        </m:r>
                      </m:num>
                      <m:den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𝟓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К)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𝟕𝟏</m:t>
                        </m:r>
                      </m:num>
                      <m:den>
                        <m: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𝟖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Р)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𝟑𝟕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𝟒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Н)</a:t>
                </a:r>
                <a:r>
                  <a:rPr lang="ru-RU" sz="2800" b="1" dirty="0">
                    <a:solidFill>
                      <a:srgbClr val="9900FF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𝟖𝟏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𝟗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pPr>
                  <a:lnSpc>
                    <a:spcPct val="150000"/>
                  </a:lnSpc>
                </a:pPr>
                <a:r>
                  <a:rPr lang="ru-RU" sz="2800" b="1" dirty="0"/>
                  <a:t>А)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𝟐𝟑</m:t>
                        </m:r>
                      </m:num>
                      <m:den>
                        <m:r>
                          <a:rPr lang="ru-RU" sz="2800" b="1" i="1" smtClean="0">
                            <a:solidFill>
                              <a:srgbClr val="9900F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ru-RU" sz="2800" b="1" dirty="0"/>
              </a:p>
              <a:p>
                <a:endParaRPr lang="ru-RU" sz="2800" dirty="0"/>
              </a:p>
            </p:txBody>
          </p:sp>
        </mc:Choice>
        <mc:Fallback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78777624-18DD-45D1-A069-4B5346841D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5807" y="2238614"/>
                <a:ext cx="4185384" cy="5401672"/>
              </a:xfrm>
              <a:prstGeom prst="rect">
                <a:avLst/>
              </a:prstGeom>
              <a:blipFill>
                <a:blip r:embed="rId5"/>
                <a:stretch>
                  <a:fillRect l="-29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AC4661CD-1627-41C8-9CC3-79C5E8AF47EB}"/>
              </a:ext>
            </a:extLst>
          </p:cNvPr>
          <p:cNvSpPr txBox="1"/>
          <p:nvPr/>
        </p:nvSpPr>
        <p:spPr>
          <a:xfrm>
            <a:off x="1675321" y="6168220"/>
            <a:ext cx="36394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</a:t>
            </a:r>
            <a:r>
              <a:rPr lang="en-US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ru-RU" altLang="ru-RU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трелка: изогнутая влево 13">
            <a:hlinkClick r:id="rId6" action="ppaction://hlinksldjump"/>
            <a:extLst>
              <a:ext uri="{FF2B5EF4-FFF2-40B4-BE49-F238E27FC236}">
                <a16:creationId xmlns:a16="http://schemas.microsoft.com/office/drawing/2014/main" id="{14DFAC9D-1ECA-4256-B8FC-A13A352056EB}"/>
              </a:ext>
            </a:extLst>
          </p:cNvPr>
          <p:cNvSpPr/>
          <p:nvPr/>
        </p:nvSpPr>
        <p:spPr>
          <a:xfrm>
            <a:off x="11353800" y="125965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4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ECE0453E-36BC-4B37-9D9B-5D5EC3E9226A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  <a:p>
            <a:pPr algn="ctr"/>
            <a:endParaRPr lang="ru-RU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E462F074-D36C-4513-B6B4-21219B2A8185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091697" y="102468"/>
            <a:ext cx="1051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Какого животного нет на гербе Иркутска 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16DFF9-B5FD-4154-92F2-E4AC0EDF7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1" t="6218" r="29692"/>
          <a:stretch>
            <a:fillRect/>
          </a:stretch>
        </p:blipFill>
        <p:spPr bwMode="auto">
          <a:xfrm>
            <a:off x="228600" y="3741738"/>
            <a:ext cx="266700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1" descr="Picture background">
            <a:extLst>
              <a:ext uri="{FF2B5EF4-FFF2-40B4-BE49-F238E27FC236}">
                <a16:creationId xmlns:a16="http://schemas.microsoft.com/office/drawing/2014/main" id="{3E8225DA-70B6-42E5-9272-CA0D13AD1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138" y="3725863"/>
            <a:ext cx="2038350" cy="230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3" descr="Picture background">
            <a:extLst>
              <a:ext uri="{FF2B5EF4-FFF2-40B4-BE49-F238E27FC236}">
                <a16:creationId xmlns:a16="http://schemas.microsoft.com/office/drawing/2014/main" id="{E1AE0CBB-7F52-49D1-98E6-899295F04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7" t="10960" r="19733" b="3218"/>
          <a:stretch>
            <a:fillRect/>
          </a:stretch>
        </p:blipFill>
        <p:spPr bwMode="auto">
          <a:xfrm>
            <a:off x="5545138" y="3694113"/>
            <a:ext cx="2425700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209E61A-DBA6-416D-8C93-457A3158D365}"/>
              </a:ext>
            </a:extLst>
          </p:cNvPr>
          <p:cNvSpPr txBox="1"/>
          <p:nvPr/>
        </p:nvSpPr>
        <p:spPr>
          <a:xfrm>
            <a:off x="1562100" y="6047646"/>
            <a:ext cx="6283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Медведь, Куница, Барс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Скругленный прямоугольник 14">
                <a:extLst>
                  <a:ext uri="{FF2B5EF4-FFF2-40B4-BE49-F238E27FC236}">
                    <a16:creationId xmlns:a16="http://schemas.microsoft.com/office/drawing/2014/main" id="{A824DDD8-3825-4DF2-81AB-776B65C7527D}"/>
                  </a:ext>
                </a:extLst>
              </p:cNvPr>
              <p:cNvSpPr/>
              <p:nvPr/>
            </p:nvSpPr>
            <p:spPr>
              <a:xfrm>
                <a:off x="3630802" y="741799"/>
                <a:ext cx="5765484" cy="121956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Представьте число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 в виде неправильной дроби</a:t>
                </a:r>
              </a:p>
            </p:txBody>
          </p:sp>
        </mc:Choice>
        <mc:Fallback>
          <p:sp>
            <p:nvSpPr>
              <p:cNvPr id="13" name="Скругленный прямоугольник 14">
                <a:extLst>
                  <a:ext uri="{FF2B5EF4-FFF2-40B4-BE49-F238E27FC236}">
                    <a16:creationId xmlns:a16="http://schemas.microsoft.com/office/drawing/2014/main" id="{A824DDD8-3825-4DF2-81AB-776B65C752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0802" y="741799"/>
                <a:ext cx="5765484" cy="1219569"/>
              </a:xfrm>
              <a:prstGeom prst="roundRect">
                <a:avLst>
                  <a:gd name="adj" fmla="val 39904"/>
                </a:avLst>
              </a:prstGeom>
              <a:blipFill>
                <a:blip r:embed="rId5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Скругленный прямоугольник 14">
                <a:extLst>
                  <a:ext uri="{FF2B5EF4-FFF2-40B4-BE49-F238E27FC236}">
                    <a16:creationId xmlns:a16="http://schemas.microsoft.com/office/drawing/2014/main" id="{AC9ED584-3055-4614-ABA1-1DDC8AD367D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2057400" cy="707887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>
                <a:normAutofit lnSpcReduction="10000"/>
              </a:bodyPr>
              <a:lstStyle/>
              <a:p>
                <a:pPr marL="0" indent="0" algn="ctr">
                  <a:buNone/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Соболь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𝟐𝟎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4" name="Скругленный прямоугольник 14">
                <a:extLst>
                  <a:ext uri="{FF2B5EF4-FFF2-40B4-BE49-F238E27FC236}">
                    <a16:creationId xmlns:a16="http://schemas.microsoft.com/office/drawing/2014/main" id="{AC9ED584-3055-4614-ABA1-1DDC8AD367D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2057400" cy="707887"/>
              </a:xfrm>
              <a:prstGeom prst="roundRect">
                <a:avLst>
                  <a:gd name="adj" fmla="val 39904"/>
                </a:avLst>
              </a:prstGeom>
              <a:blipFill>
                <a:blip r:embed="rId6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Скругленный прямоугольник 14">
                <a:extLst>
                  <a:ext uri="{FF2B5EF4-FFF2-40B4-BE49-F238E27FC236}">
                    <a16:creationId xmlns:a16="http://schemas.microsoft.com/office/drawing/2014/main" id="{3BD69026-0899-4E25-9CFA-A02D528E944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895600" y="2834683"/>
                <a:ext cx="2038350" cy="707887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 fontScale="92500"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Медведь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𝟏𝟗</m:t>
                        </m:r>
                      </m:num>
                      <m:den>
                        <m:r>
                          <a:rPr lang="ru-RU" sz="24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5" name="Скругленный прямоугольник 14">
                <a:extLst>
                  <a:ext uri="{FF2B5EF4-FFF2-40B4-BE49-F238E27FC236}">
                    <a16:creationId xmlns:a16="http://schemas.microsoft.com/office/drawing/2014/main" id="{3BD69026-0899-4E25-9CFA-A02D528E94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5600" y="2834683"/>
                <a:ext cx="2038350" cy="707887"/>
              </a:xfrm>
              <a:prstGeom prst="roundRect">
                <a:avLst>
                  <a:gd name="adj" fmla="val 39904"/>
                </a:avLst>
              </a:prstGeom>
              <a:blipFill>
                <a:blip r:embed="rId7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Скругленный прямоугольник 14">
                <a:extLst>
                  <a:ext uri="{FF2B5EF4-FFF2-40B4-BE49-F238E27FC236}">
                    <a16:creationId xmlns:a16="http://schemas.microsoft.com/office/drawing/2014/main" id="{2D44B422-85A9-4374-A2D8-7B5517E3BD6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115719" y="2053015"/>
                <a:ext cx="2420938" cy="781668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Куница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𝟑𝟖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𝟐𝟒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6" name="Скругленный прямоугольник 14">
                <a:extLst>
                  <a:ext uri="{FF2B5EF4-FFF2-40B4-BE49-F238E27FC236}">
                    <a16:creationId xmlns:a16="http://schemas.microsoft.com/office/drawing/2014/main" id="{2D44B422-85A9-4374-A2D8-7B5517E3B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5719" y="2053015"/>
                <a:ext cx="2420938" cy="781668"/>
              </a:xfrm>
              <a:prstGeom prst="roundRect">
                <a:avLst>
                  <a:gd name="adj" fmla="val 39904"/>
                </a:avLst>
              </a:prstGeom>
              <a:blipFill>
                <a:blip r:embed="rId8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Скругленный прямоугольник 14">
                <a:extLst>
                  <a:ext uri="{FF2B5EF4-FFF2-40B4-BE49-F238E27FC236}">
                    <a16:creationId xmlns:a16="http://schemas.microsoft.com/office/drawing/2014/main" id="{A835086D-821C-424E-BFDB-1DED958CCA9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718426" y="2801815"/>
                <a:ext cx="2285110" cy="805716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Барс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𝟓𝟕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𝟑𝟔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7" name="Скругленный прямоугольник 14">
                <a:extLst>
                  <a:ext uri="{FF2B5EF4-FFF2-40B4-BE49-F238E27FC236}">
                    <a16:creationId xmlns:a16="http://schemas.microsoft.com/office/drawing/2014/main" id="{A835086D-821C-424E-BFDB-1DED958CCA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8426" y="2801815"/>
                <a:ext cx="2285110" cy="805716"/>
              </a:xfrm>
              <a:prstGeom prst="roundRect">
                <a:avLst>
                  <a:gd name="adj" fmla="val 39904"/>
                </a:avLst>
              </a:prstGeom>
              <a:blipFill>
                <a:blip r:embed="rId9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Скругленный прямоугольник 14">
                <a:extLst>
                  <a:ext uri="{FF2B5EF4-FFF2-40B4-BE49-F238E27FC236}">
                    <a16:creationId xmlns:a16="http://schemas.microsoft.com/office/drawing/2014/main" id="{DEFB9BB1-E56D-4C35-856E-E5548A2FE2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70745" y="1932401"/>
                <a:ext cx="1940255" cy="822473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Б</a:t>
                </a:r>
                <a14:m>
                  <m:oMath xmlns:m="http://schemas.openxmlformats.org/officeDocument/2006/math">
                    <m:r>
                      <a:rPr lang="ru-RU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anose="02050604050505020204" pitchFamily="18" charset="0"/>
                      </a:rPr>
                      <m:t>абр</m:t>
                    </m:r>
                    <m:f>
                      <m:fPr>
                        <m:ctrlPr>
                          <a:rPr lang="ru-RU" sz="24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</m:ctrlPr>
                      </m:fPr>
                      <m:num>
                        <m:r>
                          <a:rPr lang="ru-RU" sz="24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𝟏𝟐</m:t>
                        </m:r>
                      </m:num>
                      <m:den>
                        <m:r>
                          <a:rPr lang="ru-RU" sz="24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𝟏𝟗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8" name="Скругленный прямоугольник 14">
                <a:extLst>
                  <a:ext uri="{FF2B5EF4-FFF2-40B4-BE49-F238E27FC236}">
                    <a16:creationId xmlns:a16="http://schemas.microsoft.com/office/drawing/2014/main" id="{DEFB9BB1-E56D-4C35-856E-E5548A2FE2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70745" y="1932401"/>
                <a:ext cx="1940255" cy="822473"/>
              </a:xfrm>
              <a:prstGeom prst="roundRect">
                <a:avLst>
                  <a:gd name="adj" fmla="val 39904"/>
                </a:avLst>
              </a:prstGeom>
              <a:blipFill>
                <a:blip r:embed="rId10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Стрелка: изогнутая влево 18">
            <a:hlinkClick r:id="rId11" action="ppaction://hlinksldjump"/>
            <a:extLst>
              <a:ext uri="{FF2B5EF4-FFF2-40B4-BE49-F238E27FC236}">
                <a16:creationId xmlns:a16="http://schemas.microsoft.com/office/drawing/2014/main" id="{751576D7-7D13-48FE-A305-0EA488ACF5F9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120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C916D798-F3B8-4790-AAE2-586EDE9CC0FA}"/>
              </a:ext>
            </a:extLst>
          </p:cNvPr>
          <p:cNvSpPr/>
          <p:nvPr/>
        </p:nvSpPr>
        <p:spPr>
          <a:xfrm>
            <a:off x="0" y="0"/>
            <a:ext cx="887767" cy="85126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  <a:p>
            <a:pPr algn="ctr"/>
            <a:endParaRPr lang="ru-RU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61767C43-E137-4A1B-B398-EC0463FE9D90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010216" y="346646"/>
            <a:ext cx="10515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какой церкви г. Иркутск купола отлиты в Ярославле?</a:t>
            </a:r>
          </a:p>
        </p:txBody>
      </p:sp>
      <p:pic>
        <p:nvPicPr>
          <p:cNvPr id="7" name="Picture 42" descr="Picture background">
            <a:extLst>
              <a:ext uri="{FF2B5EF4-FFF2-40B4-BE49-F238E27FC236}">
                <a16:creationId xmlns:a16="http://schemas.microsoft.com/office/drawing/2014/main" id="{04C3C809-5B3E-404A-AF0E-B5A21D98C6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6662"/>
            <a:ext cx="435133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Скругленный прямоугольник 25">
            <a:extLst>
              <a:ext uri="{FF2B5EF4-FFF2-40B4-BE49-F238E27FC236}">
                <a16:creationId xmlns:a16="http://schemas.microsoft.com/office/drawing/2014/main" id="{F6B3DBF5-E77B-42C9-A844-D1BF5CF2DD9D}"/>
              </a:ext>
            </a:extLst>
          </p:cNvPr>
          <p:cNvSpPr/>
          <p:nvPr/>
        </p:nvSpPr>
        <p:spPr>
          <a:xfrm flipH="1">
            <a:off x="6096000" y="2789644"/>
            <a:ext cx="1284604" cy="63935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400 м </a:t>
            </a:r>
          </a:p>
        </p:txBody>
      </p:sp>
      <p:sp>
        <p:nvSpPr>
          <p:cNvPr id="9" name="Скругленный прямоугольник 25">
            <a:extLst>
              <a:ext uri="{FF2B5EF4-FFF2-40B4-BE49-F238E27FC236}">
                <a16:creationId xmlns:a16="http://schemas.microsoft.com/office/drawing/2014/main" id="{73694480-17C5-4CFB-A4A6-0F26C2AB9222}"/>
              </a:ext>
            </a:extLst>
          </p:cNvPr>
          <p:cNvSpPr/>
          <p:nvPr/>
        </p:nvSpPr>
        <p:spPr>
          <a:xfrm flipH="1">
            <a:off x="6096000" y="4053718"/>
            <a:ext cx="1284604" cy="63935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600 м </a:t>
            </a:r>
          </a:p>
        </p:txBody>
      </p:sp>
      <p:sp>
        <p:nvSpPr>
          <p:cNvPr id="10" name="Скругленный прямоугольник 25">
            <a:extLst>
              <a:ext uri="{FF2B5EF4-FFF2-40B4-BE49-F238E27FC236}">
                <a16:creationId xmlns:a16="http://schemas.microsoft.com/office/drawing/2014/main" id="{A2FE2ADF-82A9-4789-AE67-E7D39482E1B1}"/>
              </a:ext>
            </a:extLst>
          </p:cNvPr>
          <p:cNvSpPr/>
          <p:nvPr/>
        </p:nvSpPr>
        <p:spPr>
          <a:xfrm flipH="1">
            <a:off x="6096000" y="5412120"/>
            <a:ext cx="1284604" cy="63935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60 м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Скругленный прямоугольник 14">
                <a:extLst>
                  <a:ext uri="{FF2B5EF4-FFF2-40B4-BE49-F238E27FC236}">
                    <a16:creationId xmlns:a16="http://schemas.microsoft.com/office/drawing/2014/main" id="{22491310-15CF-4D35-8E21-F690D4D9AAAA}"/>
                  </a:ext>
                </a:extLst>
              </p:cNvPr>
              <p:cNvSpPr/>
              <p:nvPr/>
            </p:nvSpPr>
            <p:spPr>
              <a:xfrm>
                <a:off x="4497862" y="1460813"/>
                <a:ext cx="5765484" cy="121956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От дома до аптеки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ru-RU" sz="24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 км. Сколько это в метрах?</a:t>
                </a:r>
              </a:p>
            </p:txBody>
          </p:sp>
        </mc:Choice>
        <mc:Fallback>
          <p:sp>
            <p:nvSpPr>
              <p:cNvPr id="11" name="Скругленный прямоугольник 14">
                <a:extLst>
                  <a:ext uri="{FF2B5EF4-FFF2-40B4-BE49-F238E27FC236}">
                    <a16:creationId xmlns:a16="http://schemas.microsoft.com/office/drawing/2014/main" id="{22491310-15CF-4D35-8E21-F690D4D9AA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7862" y="1460813"/>
                <a:ext cx="5765484" cy="1219569"/>
              </a:xfrm>
              <a:prstGeom prst="roundRect">
                <a:avLst>
                  <a:gd name="adj" fmla="val 39904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Скругленный прямоугольник 26">
            <a:extLst>
              <a:ext uri="{FF2B5EF4-FFF2-40B4-BE49-F238E27FC236}">
                <a16:creationId xmlns:a16="http://schemas.microsoft.com/office/drawing/2014/main" id="{BD4A1176-9C0F-4069-9F86-0F39FB0CCA4B}"/>
              </a:ext>
            </a:extLst>
          </p:cNvPr>
          <p:cNvSpPr/>
          <p:nvPr/>
        </p:nvSpPr>
        <p:spPr>
          <a:xfrm flipH="1">
            <a:off x="8309836" y="2849896"/>
            <a:ext cx="1881348" cy="51715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Знаменская</a:t>
            </a:r>
          </a:p>
        </p:txBody>
      </p:sp>
      <p:sp>
        <p:nvSpPr>
          <p:cNvPr id="13" name="Скругленный прямоугольник 26">
            <a:extLst>
              <a:ext uri="{FF2B5EF4-FFF2-40B4-BE49-F238E27FC236}">
                <a16:creationId xmlns:a16="http://schemas.microsoft.com/office/drawing/2014/main" id="{9464A6AD-273B-4B77-8675-4BA40FDF3F1E}"/>
              </a:ext>
            </a:extLst>
          </p:cNvPr>
          <p:cNvSpPr/>
          <p:nvPr/>
        </p:nvSpPr>
        <p:spPr>
          <a:xfrm flipH="1">
            <a:off x="8222381" y="4193023"/>
            <a:ext cx="2056258" cy="50005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Казанская</a:t>
            </a:r>
          </a:p>
        </p:txBody>
      </p:sp>
      <p:sp>
        <p:nvSpPr>
          <p:cNvPr id="14" name="Скругленный прямоугольник 26">
            <a:extLst>
              <a:ext uri="{FF2B5EF4-FFF2-40B4-BE49-F238E27FC236}">
                <a16:creationId xmlns:a16="http://schemas.microsoft.com/office/drawing/2014/main" id="{61091D5E-38E6-4A13-9700-8CE06A9A8242}"/>
              </a:ext>
            </a:extLst>
          </p:cNvPr>
          <p:cNvSpPr/>
          <p:nvPr/>
        </p:nvSpPr>
        <p:spPr>
          <a:xfrm flipH="1">
            <a:off x="8309836" y="5551425"/>
            <a:ext cx="2056258" cy="50005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Спасская</a:t>
            </a:r>
          </a:p>
        </p:txBody>
      </p:sp>
      <p:sp>
        <p:nvSpPr>
          <p:cNvPr id="15" name="Стрелка: изогнутая влево 14">
            <a:hlinkClick r:id="rId4" action="ppaction://hlinksldjump"/>
            <a:extLst>
              <a:ext uri="{FF2B5EF4-FFF2-40B4-BE49-F238E27FC236}">
                <a16:creationId xmlns:a16="http://schemas.microsoft.com/office/drawing/2014/main" id="{2F7EABA1-50A2-4D82-88A5-82C930DEBC3E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84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6" grpId="0" autoUpdateAnimBg="0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B6433E0-D379-4CB5-80E2-C78E59AEF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225E396-1814-42D2-B234-C3E99ECBB910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211062" y="423712"/>
            <a:ext cx="1051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 Байкал называли в древности?</a:t>
            </a:r>
          </a:p>
        </p:txBody>
      </p:sp>
      <p:sp>
        <p:nvSpPr>
          <p:cNvPr id="5" name="Скругленный прямоугольник 14">
            <a:extLst>
              <a:ext uri="{FF2B5EF4-FFF2-40B4-BE49-F238E27FC236}">
                <a16:creationId xmlns:a16="http://schemas.microsoft.com/office/drawing/2014/main" id="{AF3BB2A2-33DA-4C76-A364-DD564A178006}"/>
              </a:ext>
            </a:extLst>
          </p:cNvPr>
          <p:cNvSpPr/>
          <p:nvPr/>
        </p:nvSpPr>
        <p:spPr>
          <a:xfrm>
            <a:off x="4674606" y="1378450"/>
            <a:ext cx="5904656" cy="894350"/>
          </a:xfrm>
          <a:prstGeom prst="roundRect">
            <a:avLst>
              <a:gd name="adj" fmla="val 39904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Bookman Old Style" panose="02050604050505020204" pitchFamily="18" charset="0"/>
              </a:rPr>
              <a:t>Найдите числа, обратные данным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AE42EA-0098-401C-9CBB-DC93F49DD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2272800"/>
            <a:ext cx="4500700" cy="337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7">
            <a:extLst>
              <a:ext uri="{FF2B5EF4-FFF2-40B4-BE49-F238E27FC236}">
                <a16:creationId xmlns:a16="http://schemas.microsoft.com/office/drawing/2014/main" id="{C985C9A2-2310-42DC-8259-F66214D4B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973907"/>
              </p:ext>
            </p:extLst>
          </p:nvPr>
        </p:nvGraphicFramePr>
        <p:xfrm>
          <a:off x="494637" y="5685377"/>
          <a:ext cx="6096000" cy="983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233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blipFill>
                      <a:blip r:embed="rId3"/>
                      <a:stretch>
                        <a:fillRect l="-400" t="-980" r="-302000" b="-6176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blipFill>
                      <a:blip r:embed="rId3"/>
                      <a:stretch>
                        <a:fillRect l="-100000" t="-980" r="-200797" b="-6176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blipFill>
                      <a:blip r:embed="rId3"/>
                      <a:stretch>
                        <a:fillRect l="-200800" t="-980" r="-101600" b="-61765"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blipFill>
                      <a:blip r:embed="rId3"/>
                      <a:stretch>
                        <a:fillRect l="-300800" t="-980" r="-1600" b="-61765"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8" name="Скругленный прямоугольник 15">
                <a:extLst>
                  <a:ext uri="{FF2B5EF4-FFF2-40B4-BE49-F238E27FC236}">
                    <a16:creationId xmlns:a16="http://schemas.microsoft.com/office/drawing/2014/main" id="{4FDD6B21-915A-4E3A-AEBE-CE7146B47BF2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326242" y="2442440"/>
                <a:ext cx="2142744" cy="1200329"/>
              </a:xfrm>
              <a:prstGeom prst="roundRect">
                <a:avLst>
                  <a:gd name="adj" fmla="val 50000"/>
                </a:avLst>
              </a:prstGeom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40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У-</a:t>
                </a:r>
                <a:r>
                  <a:rPr lang="ru-RU" sz="4000" b="1" dirty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0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𝟒𝟑</m:t>
                        </m:r>
                      </m:num>
                      <m:den>
                        <m:r>
                          <a:rPr lang="ru-RU" sz="40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40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8" name="Скругленный прямоугольник 15">
                <a:extLst>
                  <a:ext uri="{FF2B5EF4-FFF2-40B4-BE49-F238E27FC236}">
                    <a16:creationId xmlns:a16="http://schemas.microsoft.com/office/drawing/2014/main" id="{4FDD6B21-915A-4E3A-AEBE-CE7146B47B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326242" y="2442440"/>
                <a:ext cx="2142744" cy="1200329"/>
              </a:xfrm>
              <a:prstGeom prst="roundRect">
                <a:avLst>
                  <a:gd name="adj" fmla="val 50000"/>
                </a:avLst>
              </a:prstGeom>
              <a:blipFill>
                <a:blip r:embed="rId4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Скругленный прямоугольник 15">
                <a:extLst>
                  <a:ext uri="{FF2B5EF4-FFF2-40B4-BE49-F238E27FC236}">
                    <a16:creationId xmlns:a16="http://schemas.microsoft.com/office/drawing/2014/main" id="{F6CC00BC-79F9-474B-8AEC-F99844917207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6288051" y="4099629"/>
                <a:ext cx="2142744" cy="1200329"/>
              </a:xfrm>
              <a:prstGeom prst="roundRect">
                <a:avLst>
                  <a:gd name="adj" fmla="val 50000"/>
                </a:avLst>
              </a:prstGeom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40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А -</a:t>
                </a:r>
                <a:r>
                  <a:rPr lang="ru-RU" sz="4000" b="1" dirty="0">
                    <a:solidFill>
                      <a:schemeClr val="accent2">
                        <a:lumMod val="50000"/>
                      </a:schemeClr>
                    </a:solidFill>
                  </a:rPr>
                  <a:t> 6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40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0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sz="40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</m:den>
                    </m:f>
                  </m:oMath>
                </a14:m>
                <a:r>
                  <a:rPr lang="ru-RU" sz="40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9" name="Скругленный прямоугольник 15">
                <a:extLst>
                  <a:ext uri="{FF2B5EF4-FFF2-40B4-BE49-F238E27FC236}">
                    <a16:creationId xmlns:a16="http://schemas.microsoft.com/office/drawing/2014/main" id="{F6CC00BC-79F9-474B-8AEC-F998449172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288051" y="4099629"/>
                <a:ext cx="2142744" cy="1200329"/>
              </a:xfrm>
              <a:prstGeom prst="roundRect">
                <a:avLst>
                  <a:gd name="adj" fmla="val 50000"/>
                </a:avLst>
              </a:prstGeom>
              <a:blipFill>
                <a:blip r:embed="rId5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Скругленный прямоугольник 15">
                <a:extLst>
                  <a:ext uri="{FF2B5EF4-FFF2-40B4-BE49-F238E27FC236}">
                    <a16:creationId xmlns:a16="http://schemas.microsoft.com/office/drawing/2014/main" id="{C5259199-9306-4AEE-A3EB-68DDAE4BB65E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8986241" y="4099629"/>
                <a:ext cx="2142744" cy="1200329"/>
              </a:xfrm>
              <a:prstGeom prst="roundRect">
                <a:avLst>
                  <a:gd name="adj" fmla="val 50000"/>
                </a:avLst>
              </a:prstGeom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sz="36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М- </a:t>
                </a:r>
                <a:r>
                  <a:rPr lang="ru-RU" sz="3600" b="1" dirty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6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𝟗𝟑</m:t>
                        </m:r>
                      </m:num>
                      <m:den>
                        <m:r>
                          <a:rPr lang="ru-RU" sz="36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ru-RU" sz="36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36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</a:p>
            </p:txBody>
          </p:sp>
        </mc:Choice>
        <mc:Fallback>
          <p:sp>
            <p:nvSpPr>
              <p:cNvPr id="10" name="Скругленный прямоугольник 15">
                <a:extLst>
                  <a:ext uri="{FF2B5EF4-FFF2-40B4-BE49-F238E27FC236}">
                    <a16:creationId xmlns:a16="http://schemas.microsoft.com/office/drawing/2014/main" id="{C5259199-9306-4AEE-A3EB-68DDAE4BB6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8986241" y="4099629"/>
                <a:ext cx="2142744" cy="1200329"/>
              </a:xfrm>
              <a:prstGeom prst="roundRect">
                <a:avLst>
                  <a:gd name="adj" fmla="val 50000"/>
                </a:avLst>
              </a:prstGeom>
              <a:blipFill>
                <a:blip r:embed="rId6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Скругленный прямоугольник 15">
            <a:extLst>
              <a:ext uri="{FF2B5EF4-FFF2-40B4-BE49-F238E27FC236}">
                <a16:creationId xmlns:a16="http://schemas.microsoft.com/office/drawing/2014/main" id="{B1264E40-70A7-4C1E-B24A-3904BC129B68}"/>
              </a:ext>
            </a:extLst>
          </p:cNvPr>
          <p:cNvSpPr txBox="1">
            <a:spLocks/>
          </p:cNvSpPr>
          <p:nvPr/>
        </p:nvSpPr>
        <p:spPr>
          <a:xfrm flipH="1">
            <a:off x="8986241" y="2442439"/>
            <a:ext cx="2142744" cy="1200329"/>
          </a:xfrm>
          <a:prstGeom prst="roundRect">
            <a:avLst>
              <a:gd name="adj" fmla="val 50000"/>
            </a:avLst>
          </a:prstGeom>
          <a:ln w="635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ru-RU" sz="4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Л - 15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73A641A-7340-403C-8BCC-263D628D80D8}"/>
              </a:ext>
            </a:extLst>
          </p:cNvPr>
          <p:cNvSpPr txBox="1"/>
          <p:nvPr/>
        </p:nvSpPr>
        <p:spPr>
          <a:xfrm>
            <a:off x="6815374" y="6134507"/>
            <a:ext cx="6283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Ламу</a:t>
            </a:r>
          </a:p>
        </p:txBody>
      </p:sp>
      <p:sp>
        <p:nvSpPr>
          <p:cNvPr id="13" name="Стрелка: изогнутая влево 12">
            <a:hlinkClick r:id="rId7" action="ppaction://hlinksldjump"/>
            <a:extLst>
              <a:ext uri="{FF2B5EF4-FFF2-40B4-BE49-F238E27FC236}">
                <a16:creationId xmlns:a16="http://schemas.microsoft.com/office/drawing/2014/main" id="{46A577E4-2933-48FA-AF69-B9ED124058DB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B24F876B-0C73-4BFC-A0CE-772186CC89EB}"/>
              </a:ext>
            </a:extLst>
          </p:cNvPr>
          <p:cNvSpPr/>
          <p:nvPr/>
        </p:nvSpPr>
        <p:spPr>
          <a:xfrm>
            <a:off x="-49567" y="0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820588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1CFF7E5-3EB3-4F56-9A34-270B24C33B0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50928" y="1825625"/>
                <a:ext cx="3002872" cy="4351338"/>
              </a:xfrm>
            </p:spPr>
            <p:txBody>
              <a:bodyPr/>
              <a:lstStyle/>
              <a:p>
                <a:pPr marL="514350" indent="-514350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sz="4000" b="1" i="1" smtClean="0">
                        <a:latin typeface="Cambria Math" panose="02040503050406030204" pitchFamily="18" charset="0"/>
                      </a:rPr>
                      <m:t>𝟕</m:t>
                    </m:r>
                    <m:f>
                      <m:fPr>
                        <m:ctrlPr>
                          <a:rPr lang="ru-RU" sz="4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endParaRPr lang="ru-RU" sz="4000" b="1" dirty="0"/>
              </a:p>
              <a:p>
                <a:pPr marL="514350" indent="-514350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sz="4000" b="1" i="1">
                        <a:latin typeface="Cambria Math" panose="02040503050406030204" pitchFamily="18" charset="0"/>
                      </a:rPr>
                      <m:t>𝟖</m:t>
                    </m:r>
                    <m:f>
                      <m:fPr>
                        <m:ctrlPr>
                          <a:rPr lang="ru-RU" sz="4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endParaRPr lang="ru-RU" sz="4000" b="1" dirty="0"/>
              </a:p>
              <a:p>
                <a:pPr marL="514350" indent="-514350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sz="4000" b="1" i="1" smtClean="0">
                        <a:latin typeface="Cambria Math" panose="02040503050406030204" pitchFamily="18" charset="0"/>
                      </a:rPr>
                      <m:t>𝟕</m:t>
                    </m:r>
                    <m:f>
                      <m:fPr>
                        <m:ctrlPr>
                          <a:rPr lang="ru-RU" sz="4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𝟒</m:t>
                        </m:r>
                      </m:num>
                      <m:den>
                        <m:r>
                          <a:rPr lang="ru-RU" sz="4000" b="1" i="1" smtClean="0">
                            <a:latin typeface="Cambria Math" panose="0204050305040603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endParaRPr lang="ru-RU" sz="4000" b="1" dirty="0"/>
              </a:p>
              <a:p>
                <a:pPr marL="514350" indent="-514350">
                  <a:lnSpc>
                    <a:spcPct val="100000"/>
                  </a:lnSpc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a:rPr lang="ru-RU" sz="4000" b="1" i="1" smtClean="0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endParaRPr lang="ru-RU" sz="4000" b="1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81CFF7E5-3EB3-4F56-9A34-270B24C33B0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50928" y="1825625"/>
                <a:ext cx="3002872" cy="4351338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C00E351B-84AA-49CC-A4F6-7527987B4491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676400" y="70905"/>
            <a:ext cx="1051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Глубина Байкала?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D85DB5-1E16-4D47-AF65-46FFB61B01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4" y="3197084"/>
            <a:ext cx="6353175" cy="338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Скругленный прямоугольник 14">
                <a:extLst>
                  <a:ext uri="{FF2B5EF4-FFF2-40B4-BE49-F238E27FC236}">
                    <a16:creationId xmlns:a16="http://schemas.microsoft.com/office/drawing/2014/main" id="{05ECEA7B-2D23-4544-B6BB-BC27ACD8A04F}"/>
                  </a:ext>
                </a:extLst>
              </p:cNvPr>
              <p:cNvSpPr/>
              <p:nvPr/>
            </p:nvSpPr>
            <p:spPr>
              <a:xfrm>
                <a:off x="2487992" y="782238"/>
                <a:ext cx="5765484" cy="121956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Вычисли 18-(</a:t>
                </a:r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6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</m:ctrlPr>
                      </m:fPr>
                      <m:num>
                        <m:r>
                          <a:rPr lang="ru-RU" sz="32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𝟒</m:t>
                        </m:r>
                      </m:num>
                      <m:den>
                        <m:r>
                          <a:rPr lang="ru-RU" sz="32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𝟏𝟑</m:t>
                        </m:r>
                      </m:den>
                    </m:f>
                  </m:oMath>
                </a14:m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 </a:t>
                </a:r>
                <a:r>
                  <a:rPr lang="ru-RU" sz="24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+ </a:t>
                </a:r>
                <a14:m>
                  <m:oMath xmlns:m="http://schemas.openxmlformats.org/officeDocument/2006/math">
                    <m:r>
                      <a:rPr lang="ru-RU" sz="2800" b="1" i="1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anose="02050604050505020204" pitchFamily="18" charset="0"/>
                      </a:rPr>
                      <m:t>𝟒</m:t>
                    </m:r>
                    <m:f>
                      <m:fPr>
                        <m:ctrlPr>
                          <a:rPr lang="ru-RU" sz="28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</m:ctrlPr>
                      </m:fPr>
                      <m:num>
                        <m:r>
                          <a:rPr lang="ru-RU" sz="28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𝟓</m:t>
                        </m:r>
                      </m:num>
                      <m:den>
                        <m:r>
                          <a:rPr lang="ru-RU" sz="2800" b="1" i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  <m:t>𝟏𝟑</m:t>
                        </m:r>
                      </m:den>
                    </m:f>
                    <m:r>
                      <a:rPr lang="ru-RU" sz="2800" b="1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anose="02050604050505020204" pitchFamily="18" charset="0"/>
                      </a:rPr>
                      <m:t>) ?</m:t>
                    </m:r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8" name="Скругленный прямоугольник 14">
                <a:extLst>
                  <a:ext uri="{FF2B5EF4-FFF2-40B4-BE49-F238E27FC236}">
                    <a16:creationId xmlns:a16="http://schemas.microsoft.com/office/drawing/2014/main" id="{05ECEA7B-2D23-4544-B6BB-BC27ACD8A0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992" y="782238"/>
                <a:ext cx="5765484" cy="1219569"/>
              </a:xfrm>
              <a:prstGeom prst="roundRect">
                <a:avLst>
                  <a:gd name="adj" fmla="val 39904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BCAD8CEB-25BD-403D-AA3D-E5C082654647}"/>
              </a:ext>
            </a:extLst>
          </p:cNvPr>
          <p:cNvSpPr/>
          <p:nvPr/>
        </p:nvSpPr>
        <p:spPr>
          <a:xfrm>
            <a:off x="0" y="11091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15</a:t>
            </a:r>
          </a:p>
          <a:p>
            <a:pPr algn="ctr"/>
            <a:endParaRPr lang="ru-RU" dirty="0"/>
          </a:p>
        </p:txBody>
      </p:sp>
      <p:sp>
        <p:nvSpPr>
          <p:cNvPr id="11" name="Стрелка вправо 5">
            <a:extLst>
              <a:ext uri="{FF2B5EF4-FFF2-40B4-BE49-F238E27FC236}">
                <a16:creationId xmlns:a16="http://schemas.microsoft.com/office/drawing/2014/main" id="{CCB98056-D770-41D0-BFDC-5988103D722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10082920" y="4129889"/>
            <a:ext cx="800100" cy="550863"/>
          </a:xfrm>
          <a:prstGeom prst="rightArrow">
            <a:avLst>
              <a:gd name="adj1" fmla="val 29491"/>
              <a:gd name="adj2" fmla="val 4925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34EFC1-5107-4027-B34A-7C6A4ADB0D48}"/>
              </a:ext>
            </a:extLst>
          </p:cNvPr>
          <p:cNvSpPr txBox="1"/>
          <p:nvPr/>
        </p:nvSpPr>
        <p:spPr>
          <a:xfrm>
            <a:off x="6774187" y="6036554"/>
            <a:ext cx="6283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1642 метра</a:t>
            </a:r>
          </a:p>
        </p:txBody>
      </p:sp>
      <p:sp>
        <p:nvSpPr>
          <p:cNvPr id="14" name="Стрелка: изогнутая влево 13">
            <a:hlinkClick r:id="rId5" action="ppaction://hlinksldjump"/>
            <a:extLst>
              <a:ext uri="{FF2B5EF4-FFF2-40B4-BE49-F238E27FC236}">
                <a16:creationId xmlns:a16="http://schemas.microsoft.com/office/drawing/2014/main" id="{72AB89C4-0216-4F5C-893F-9C00B4E08FDD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272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 animBg="1"/>
      <p:bldP spid="11" grpId="1" animBg="1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943D4E3-23A1-4C78-89E7-5E9B7301221A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264328" y="198714"/>
            <a:ext cx="1051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Самый большой приток БАЙКАЛА?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802F4E83-1DC5-4BB3-9130-2CAA0A1830EC}"/>
              </a:ext>
            </a:extLst>
          </p:cNvPr>
          <p:cNvSpPr/>
          <p:nvPr/>
        </p:nvSpPr>
        <p:spPr>
          <a:xfrm>
            <a:off x="0" y="11091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20</a:t>
            </a:r>
          </a:p>
          <a:p>
            <a:pPr algn="ctr"/>
            <a:endParaRPr lang="ru-RU" dirty="0"/>
          </a:p>
        </p:txBody>
      </p:sp>
      <p:pic>
        <p:nvPicPr>
          <p:cNvPr id="6" name="Picture 39" descr="Picture background">
            <a:extLst>
              <a:ext uri="{FF2B5EF4-FFF2-40B4-BE49-F238E27FC236}">
                <a16:creationId xmlns:a16="http://schemas.microsoft.com/office/drawing/2014/main" id="{60A14A42-17D6-4DDA-8C0E-149F7E815A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6662"/>
            <a:ext cx="619407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Скругленный прямоугольник 18">
            <a:extLst>
              <a:ext uri="{FF2B5EF4-FFF2-40B4-BE49-F238E27FC236}">
                <a16:creationId xmlns:a16="http://schemas.microsoft.com/office/drawing/2014/main" id="{7FC7DC8F-9162-437B-B9D5-41517B67810D}"/>
              </a:ext>
            </a:extLst>
          </p:cNvPr>
          <p:cNvSpPr/>
          <p:nvPr/>
        </p:nvSpPr>
        <p:spPr>
          <a:xfrm flipH="1">
            <a:off x="6997381" y="2365993"/>
            <a:ext cx="2852788" cy="778602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m = 6, 7, 8, 9, ….</a:t>
            </a:r>
            <a:r>
              <a:rPr lang="ru-RU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8" name="Скругленный прямоугольник 16">
            <a:extLst>
              <a:ext uri="{FF2B5EF4-FFF2-40B4-BE49-F238E27FC236}">
                <a16:creationId xmlns:a16="http://schemas.microsoft.com/office/drawing/2014/main" id="{46E4D576-04D9-4706-BCE0-18C48D2DA7DC}"/>
              </a:ext>
            </a:extLst>
          </p:cNvPr>
          <p:cNvSpPr/>
          <p:nvPr/>
        </p:nvSpPr>
        <p:spPr>
          <a:xfrm flipH="1">
            <a:off x="6897794" y="3429000"/>
            <a:ext cx="3051963" cy="778602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m = </a:t>
            </a:r>
            <a:r>
              <a:rPr lang="ru-RU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0, </a:t>
            </a:r>
            <a:r>
              <a:rPr lang="en-US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1, 2, 3, 4, 5</a:t>
            </a:r>
            <a:endParaRPr lang="ru-RU" sz="2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17">
            <a:extLst>
              <a:ext uri="{FF2B5EF4-FFF2-40B4-BE49-F238E27FC236}">
                <a16:creationId xmlns:a16="http://schemas.microsoft.com/office/drawing/2014/main" id="{2E6EA70E-DDDD-4DE1-AF03-5E1342841F63}"/>
              </a:ext>
            </a:extLst>
          </p:cNvPr>
          <p:cNvSpPr/>
          <p:nvPr/>
        </p:nvSpPr>
        <p:spPr>
          <a:xfrm flipH="1">
            <a:off x="6897792" y="4443288"/>
            <a:ext cx="3051963" cy="778602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m = 0, 1, 2, 3, 4</a:t>
            </a:r>
            <a:r>
              <a:rPr lang="ru-RU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0" name="Скругленный прямоугольник 15">
            <a:extLst>
              <a:ext uri="{FF2B5EF4-FFF2-40B4-BE49-F238E27FC236}">
                <a16:creationId xmlns:a16="http://schemas.microsoft.com/office/drawing/2014/main" id="{449DF178-8A19-40E9-8A67-60CDF28DEE6C}"/>
              </a:ext>
            </a:extLst>
          </p:cNvPr>
          <p:cNvSpPr/>
          <p:nvPr/>
        </p:nvSpPr>
        <p:spPr>
          <a:xfrm flipH="1">
            <a:off x="6997381" y="5457576"/>
            <a:ext cx="2852783" cy="778602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m &lt; 6</a:t>
            </a:r>
            <a:endParaRPr lang="ru-RU" sz="28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Скругленный прямоугольник 14">
                <a:extLst>
                  <a:ext uri="{FF2B5EF4-FFF2-40B4-BE49-F238E27FC236}">
                    <a16:creationId xmlns:a16="http://schemas.microsoft.com/office/drawing/2014/main" id="{47B56479-FD14-442A-8708-6BDAC1CB1D7E}"/>
                  </a:ext>
                </a:extLst>
              </p:cNvPr>
              <p:cNvSpPr/>
              <p:nvPr/>
            </p:nvSpPr>
            <p:spPr>
              <a:xfrm>
                <a:off x="5133315" y="982776"/>
                <a:ext cx="6325087" cy="121956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При каких значениях </a:t>
                </a:r>
                <a:r>
                  <a:rPr lang="en-US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 m </a:t>
                </a:r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дробь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b="1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Bookman Old Style" panose="02050604050505020204" pitchFamily="18" charset="0"/>
                          </a:rPr>
                        </m:ctrlPr>
                      </m:fPr>
                      <m:num>
                        <m:r>
                          <a:rPr lang="ru-RU" sz="32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>
                          <a:rPr lang="ru-RU" sz="32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32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num>
                      <m:den>
                        <m:r>
                          <a:rPr lang="en-US" sz="3200" b="1" i="1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𝟖</m:t>
                        </m:r>
                      </m:den>
                    </m:f>
                  </m:oMath>
                </a14:m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 правильная</a:t>
                </a:r>
                <a14:m>
                  <m:oMath xmlns:m="http://schemas.openxmlformats.org/officeDocument/2006/math">
                    <m:r>
                      <a:rPr lang="ru-RU" sz="2800" b="1">
                        <a:solidFill>
                          <a:schemeClr val="accent2">
                            <a:lumMod val="50000"/>
                          </a:schemeClr>
                        </a:solidFill>
                        <a:latin typeface="Bookman Old Style" panose="02050604050505020204" pitchFamily="18" charset="0"/>
                      </a:rPr>
                      <m:t> ?</m:t>
                    </m:r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11" name="Скругленный прямоугольник 14">
                <a:extLst>
                  <a:ext uri="{FF2B5EF4-FFF2-40B4-BE49-F238E27FC236}">
                    <a16:creationId xmlns:a16="http://schemas.microsoft.com/office/drawing/2014/main" id="{47B56479-FD14-442A-8708-6BDAC1CB1D7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315" y="982776"/>
                <a:ext cx="6325087" cy="1219569"/>
              </a:xfrm>
              <a:prstGeom prst="roundRect">
                <a:avLst>
                  <a:gd name="adj" fmla="val 39904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Стрелка: изогнутая влево 11">
            <a:hlinkClick r:id="rId4" action="ppaction://hlinksldjump"/>
            <a:extLst>
              <a:ext uri="{FF2B5EF4-FFF2-40B4-BE49-F238E27FC236}">
                <a16:creationId xmlns:a16="http://schemas.microsoft.com/office/drawing/2014/main" id="{D829DDB6-E07D-45B3-B796-859B105F70AD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2E6F96-9E28-40E2-A9A4-A26F22D606B0}"/>
              </a:ext>
            </a:extLst>
          </p:cNvPr>
          <p:cNvSpPr txBox="1"/>
          <p:nvPr/>
        </p:nvSpPr>
        <p:spPr>
          <a:xfrm>
            <a:off x="6339621" y="6140914"/>
            <a:ext cx="6283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Селенга</a:t>
            </a:r>
          </a:p>
        </p:txBody>
      </p:sp>
    </p:spTree>
    <p:extLst>
      <p:ext uri="{BB962C8B-B14F-4D97-AF65-F5344CB8AC3E}">
        <p14:creationId xmlns:p14="http://schemas.microsoft.com/office/powerpoint/2010/main" val="225127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8" grpId="0" animBg="1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EEDF081-FF08-4951-AF7A-E00E449E304D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702397" y="129996"/>
            <a:ext cx="1117574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 называется самая многочисленная популяция рыбы, которая является промысловой на Байкале?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28178D-C83D-4743-A770-959CED330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5296"/>
            <a:ext cx="5077108" cy="2855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Скругленный прямоугольник 14">
                <a:extLst>
                  <a:ext uri="{FF2B5EF4-FFF2-40B4-BE49-F238E27FC236}">
                    <a16:creationId xmlns:a16="http://schemas.microsoft.com/office/drawing/2014/main" id="{68C355A6-8BC1-40B9-AA77-A22F9A71A4F5}"/>
                  </a:ext>
                </a:extLst>
              </p:cNvPr>
              <p:cNvSpPr/>
              <p:nvPr/>
            </p:nvSpPr>
            <p:spPr>
              <a:xfrm>
                <a:off x="4626320" y="1825625"/>
                <a:ext cx="6325087" cy="148707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н</a:t>
                </a:r>
                <a14:m>
                  <m:oMath xmlns:m="http://schemas.openxmlformats.org/officeDocument/2006/math">
                    <m:r>
                      <a:rPr lang="ru-RU" sz="2800" b="1" i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айди площадь прямоугольника </m:t>
                    </m:r>
                  </m:oMath>
                </a14:m>
                <a:endParaRPr lang="ru-RU" sz="2800" b="1" i="0" dirty="0">
                  <a:solidFill>
                    <a:schemeClr val="accent2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algn="ctr">
                  <a:defRPr/>
                </a:pPr>
                <a14:m>
                  <m:oMath xmlns:m="http://schemas.openxmlformats.org/officeDocument/2006/math">
                    <m:r>
                      <a:rPr lang="en-US" sz="2800" b="1" i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𝐎𝐌𝐍𝐊</m:t>
                    </m:r>
                    <m:r>
                      <a:rPr lang="ru-RU" sz="2800" b="1" i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, если </m:t>
                    </m:r>
                  </m:oMath>
                </a14:m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сторона</a:t>
                </a:r>
                <a:r>
                  <a:rPr lang="en-US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 MK</a:t>
                </a:r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 равна 7 см, а </a:t>
                </a:r>
                <a:r>
                  <a:rPr lang="en-US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NK</a:t>
                </a:r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  на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𝟐𝟏</m:t>
                        </m:r>
                      </m:num>
                      <m:den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ru-RU" sz="28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см длиннее </a:t>
                </a:r>
                <a:r>
                  <a:rPr lang="en-US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MN</a:t>
                </a:r>
                <a14:m>
                  <m:oMath xmlns:m="http://schemas.openxmlformats.org/officeDocument/2006/math">
                    <m:r>
                      <a:rPr lang="ru-RU" sz="2800" b="1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6" name="Скругленный прямоугольник 14">
                <a:extLst>
                  <a:ext uri="{FF2B5EF4-FFF2-40B4-BE49-F238E27FC236}">
                    <a16:creationId xmlns:a16="http://schemas.microsoft.com/office/drawing/2014/main" id="{68C355A6-8BC1-40B9-AA77-A22F9A71A4F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6320" y="1825625"/>
                <a:ext cx="6325087" cy="1487079"/>
              </a:xfrm>
              <a:prstGeom prst="roundRect">
                <a:avLst>
                  <a:gd name="adj" fmla="val 39904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1FA3AD2-6F87-48D0-8AA8-7B9EC36E4FA3}"/>
              </a:ext>
            </a:extLst>
          </p:cNvPr>
          <p:cNvSpPr/>
          <p:nvPr/>
        </p:nvSpPr>
        <p:spPr>
          <a:xfrm>
            <a:off x="0" y="11091"/>
            <a:ext cx="702397" cy="740347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25</a:t>
            </a:r>
          </a:p>
          <a:p>
            <a:pPr algn="ctr"/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Скругленный прямоугольник 15">
                <a:extLst>
                  <a:ext uri="{FF2B5EF4-FFF2-40B4-BE49-F238E27FC236}">
                    <a16:creationId xmlns:a16="http://schemas.microsoft.com/office/drawing/2014/main" id="{33239C25-5FBE-4B57-AB5C-6175D26B0B5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 flipH="1">
                <a:off x="5646119" y="3545296"/>
                <a:ext cx="2142744" cy="1200329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marL="0" indent="0" algn="ctr">
                  <a:buNone/>
                  <a:defRPr/>
                </a:pPr>
                <a:r>
                  <a:rPr lang="ru-RU" sz="28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12</a:t>
                </a:r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sz="2800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 см</a:t>
                </a:r>
              </a:p>
            </p:txBody>
          </p:sp>
        </mc:Choice>
        <mc:Fallback>
          <p:sp>
            <p:nvSpPr>
              <p:cNvPr id="8" name="Скругленный прямоугольник 15">
                <a:extLst>
                  <a:ext uri="{FF2B5EF4-FFF2-40B4-BE49-F238E27FC236}">
                    <a16:creationId xmlns:a16="http://schemas.microsoft.com/office/drawing/2014/main" id="{33239C25-5FBE-4B57-AB5C-6175D26B0B5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 flipH="1">
                <a:off x="5646119" y="3545296"/>
                <a:ext cx="2142744" cy="1200329"/>
              </a:xfrm>
              <a:prstGeom prst="roundRect">
                <a:avLst>
                  <a:gd name="adj" fmla="val 50000"/>
                </a:avLst>
              </a:prstGeom>
              <a:blipFill>
                <a:blip r:embed="rId4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Скругленный прямоугольник 15">
            <a:extLst>
              <a:ext uri="{FF2B5EF4-FFF2-40B4-BE49-F238E27FC236}">
                <a16:creationId xmlns:a16="http://schemas.microsoft.com/office/drawing/2014/main" id="{05A7A0BF-EF1D-4F45-BBDD-001A6135C363}"/>
              </a:ext>
            </a:extLst>
          </p:cNvPr>
          <p:cNvSpPr txBox="1">
            <a:spLocks/>
          </p:cNvSpPr>
          <p:nvPr/>
        </p:nvSpPr>
        <p:spPr>
          <a:xfrm flipH="1">
            <a:off x="8607810" y="4941599"/>
            <a:ext cx="2142744" cy="1200329"/>
          </a:xfrm>
          <a:prstGeom prst="roundRect">
            <a:avLst>
              <a:gd name="adj" fmla="val 50000"/>
            </a:avLst>
          </a:prstGeom>
          <a:ln w="635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ru-RU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70 см</a:t>
            </a:r>
          </a:p>
        </p:txBody>
      </p:sp>
      <p:sp>
        <p:nvSpPr>
          <p:cNvPr id="11" name="Скругленный прямоугольник 15">
            <a:extLst>
              <a:ext uri="{FF2B5EF4-FFF2-40B4-BE49-F238E27FC236}">
                <a16:creationId xmlns:a16="http://schemas.microsoft.com/office/drawing/2014/main" id="{A6E08603-5729-4A4D-872C-63C504CC0125}"/>
              </a:ext>
            </a:extLst>
          </p:cNvPr>
          <p:cNvSpPr txBox="1">
            <a:spLocks/>
          </p:cNvSpPr>
          <p:nvPr/>
        </p:nvSpPr>
        <p:spPr>
          <a:xfrm flipH="1">
            <a:off x="8510274" y="3529945"/>
            <a:ext cx="2142744" cy="1200329"/>
          </a:xfrm>
          <a:prstGeom prst="roundRect">
            <a:avLst>
              <a:gd name="adj" fmla="val 50000"/>
            </a:avLst>
          </a:prstGeom>
          <a:ln w="6350" cap="flat" cmpd="sng" algn="ctr">
            <a:noFill/>
            <a:prstDash val="solid"/>
            <a:miter lim="800000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ru-RU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</a:rPr>
              <a:t>10 см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Скругленный прямоугольник 15">
                <a:extLst>
                  <a:ext uri="{FF2B5EF4-FFF2-40B4-BE49-F238E27FC236}">
                    <a16:creationId xmlns:a16="http://schemas.microsoft.com/office/drawing/2014/main" id="{A3CB8F9F-09CC-49EA-9DED-9946DC7FAE63}"/>
                  </a:ext>
                </a:extLst>
              </p:cNvPr>
              <p:cNvSpPr txBox="1">
                <a:spLocks/>
              </p:cNvSpPr>
              <p:nvPr/>
            </p:nvSpPr>
            <p:spPr>
              <a:xfrm flipH="1">
                <a:off x="5615639" y="4941598"/>
                <a:ext cx="2142744" cy="1200329"/>
              </a:xfrm>
              <a:prstGeom prst="roundRect">
                <a:avLst>
                  <a:gd name="adj" fmla="val 50000"/>
                </a:avLst>
              </a:prstGeom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vert="horz" lIns="91440" tIns="45720" rIns="91440" bIns="45720" rtlCol="0" anchor="ctr">
                <a:normAutofit/>
              </a:bodyPr>
              <a:lstStyle>
                <a:lvl1pPr marL="228600" indent="-228600" algn="l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anose="020B0604020202020204" pitchFamily="34" charset="0"/>
                  <a:buNone/>
                  <a:defRPr/>
                </a:pPr>
                <a:r>
                  <a:rPr lang="ru-RU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13</a:t>
                </a:r>
                <a:r>
                  <a:rPr lang="ru-RU" b="1" dirty="0">
                    <a:solidFill>
                      <a:schemeClr val="accent2">
                        <a:lumMod val="50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num>
                      <m:den>
                        <m:r>
                          <a:rPr lang="ru-RU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</m:oMath>
                </a14:m>
                <a:r>
                  <a:rPr lang="ru-RU" b="1" dirty="0">
                    <a:ln>
                      <a:solidFill>
                        <a:schemeClr val="accent2">
                          <a:lumMod val="50000"/>
                        </a:schemeClr>
                      </a:solidFill>
                    </a:ln>
                    <a:solidFill>
                      <a:schemeClr val="accent2">
                        <a:lumMod val="50000"/>
                      </a:schemeClr>
                    </a:solidFill>
                  </a:rPr>
                  <a:t> см</a:t>
                </a:r>
              </a:p>
            </p:txBody>
          </p:sp>
        </mc:Choice>
        <mc:Fallback>
          <p:sp>
            <p:nvSpPr>
              <p:cNvPr id="13" name="Скругленный прямоугольник 15">
                <a:extLst>
                  <a:ext uri="{FF2B5EF4-FFF2-40B4-BE49-F238E27FC236}">
                    <a16:creationId xmlns:a16="http://schemas.microsoft.com/office/drawing/2014/main" id="{A3CB8F9F-09CC-49EA-9DED-9946DC7FAE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5615639" y="4941598"/>
                <a:ext cx="2142744" cy="1200329"/>
              </a:xfrm>
              <a:prstGeom prst="roundRect">
                <a:avLst>
                  <a:gd name="adj" fmla="val 50000"/>
                </a:avLst>
              </a:prstGeom>
              <a:blipFill>
                <a:blip r:embed="rId5"/>
                <a:stretch>
                  <a:fillRect/>
                </a:stretch>
              </a:blipFill>
              <a:ln w="6350" cap="flat" cmpd="sng" algn="ctr">
                <a:noFill/>
                <a:prstDash val="solid"/>
                <a:miter lim="800000"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FB790E69-C324-4EC7-A196-4BD9753E7478}"/>
              </a:ext>
            </a:extLst>
          </p:cNvPr>
          <p:cNvSpPr txBox="1"/>
          <p:nvPr/>
        </p:nvSpPr>
        <p:spPr>
          <a:xfrm>
            <a:off x="5077108" y="6141927"/>
            <a:ext cx="628310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ru-RU" altLang="ru-RU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Омуль</a:t>
            </a:r>
          </a:p>
        </p:txBody>
      </p:sp>
      <p:sp>
        <p:nvSpPr>
          <p:cNvPr id="16" name="Стрелка: изогнутая влево 15">
            <a:hlinkClick r:id="rId6" action="ppaction://hlinksldjump"/>
            <a:extLst>
              <a:ext uri="{FF2B5EF4-FFF2-40B4-BE49-F238E27FC236}">
                <a16:creationId xmlns:a16="http://schemas.microsoft.com/office/drawing/2014/main" id="{27BB5D79-5571-417F-999A-C9775A8CE2A2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869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41CE10B-AEA1-4E09-8BFD-FBB19FC61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385BF9C-037D-4214-A01D-2311E5A52F6C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150744"/>
            <a:ext cx="105156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400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Какое природное явление позволяет использовать оз. Байкал, как транспортную магистраль не только летом, но и зимой?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D28629-9E5A-44F1-8CB2-BBA671826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4" y="2425800"/>
            <a:ext cx="5794564" cy="4345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Скругленный прямоугольник 14">
                <a:extLst>
                  <a:ext uri="{FF2B5EF4-FFF2-40B4-BE49-F238E27FC236}">
                    <a16:creationId xmlns:a16="http://schemas.microsoft.com/office/drawing/2014/main" id="{E48066EC-1D79-43B9-8CB7-D112D5FD6F82}"/>
                  </a:ext>
                </a:extLst>
              </p:cNvPr>
              <p:cNvSpPr/>
              <p:nvPr/>
            </p:nvSpPr>
            <p:spPr>
              <a:xfrm>
                <a:off x="5785163" y="1803360"/>
                <a:ext cx="6325087" cy="1487079"/>
              </a:xfrm>
              <a:prstGeom prst="roundRect">
                <a:avLst>
                  <a:gd name="adj" fmla="val 39904"/>
                </a:avLst>
              </a:prstGeom>
              <a:gradFill flip="none" rotWithShape="1">
                <a:gsLst>
                  <a:gs pos="0">
                    <a:srgbClr val="9933FF"/>
                  </a:gs>
                  <a:gs pos="46436">
                    <a:srgbClr val="C9D3F2"/>
                  </a:gs>
                  <a:gs pos="77000">
                    <a:srgbClr val="D8DFF6"/>
                  </a:gs>
                  <a:gs pos="58000">
                    <a:srgbClr val="D0D8F4"/>
                  </a:gs>
                  <a:gs pos="3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path path="circle">
                  <a:fillToRect t="100000" r="100000"/>
                </a:path>
                <a:tileRect l="-100000" b="-100000"/>
              </a:gra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ru-RU" sz="3200" b="1" dirty="0">
                    <a:solidFill>
                      <a:schemeClr val="accent2">
                        <a:lumMod val="50000"/>
                      </a:schemeClr>
                    </a:solidFill>
                    <a:latin typeface="Bookman Old Style" panose="02050604050505020204" pitchFamily="18" charset="0"/>
                  </a:rPr>
                  <a:t>В</a:t>
                </a:r>
                <a14:m>
                  <m:oMath xmlns:m="http://schemas.openxmlformats.org/officeDocument/2006/math">
                    <m:r>
                      <a:rPr lang="ru-RU" sz="2800" b="1" i="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ычисли периметр квадрата </m:t>
                    </m:r>
                  </m:oMath>
                </a14:m>
                <a:endParaRPr lang="ru-RU" sz="2800" b="1" i="0" dirty="0">
                  <a:solidFill>
                    <a:schemeClr val="accent2">
                      <a:lumMod val="50000"/>
                    </a:schemeClr>
                  </a:solidFill>
                  <a:latin typeface="Cambria Math" panose="02040503050406030204" pitchFamily="18" charset="0"/>
                </a:endParaRPr>
              </a:p>
              <a:p>
                <a:pPr algn="ctr">
                  <a:defRPr/>
                </a:pPr>
                <a14:m>
                  <m:oMath xmlns:m="http://schemas.openxmlformats.org/officeDocument/2006/math">
                    <m:r>
                      <a:rPr lang="ru-RU" sz="2800" b="1" i="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со стороной </m:t>
                    </m:r>
                    <m:r>
                      <a:rPr lang="ru-RU" sz="2800" b="1" i="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𝟕</m:t>
                    </m:r>
                    <m:f>
                      <m:fPr>
                        <m:ctrlPr>
                          <a:rPr lang="ru-RU" sz="2800" b="1" i="1" dirty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sz="2800" b="1" i="1" dirty="0" smtClean="0">
                            <a:solidFill>
                              <a:schemeClr val="accent2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  <m:r>
                      <a:rPr lang="ru-RU" sz="2800" b="1" i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800" b="1" dirty="0">
                    <a:solidFill>
                      <a:schemeClr val="accent2">
                        <a:lumMod val="50000"/>
                      </a:schemeClr>
                    </a:solidFill>
                  </a:rPr>
                  <a:t>см</a:t>
                </a:r>
                <a14:m>
                  <m:oMath xmlns:m="http://schemas.openxmlformats.org/officeDocument/2006/math">
                    <m:r>
                      <a:rPr lang="ru-RU" sz="2800" b="1">
                        <a:solidFill>
                          <a:schemeClr val="accent2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?</m:t>
                    </m:r>
                  </m:oMath>
                </a14:m>
                <a:endParaRPr lang="ru-RU" sz="2400" b="1" dirty="0">
                  <a:solidFill>
                    <a:schemeClr val="accent2">
                      <a:lumMod val="50000"/>
                    </a:schemeClr>
                  </a:solidFill>
                  <a:latin typeface="Bookman Old Style" panose="02050604050505020204" pitchFamily="18" charset="0"/>
                </a:endParaRPr>
              </a:p>
            </p:txBody>
          </p:sp>
        </mc:Choice>
        <mc:Fallback>
          <p:sp>
            <p:nvSpPr>
              <p:cNvPr id="6" name="Скругленный прямоугольник 14">
                <a:extLst>
                  <a:ext uri="{FF2B5EF4-FFF2-40B4-BE49-F238E27FC236}">
                    <a16:creationId xmlns:a16="http://schemas.microsoft.com/office/drawing/2014/main" id="{E48066EC-1D79-43B9-8CB7-D112D5FD6F8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5163" y="1803360"/>
                <a:ext cx="6325087" cy="1487079"/>
              </a:xfrm>
              <a:prstGeom prst="roundRect">
                <a:avLst>
                  <a:gd name="adj" fmla="val 39904"/>
                </a:avLst>
              </a:prstGeom>
              <a:blipFill>
                <a:blip r:embed="rId3"/>
                <a:stretch>
                  <a:fillRect/>
                </a:stretch>
              </a:blip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A09A81B-F72A-4B5E-9D10-2B1DFFA49E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3748222"/>
              </p:ext>
            </p:extLst>
          </p:nvPr>
        </p:nvGraphicFramePr>
        <p:xfrm>
          <a:off x="7366503" y="3649241"/>
          <a:ext cx="3581400" cy="20721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3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8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6978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Ледостав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29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978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Снеготаяние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28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978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Ледоход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11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755"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Замерзание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Другой ответ</a:t>
                      </a:r>
                    </a:p>
                  </a:txBody>
                  <a:tcPr marT="45656" marB="4565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Стрелка: вправо 7">
            <a:extLst>
              <a:ext uri="{FF2B5EF4-FFF2-40B4-BE49-F238E27FC236}">
                <a16:creationId xmlns:a16="http://schemas.microsoft.com/office/drawing/2014/main" id="{21A8FD9F-5A35-4FF5-8592-BDA053C73EBC}"/>
              </a:ext>
            </a:extLst>
          </p:cNvPr>
          <p:cNvSpPr/>
          <p:nvPr/>
        </p:nvSpPr>
        <p:spPr>
          <a:xfrm flipH="1">
            <a:off x="11054281" y="3557686"/>
            <a:ext cx="814812" cy="519871"/>
          </a:xfrm>
          <a:prstGeom prst="rightArrow">
            <a:avLst>
              <a:gd name="adj1" fmla="val 4651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изогнутая влево 8">
            <a:hlinkClick r:id="rId4" action="ppaction://hlinksldjump"/>
            <a:extLst>
              <a:ext uri="{FF2B5EF4-FFF2-40B4-BE49-F238E27FC236}">
                <a16:creationId xmlns:a16="http://schemas.microsoft.com/office/drawing/2014/main" id="{7C055CBF-F1ED-4C5F-A074-0D61AB6570A4}"/>
              </a:ext>
            </a:extLst>
          </p:cNvPr>
          <p:cNvSpPr/>
          <p:nvPr/>
        </p:nvSpPr>
        <p:spPr>
          <a:xfrm>
            <a:off x="11290426" y="5906550"/>
            <a:ext cx="806843" cy="942639"/>
          </a:xfrm>
          <a:prstGeom prst="curvedLeft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B737C6AF-D13B-47B9-AD2A-2130C37B96D1}"/>
              </a:ext>
            </a:extLst>
          </p:cNvPr>
          <p:cNvSpPr/>
          <p:nvPr/>
        </p:nvSpPr>
        <p:spPr>
          <a:xfrm>
            <a:off x="33604" y="14622"/>
            <a:ext cx="887767" cy="851268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3751053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636</Words>
  <Application>Microsoft Office PowerPoint</Application>
  <PresentationFormat>Широкоэкранный</PresentationFormat>
  <Paragraphs>197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Bahnschrift Condensed</vt:lpstr>
      <vt:lpstr>Bookman Old Style</vt:lpstr>
      <vt:lpstr>Calibri</vt:lpstr>
      <vt:lpstr>Calibri Light</vt:lpstr>
      <vt:lpstr>Cambria Math</vt:lpstr>
      <vt:lpstr>Times New Roman</vt:lpstr>
      <vt:lpstr>Тема Office</vt:lpstr>
      <vt:lpstr>УРОК - ИГРА </vt:lpstr>
      <vt:lpstr>Презентация PowerPoint</vt:lpstr>
      <vt:lpstr>Презентация PowerPoint</vt:lpstr>
      <vt:lpstr> Самый крупный зверь тайги Прибайкалья. Средний вес самца — 300–400 кг, отдельные особи достигают полтонны. Длина тела — до 3 метров, высота в холке — до 2,3 м.</vt:lpstr>
      <vt:lpstr>На старинном гербе Иркутской области изображён бабр, держащий во рту…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На каком памятнике изображён двуглавый орёл, который держит в когтях царский указ о назначении наследника престола, цесаревича Николая Александровича, председателем комитета по строительству Сибирской железной дороги? (памятник установлен на побережье Ангары)  </vt:lpstr>
      <vt:lpstr>Какого животного нет на гербе Иркутска ?</vt:lpstr>
      <vt:lpstr>В какой церкви г. Иркутск купола отлиты в Ярославле?</vt:lpstr>
      <vt:lpstr>Как Байкал называли в древности?</vt:lpstr>
      <vt:lpstr>Глубина Байкала?</vt:lpstr>
      <vt:lpstr>Самый большой приток БАЙКАЛА?</vt:lpstr>
      <vt:lpstr>Как называется самая многочисленная популяция рыбы, которая является промысловой на Байкале?</vt:lpstr>
      <vt:lpstr>Какое природное явление позволяет использовать оз. Байкал, как транспортную магистраль не только летом, но и зимой?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- ИГРА </dc:title>
  <dc:creator>Учитель</dc:creator>
  <cp:lastModifiedBy>Учитель</cp:lastModifiedBy>
  <cp:revision>17</cp:revision>
  <dcterms:created xsi:type="dcterms:W3CDTF">2026-03-31T00:52:31Z</dcterms:created>
  <dcterms:modified xsi:type="dcterms:W3CDTF">2026-03-31T06:49:01Z</dcterms:modified>
</cp:coreProperties>
</file>