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315" r:id="rId3"/>
    <p:sldId id="281" r:id="rId4"/>
    <p:sldId id="303" r:id="rId5"/>
    <p:sldId id="305" r:id="rId6"/>
    <p:sldId id="309" r:id="rId7"/>
    <p:sldId id="295" r:id="rId8"/>
    <p:sldId id="298" r:id="rId9"/>
    <p:sldId id="300" r:id="rId10"/>
    <p:sldId id="310" r:id="rId11"/>
    <p:sldId id="311" r:id="rId12"/>
    <p:sldId id="313" r:id="rId13"/>
    <p:sldId id="301" r:id="rId14"/>
    <p:sldId id="316" r:id="rId15"/>
    <p:sldId id="314" r:id="rId16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400" autoAdjust="0"/>
  </p:normalViewPr>
  <p:slideViewPr>
    <p:cSldViewPr>
      <p:cViewPr>
        <p:scale>
          <a:sx n="112" d="100"/>
          <a:sy n="112" d="100"/>
        </p:scale>
        <p:origin x="-1584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7" Type="http://schemas.openxmlformats.org/officeDocument/2006/relationships/image" Target="../media/image20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13" Type="http://schemas.openxmlformats.org/officeDocument/2006/relationships/oleObject" Target="../embeddings/oleObject5.bin"/><Relationship Id="rId18" Type="http://schemas.openxmlformats.org/officeDocument/2006/relationships/image" Target="../media/image23.jpeg"/><Relationship Id="rId3" Type="http://schemas.openxmlformats.org/officeDocument/2006/relationships/image" Target="../media/image1.emf"/><Relationship Id="rId21" Type="http://schemas.openxmlformats.org/officeDocument/2006/relationships/image" Target="../media/image24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7.emf"/><Relationship Id="rId17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9.emf"/><Relationship Id="rId20" Type="http://schemas.openxmlformats.org/officeDocument/2006/relationships/image" Target="../media/image20.e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e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6.bin"/><Relationship Id="rId10" Type="http://schemas.openxmlformats.org/officeDocument/2006/relationships/image" Target="../media/image16.emf"/><Relationship Id="rId19" Type="http://schemas.openxmlformats.org/officeDocument/2006/relationships/oleObject" Target="../embeddings/oleObject7.bin"/><Relationship Id="rId4" Type="http://schemas.openxmlformats.org/officeDocument/2006/relationships/image" Target="../media/image21.jpe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18.emf"/><Relationship Id="rId22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конкурс 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«Современное воспитание подрастающего поколения»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04" y="-10584"/>
            <a:ext cx="2016224" cy="13681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386390"/>
              </p:ext>
            </p:extLst>
          </p:nvPr>
        </p:nvGraphicFramePr>
        <p:xfrm>
          <a:off x="1619672" y="1484784"/>
          <a:ext cx="6977320" cy="40930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2255"/>
                <a:gridCol w="3475065"/>
              </a:tblGrid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конкурсной работы 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«Школьный музей»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17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Юридический адрес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618547</a:t>
                      </a:r>
                    </a:p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Пермский край</a:t>
                      </a:r>
                    </a:p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Соликамск</a:t>
                      </a:r>
                    </a:p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 Степана Разина, 12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134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Контингент обучающихся, участвующих в реализации модели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Воспитанники  СП МАОУ «СОШ №16» Центра развития ребенка-детский сад, обучающиеся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«СОШ №16»</a:t>
                      </a:r>
                    </a:p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</a:t>
                      </a:r>
                    </a:p>
                    <a:p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выпускники школы,</a:t>
                      </a:r>
                    </a:p>
                    <a:p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гости,</a:t>
                      </a:r>
                    </a:p>
                    <a:p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педагоги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0957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Фамилия, имя, отчество участника- руководителя проекта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Мальцева Светлана Валерьевна</a:t>
                      </a:r>
                    </a:p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Бояринова Надежда Евгеньевна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268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Контактный телефон,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E-mail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(834253)4-19-18</a:t>
                      </a:r>
                    </a:p>
                    <a:p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school16@solkam.ru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24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3519" y="100925"/>
            <a:ext cx="4272697" cy="475905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«</a:t>
            </a:r>
            <a:r>
              <a:rPr lang="ru-RU" sz="28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ПРОмузей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00925"/>
            <a:ext cx="936103" cy="66377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8547151"/>
              </p:ext>
            </p:extLst>
          </p:nvPr>
        </p:nvGraphicFramePr>
        <p:xfrm>
          <a:off x="231591" y="834205"/>
          <a:ext cx="8647196" cy="5907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0346"/>
                <a:gridCol w="2586633"/>
                <a:gridCol w="2566521"/>
                <a:gridCol w="2663696"/>
              </a:tblGrid>
              <a:tr h="161123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Нормативная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база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образования РФ </a:t>
                      </a:r>
                    </a:p>
                    <a:p>
                      <a:pPr algn="l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Министерство образования Пермского края </a:t>
                      </a:r>
                    </a:p>
                    <a:p>
                      <a:pPr algn="l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Пермский детский центр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«Восхождение»</a:t>
                      </a:r>
                    </a:p>
                    <a:p>
                      <a:pPr algn="l"/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«ПАСПОРТ МУЗЕЯ ОБРАЗОВАТЕЛЬНОГО УЧРЕЖДЕНИЯ» свидетельство№ 12628»</a:t>
                      </a:r>
                    </a:p>
                    <a:p>
                      <a:pPr algn="l"/>
                      <a:endParaRPr lang="ru-RU" sz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Положение о школьном музее</a:t>
                      </a:r>
                    </a:p>
                    <a:p>
                      <a:pPr algn="l"/>
                      <a:endParaRPr lang="ru-RU" sz="12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Положение о детском общественном объединении «Музееведы»</a:t>
                      </a:r>
                    </a:p>
                    <a:p>
                      <a:pPr algn="l"/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Принципы: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§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научности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§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наглядности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§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системности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§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связи теории с практикой и жизнью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68222">
                <a:tc gridSpan="4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Цель:  Содействие развитию интереса к истории школы, города, края,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страны для воспитания гражданственности и патриотизма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07633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компонентов</a:t>
                      </a:r>
                    </a:p>
                    <a:p>
                      <a:endParaRPr lang="ru-RU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Формы: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семинары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музейные праздники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мастер-классы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практикумы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конференции и др.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Технологии: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музейная педагогика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вербатим</a:t>
                      </a: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информационно-коммуникативные и др.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§"/>
                      </a:pPr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25582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Самооценка личности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Удовлетворенность субъектами образовательного процесса деятельностью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воспитанников и обучающихся в музее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Конкурентоспособность активистов музея в сравнении с их сверстниками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26690">
                <a:tc>
                  <a:txBody>
                    <a:bodyPr/>
                    <a:lstStyle/>
                    <a:p>
                      <a:pPr algn="ctr"/>
                      <a:r>
                        <a:rPr lang="ru-RU" sz="7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Возрастные категории</a:t>
                      </a:r>
                      <a:endParaRPr lang="ru-RU" sz="7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Воспитанники дошкольных организаций города,</a:t>
                      </a:r>
                      <a:r>
                        <a:rPr lang="ru-RU" sz="1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 1 – 11 классов,</a:t>
                      </a:r>
                      <a:r>
                        <a:rPr lang="ru-RU" sz="1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педагоги, родители</a:t>
                      </a:r>
                      <a:r>
                        <a:rPr lang="ru-RU" sz="12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(законные представители), </a:t>
                      </a:r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выпускники школы, гости  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1" name="Группа 20"/>
          <p:cNvGrpSpPr/>
          <p:nvPr/>
        </p:nvGrpSpPr>
        <p:grpSpPr>
          <a:xfrm>
            <a:off x="1393074" y="3090341"/>
            <a:ext cx="2280146" cy="1920568"/>
            <a:chOff x="1979712" y="3062455"/>
            <a:chExt cx="2280146" cy="1920568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2737001" y="3581367"/>
              <a:ext cx="1522857" cy="1401656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  <a:scene3d>
              <a:camera prst="isometricOffAxis1Right">
                <a:rot lat="1200000" lon="19800000" rev="0"/>
              </a:camera>
              <a:lightRig rig="threePt" dir="t"/>
            </a:scene3d>
            <a:sp3d extrusionH="1270000" contourW="31750" prstMaterial="clear">
              <a:bevelT w="381000" h="381000"/>
              <a:bevelB w="381000" h="381000"/>
              <a:extrusionClr>
                <a:srgbClr val="00B0F0"/>
              </a:extrusionClr>
              <a:contourClr>
                <a:sysClr val="windowText" lastClr="000000"/>
              </a:contourClr>
            </a:sp3d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defRPr/>
              </a:pPr>
              <a:endParaRPr lang="ru-RU" b="1" kern="0" spc="300" dirty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4F81BD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4F81BD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979712" y="3470832"/>
              <a:ext cx="692497" cy="1399093"/>
            </a:xfrm>
            <a:prstGeom prst="rect">
              <a:avLst/>
            </a:prstGeom>
            <a:noFill/>
          </p:spPr>
          <p:txBody>
            <a:bodyPr vert="vert270" wrap="square" lIns="91440" tIns="45720" rIns="91440" bIns="45720">
              <a:spAutoFit/>
            </a:bodyPr>
            <a:lstStyle/>
            <a:p>
              <a:pPr algn="ctr"/>
              <a:r>
                <a:rPr lang="ru-RU" sz="1100" b="1" cap="all" dirty="0" smtClean="0">
                  <a:ln w="9000" cmpd="sng">
                    <a:solidFill>
                      <a:srgbClr val="8064A2">
                        <a:shade val="50000"/>
                        <a:satMod val="12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8064A2">
                          <a:shade val="20000"/>
                          <a:satMod val="245000"/>
                        </a:srgbClr>
                      </a:gs>
                      <a:gs pos="43000">
                        <a:srgbClr val="8064A2">
                          <a:satMod val="255000"/>
                        </a:srgbClr>
                      </a:gs>
                      <a:gs pos="48000">
                        <a:srgbClr val="8064A2">
                          <a:shade val="85000"/>
                          <a:satMod val="255000"/>
                        </a:srgbClr>
                      </a:gs>
                      <a:gs pos="100000">
                        <a:srgbClr val="8064A2">
                          <a:shade val="20000"/>
                          <a:satMod val="245000"/>
                        </a:srgb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Культурно-образовательная</a:t>
              </a:r>
            </a:p>
            <a:p>
              <a:pPr algn="ctr"/>
              <a:r>
                <a:rPr lang="ru-RU" sz="1100" b="1" cap="all" dirty="0" smtClean="0">
                  <a:ln w="9000" cmpd="sng">
                    <a:solidFill>
                      <a:srgbClr val="8064A2">
                        <a:shade val="50000"/>
                        <a:satMod val="12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8064A2">
                          <a:shade val="20000"/>
                          <a:satMod val="245000"/>
                        </a:srgbClr>
                      </a:gs>
                      <a:gs pos="43000">
                        <a:srgbClr val="8064A2">
                          <a:satMod val="255000"/>
                        </a:srgbClr>
                      </a:gs>
                      <a:gs pos="48000">
                        <a:srgbClr val="8064A2">
                          <a:shade val="85000"/>
                          <a:satMod val="255000"/>
                        </a:srgbClr>
                      </a:gs>
                      <a:gs pos="100000">
                        <a:srgbClr val="8064A2">
                          <a:shade val="20000"/>
                          <a:satMod val="245000"/>
                        </a:srgb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деятельность</a:t>
              </a:r>
              <a:endParaRPr lang="ru-RU" sz="11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3394004" y="3348613"/>
              <a:ext cx="692497" cy="1519200"/>
            </a:xfrm>
            <a:prstGeom prst="rect">
              <a:avLst/>
            </a:prstGeom>
            <a:noFill/>
          </p:spPr>
          <p:txBody>
            <a:bodyPr vert="vert" wrap="square" lIns="91440" tIns="45720" rIns="91440" bIns="45720">
              <a:spAutoFit/>
            </a:bodyPr>
            <a:lstStyle/>
            <a:p>
              <a:pPr algn="ctr"/>
              <a:r>
                <a:rPr lang="ru-RU" sz="1100" b="1" cap="all" dirty="0" smtClean="0">
                  <a:ln w="9000" cmpd="sng">
                    <a:solidFill>
                      <a:srgbClr val="8064A2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FF000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Участие в исследовательской деятельности</a:t>
              </a:r>
              <a:endParaRPr lang="ru-RU" sz="11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 rot="20826501">
              <a:off x="2353108" y="3062455"/>
              <a:ext cx="1171214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1200" b="1" cap="all" dirty="0" smtClean="0">
                  <a:ln w="9000" cmpd="sng">
                    <a:solidFill>
                      <a:srgbClr val="8064A2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FF0066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Работа с фондами</a:t>
              </a:r>
              <a:endParaRPr lang="ru-RU" sz="12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0066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 rot="20964556">
              <a:off x="2481805" y="3629439"/>
              <a:ext cx="1094947" cy="70788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1000" b="1" cap="all" dirty="0" smtClean="0">
                  <a:ln w="9000" cmpd="sng">
                    <a:solidFill>
                      <a:srgbClr val="8064A2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0070C0"/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Создание выставок, проектная деятельность</a:t>
              </a:r>
              <a:endParaRPr lang="ru-RU" sz="10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 rot="20941627">
              <a:off x="2421800" y="4360173"/>
              <a:ext cx="1350012" cy="55399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1000" b="1" cap="all" dirty="0" smtClean="0">
                  <a:ln w="9000" cmpd="sng">
                    <a:solidFill>
                      <a:srgbClr val="8064A2">
                        <a:shade val="50000"/>
                        <a:satMod val="120000"/>
                      </a:srgbClr>
                    </a:solidFill>
                    <a:prstDash val="solid"/>
                  </a:ln>
                  <a:solidFill>
                    <a:srgbClr val="F79646">
                      <a:lumMod val="50000"/>
                    </a:srgbClr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Изучение народных традиций</a:t>
              </a:r>
              <a:endParaRPr lang="ru-RU" sz="10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075" y="25068"/>
            <a:ext cx="836712" cy="83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324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Направления деятельности  </a:t>
            </a:r>
            <a:r>
              <a:rPr lang="ru-RU" sz="28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школьного </a:t>
            </a: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историко-этнографического музея:</a:t>
            </a:r>
            <a:r>
              <a:rPr lang="ru-RU" sz="2800" kern="1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800" kern="1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b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</a:t>
            </a:r>
            <a:r>
              <a:rPr lang="ru-RU" sz="1800" b="1" kern="1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фондами:</a:t>
            </a:r>
          </a:p>
          <a:p>
            <a:pPr marL="0" indent="0" algn="just">
              <a:buNone/>
            </a:pPr>
            <a:r>
              <a:rPr lang="ru-RU" sz="1800" kern="1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ru-RU" sz="1800" i="1" kern="1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пополнение </a:t>
            </a: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вещественного фонда, архивного фонда (материалы семейных архивов об участниках Великой Отечественной войны и работниках тыла, материалы о жизни известных людей города и др</a:t>
            </a:r>
            <a:r>
              <a:rPr lang="ru-RU" sz="1800" i="1" kern="1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.);</a:t>
            </a:r>
          </a:p>
          <a:p>
            <a:pPr marL="0" indent="0" algn="just">
              <a:buNone/>
            </a:pP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i="1" kern="1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систематизация </a:t>
            </a: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архивного материала о преподавателях школы, </a:t>
            </a:r>
            <a:r>
              <a:rPr lang="ru-RU" sz="1800" i="1" kern="1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фотоархивов </a:t>
            </a: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выпускниках школы, архивов о детских </a:t>
            </a:r>
            <a:r>
              <a:rPr lang="ru-RU" sz="1800" i="1" kern="1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объединениях.</a:t>
            </a:r>
          </a:p>
          <a:p>
            <a:pPr marL="0" indent="0" algn="just">
              <a:buNone/>
            </a:pP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выставок:</a:t>
            </a:r>
          </a:p>
          <a:p>
            <a:pPr marL="0" indent="0" algn="just">
              <a:buNone/>
            </a:pP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«Юбилейный Пермский  край» (исторические памятники, архитектурные достопримечательности, рисунки детей, стихи о Пермском крае и </a:t>
            </a:r>
            <a:r>
              <a:rPr lang="ru-RU" sz="1800" i="1" kern="1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г.Соликамске</a:t>
            </a: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0" indent="0" algn="just">
              <a:buNone/>
            </a:pP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i="1" kern="1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Соликамцы</a:t>
            </a: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Герои Советского Союза», «</a:t>
            </a:r>
            <a:r>
              <a:rPr lang="ru-RU" sz="1800" i="1" kern="1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Соликамцы</a:t>
            </a: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воины-интернационалисты»;</a:t>
            </a:r>
          </a:p>
          <a:p>
            <a:pPr marL="0" indent="0" algn="just">
              <a:buNone/>
            </a:pP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рисунков  и поделок «Спасибо деду за Победу!;</a:t>
            </a:r>
          </a:p>
          <a:p>
            <a:pPr marL="0" indent="0" algn="just">
              <a:buNone/>
            </a:pPr>
            <a:r>
              <a:rPr lang="ru-RU" sz="1800" i="1" kern="1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и Космос» (выставка фотодокументов и детских поделок» и др.</a:t>
            </a:r>
          </a:p>
          <a:p>
            <a:pPr marL="0" indent="0" algn="just">
              <a:buNone/>
            </a:pPr>
            <a:endParaRPr lang="ru-RU" sz="1800" i="1" kern="1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960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67302"/>
            <a:ext cx="569897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28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Деятельность  школьного </a:t>
            </a: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историко-этнографического </a:t>
            </a:r>
            <a:r>
              <a:rPr lang="ru-RU" sz="28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музея </a:t>
            </a: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осуществляется </a:t>
            </a:r>
            <a:r>
              <a:rPr lang="ru-RU" sz="28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направлениям:</a:t>
            </a:r>
            <a:r>
              <a:rPr lang="ru-RU" sz="2800" kern="1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800" kern="1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2400" kern="100" dirty="0">
              <a:solidFill>
                <a:schemeClr val="tx2"/>
              </a:solidFill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sz="2400" kern="100" dirty="0" smtClean="0">
              <a:solidFill>
                <a:schemeClr val="tx2"/>
              </a:solidFill>
              <a:latin typeface="Times New Roman"/>
              <a:ea typeface="Times New Roman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1628800"/>
            <a:ext cx="8424936" cy="3804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b="1" kern="100" dirty="0">
                <a:solidFill>
                  <a:srgbClr val="1F497D"/>
                </a:solidFill>
                <a:latin typeface="Times New Roman"/>
                <a:ea typeface="Times New Roman"/>
              </a:rPr>
              <a:t>Культурно-образовательная деятельность: </a:t>
            </a:r>
          </a:p>
          <a:p>
            <a:pPr lvl="0">
              <a:spcBef>
                <a:spcPct val="20000"/>
              </a:spcBef>
            </a:pPr>
            <a:r>
              <a:rPr lang="ru-RU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     - </a:t>
            </a:r>
            <a:r>
              <a:rPr lang="ru-RU" b="1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Экскурсии:</a:t>
            </a:r>
          </a:p>
          <a:p>
            <a:pPr lvl="0" algn="just">
              <a:spcBef>
                <a:spcPct val="20000"/>
              </a:spcBef>
            </a:pPr>
            <a:r>
              <a:rPr lang="ru-RU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      «История одной вещи», «История утюга», «История самовара»,   «Русская печь», «История письменности и письменных принадлежностей», «Внутренняя конструкция и убранство северной избы конца XIX – начала ХХ века», «Дедушкины награды», «Соликамское танковое училище», «Флаг Победы» , «По следам археологов </a:t>
            </a:r>
            <a:r>
              <a:rPr lang="ru-RU" i="1" kern="100" dirty="0" err="1">
                <a:solidFill>
                  <a:srgbClr val="1F497D"/>
                </a:solidFill>
                <a:latin typeface="Times New Roman"/>
                <a:ea typeface="Times New Roman"/>
              </a:rPr>
              <a:t>Прикамья</a:t>
            </a:r>
            <a:r>
              <a:rPr lang="ru-RU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» и др.</a:t>
            </a:r>
          </a:p>
          <a:p>
            <a:pPr marL="742950" lvl="1" indent="-285750">
              <a:spcBef>
                <a:spcPct val="20000"/>
              </a:spcBef>
              <a:buFontTx/>
              <a:buChar char="-"/>
            </a:pPr>
            <a:r>
              <a:rPr lang="ru-RU" b="1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Викторины:</a:t>
            </a:r>
          </a:p>
          <a:p>
            <a:pPr lvl="1">
              <a:spcBef>
                <a:spcPct val="20000"/>
              </a:spcBef>
            </a:pPr>
            <a:r>
              <a:rPr lang="ru-RU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«Семь чудес Соликамска»;</a:t>
            </a:r>
          </a:p>
          <a:p>
            <a:pPr lvl="1">
              <a:spcBef>
                <a:spcPct val="20000"/>
              </a:spcBef>
            </a:pPr>
            <a:r>
              <a:rPr lang="ru-RU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«Пермский край»;</a:t>
            </a:r>
          </a:p>
          <a:p>
            <a:pPr lvl="1">
              <a:spcBef>
                <a:spcPct val="20000"/>
              </a:spcBef>
            </a:pPr>
            <a:r>
              <a:rPr lang="ru-RU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 «Символика России» и др.</a:t>
            </a:r>
          </a:p>
          <a:p>
            <a:pPr marL="742950" lvl="1" indent="-285750">
              <a:spcBef>
                <a:spcPct val="20000"/>
              </a:spcBef>
              <a:buFontTx/>
              <a:buChar char="-"/>
            </a:pPr>
            <a:r>
              <a:rPr lang="ru-RU" b="1" i="1" kern="100" dirty="0">
                <a:solidFill>
                  <a:srgbClr val="1F497D"/>
                </a:solidFill>
                <a:latin typeface="Times New Roman"/>
              </a:rPr>
              <a:t>Вахты Памяти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59" y="3949795"/>
            <a:ext cx="2034938" cy="2713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785401"/>
            <a:ext cx="2808312" cy="186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29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28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Деятельность  школьного </a:t>
            </a: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историко-этнографического </a:t>
            </a:r>
            <a:r>
              <a:rPr lang="ru-RU" sz="28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музея </a:t>
            </a: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осуществляется </a:t>
            </a:r>
            <a:r>
              <a:rPr lang="ru-RU" sz="28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направлениям:</a:t>
            </a:r>
            <a:r>
              <a:rPr lang="ru-RU" sz="2800" kern="1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800" kern="1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88840"/>
            <a:ext cx="4752528" cy="360040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1800" b="1" kern="100" dirty="0" smtClean="0">
                <a:solidFill>
                  <a:schemeClr val="tx2"/>
                </a:solidFill>
                <a:latin typeface="Times New Roman"/>
                <a:ea typeface="Times New Roman"/>
              </a:rPr>
              <a:t>Участие обучающихся в </a:t>
            </a:r>
            <a:r>
              <a:rPr lang="ru-RU" sz="1800" b="1" kern="100" dirty="0">
                <a:solidFill>
                  <a:schemeClr val="tx2"/>
                </a:solidFill>
                <a:latin typeface="Times New Roman"/>
                <a:ea typeface="Times New Roman"/>
              </a:rPr>
              <a:t>исследовательской </a:t>
            </a:r>
            <a:r>
              <a:rPr lang="ru-RU" sz="1800" b="1" kern="100" dirty="0" smtClean="0">
                <a:solidFill>
                  <a:schemeClr val="tx2"/>
                </a:solidFill>
                <a:latin typeface="Times New Roman"/>
                <a:ea typeface="Times New Roman"/>
              </a:rPr>
              <a:t>деятельности:</a:t>
            </a:r>
          </a:p>
          <a:p>
            <a:pPr marL="0" indent="0" algn="just">
              <a:buNone/>
            </a:pPr>
            <a:r>
              <a:rPr lang="ru-RU" sz="1800" i="1" kern="100" dirty="0" smtClean="0">
                <a:solidFill>
                  <a:schemeClr val="tx2"/>
                </a:solidFill>
                <a:latin typeface="Times New Roman"/>
                <a:ea typeface="Times New Roman"/>
              </a:rPr>
              <a:t>участие </a:t>
            </a:r>
            <a:r>
              <a:rPr lang="ru-RU" sz="1800" i="1" kern="100" dirty="0">
                <a:solidFill>
                  <a:schemeClr val="tx2"/>
                </a:solidFill>
                <a:latin typeface="Times New Roman"/>
                <a:ea typeface="Times New Roman"/>
              </a:rPr>
              <a:t>в </a:t>
            </a:r>
            <a:r>
              <a:rPr lang="ru-RU" sz="1800" i="1" kern="100" dirty="0" smtClean="0">
                <a:solidFill>
                  <a:schemeClr val="tx2"/>
                </a:solidFill>
                <a:latin typeface="Times New Roman"/>
                <a:ea typeface="Times New Roman"/>
              </a:rPr>
              <a:t>школьных, муниципальных, краевых и Всероссийских  НПК, конкурсах и др.</a:t>
            </a:r>
          </a:p>
          <a:p>
            <a:pPr marL="0" lvl="0" indent="0" algn="just">
              <a:buNone/>
            </a:pPr>
            <a:r>
              <a:rPr lang="ru-RU" sz="1800" b="1" kern="100" dirty="0">
                <a:solidFill>
                  <a:srgbClr val="1F497D"/>
                </a:solidFill>
                <a:latin typeface="Times New Roman"/>
                <a:ea typeface="Times New Roman"/>
              </a:rPr>
              <a:t>Изучение народных традиций:</a:t>
            </a:r>
          </a:p>
          <a:p>
            <a:pPr marL="0" lvl="0" indent="0" algn="just">
              <a:buNone/>
            </a:pPr>
            <a:r>
              <a:rPr lang="ru-RU" sz="1800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«Рождественские гадания», «Роспись пасхальных яиц»,</a:t>
            </a:r>
          </a:p>
          <a:p>
            <a:pPr marL="0" lvl="0" indent="0" algn="just">
              <a:buNone/>
            </a:pPr>
            <a:r>
              <a:rPr lang="ru-RU" sz="1800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«Народная игрушка», «Масленичные гуляния» и др</a:t>
            </a:r>
            <a:r>
              <a:rPr lang="ru-RU" sz="1800" i="1" kern="100" dirty="0" smtClean="0">
                <a:solidFill>
                  <a:srgbClr val="1F497D"/>
                </a:solidFill>
                <a:latin typeface="Times New Roman"/>
                <a:ea typeface="Times New Roman"/>
              </a:rPr>
              <a:t>.</a:t>
            </a:r>
          </a:p>
          <a:p>
            <a:pPr marL="0" lvl="0" indent="0" algn="just">
              <a:buNone/>
            </a:pPr>
            <a:r>
              <a:rPr lang="ru-RU" sz="1800" b="1" kern="100" dirty="0">
                <a:solidFill>
                  <a:srgbClr val="1F497D"/>
                </a:solidFill>
                <a:latin typeface="Times New Roman"/>
                <a:ea typeface="Times New Roman"/>
              </a:rPr>
              <a:t>Проектная  деятельность </a:t>
            </a:r>
          </a:p>
          <a:p>
            <a:pPr marL="0" lvl="0" indent="0" algn="just">
              <a:buNone/>
            </a:pPr>
            <a:r>
              <a:rPr lang="ru-RU" sz="1800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«Соликамские виражи», «</a:t>
            </a:r>
            <a:r>
              <a:rPr lang="ru-RU" sz="1800" i="1" kern="100" dirty="0" err="1">
                <a:solidFill>
                  <a:srgbClr val="1F497D"/>
                </a:solidFill>
                <a:latin typeface="Times New Roman"/>
                <a:ea typeface="Times New Roman"/>
              </a:rPr>
              <a:t>СтартуЯ</a:t>
            </a:r>
            <a:r>
              <a:rPr lang="ru-RU" sz="1800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 в </a:t>
            </a:r>
            <a:r>
              <a:rPr lang="ru-RU" sz="1800" i="1" kern="100" dirty="0" err="1">
                <a:solidFill>
                  <a:srgbClr val="1F497D"/>
                </a:solidFill>
                <a:latin typeface="Times New Roman"/>
                <a:ea typeface="Times New Roman"/>
              </a:rPr>
              <a:t>БУДУщее</a:t>
            </a:r>
            <a:r>
              <a:rPr lang="ru-RU" sz="1800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, помни!», «</a:t>
            </a:r>
            <a:r>
              <a:rPr lang="ru-RU" sz="1800" i="1" kern="100" dirty="0" err="1">
                <a:solidFill>
                  <a:srgbClr val="1F497D"/>
                </a:solidFill>
                <a:latin typeface="Times New Roman"/>
                <a:ea typeface="Times New Roman"/>
              </a:rPr>
              <a:t>ПРОмузей</a:t>
            </a:r>
            <a:r>
              <a:rPr lang="ru-RU" sz="1800" i="1" kern="100" dirty="0">
                <a:solidFill>
                  <a:srgbClr val="1F497D"/>
                </a:solidFill>
                <a:latin typeface="Times New Roman"/>
                <a:ea typeface="Times New Roman"/>
              </a:rPr>
              <a:t>» и др.</a:t>
            </a:r>
          </a:p>
          <a:p>
            <a:pPr marL="0" lvl="0" indent="0">
              <a:buNone/>
            </a:pPr>
            <a:endParaRPr lang="ru-RU" sz="2000" kern="100" dirty="0">
              <a:solidFill>
                <a:srgbClr val="1F497D"/>
              </a:solidFill>
              <a:latin typeface="Times New Roman"/>
              <a:ea typeface="Times New Roman"/>
            </a:endParaRPr>
          </a:p>
          <a:p>
            <a:pPr marL="0" lvl="0" indent="0">
              <a:buNone/>
            </a:pPr>
            <a:endParaRPr lang="ru-RU" sz="2000" i="1" kern="100" dirty="0">
              <a:solidFill>
                <a:srgbClr val="1F497D"/>
              </a:solidFill>
              <a:latin typeface="Times New Roman"/>
              <a:ea typeface="Times New Roman"/>
            </a:endParaRPr>
          </a:p>
          <a:p>
            <a:pPr marL="0" lvl="0" indent="0">
              <a:buNone/>
            </a:pPr>
            <a:endParaRPr lang="ru-RU" sz="2000" kern="100" dirty="0">
              <a:solidFill>
                <a:srgbClr val="1F497D"/>
              </a:solidFill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sz="2000" i="1" kern="100" dirty="0" smtClean="0">
              <a:solidFill>
                <a:schemeClr val="tx2"/>
              </a:solidFill>
              <a:latin typeface="Times New Roman"/>
              <a:ea typeface="Times New Roman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92896"/>
            <a:ext cx="350530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173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28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Деятельность </a:t>
            </a: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детского общественного</a:t>
            </a:r>
            <a:b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объединения «Музееведы» </a:t>
            </a:r>
            <a:br>
              <a:rPr lang="ru-RU" sz="2800" kern="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i="1" kern="100" dirty="0" smtClean="0">
                <a:solidFill>
                  <a:schemeClr val="tx2"/>
                </a:solidFill>
                <a:latin typeface="Times New Roman"/>
                <a:ea typeface="Times New Roman"/>
              </a:rPr>
              <a:t>      Имеется постоянный и сменный состав членов объединения. «Музееведы» активно взаимодействуют с воспитанниками и обучающимися нашей школы и представителями разных учреждений города и края. Проводят экскурсии, мероприятия, создают проекты и др. Наблюдается постоянный рост посещения музея школы. </a:t>
            </a:r>
          </a:p>
          <a:p>
            <a:pPr marL="0" indent="0" algn="just">
              <a:buNone/>
            </a:pPr>
            <a:r>
              <a:rPr lang="ru-RU" sz="1600" i="1" kern="100" dirty="0" smtClean="0">
                <a:solidFill>
                  <a:schemeClr val="tx2"/>
                </a:solidFill>
                <a:latin typeface="Times New Roman"/>
                <a:ea typeface="Times New Roman"/>
              </a:rPr>
              <a:t>Всех желающих «Музееведы» приглашают посетить экскурсии, которые проводятся и в рамках формата музей- онлайн. На сайте школы создан раздел «Школьный музей».</a:t>
            </a:r>
          </a:p>
          <a:p>
            <a:pPr marL="0" indent="0" algn="just">
              <a:buNone/>
            </a:pPr>
            <a:r>
              <a:rPr lang="ru-RU" sz="1600" i="1" kern="100" dirty="0" smtClean="0">
                <a:solidFill>
                  <a:schemeClr val="tx2"/>
                </a:solidFill>
                <a:latin typeface="Times New Roman"/>
                <a:ea typeface="Times New Roman"/>
              </a:rPr>
              <a:t>В летнее время для обучающихся создается разновозрастный отряд, реализуется программа «Сам себе экскурсовод».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81483"/>
            <a:ext cx="4177333" cy="234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980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47"/>
            <a:ext cx="2016224" cy="136815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57203" y="855583"/>
            <a:ext cx="42484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 </a:t>
            </a:r>
            <a:endParaRPr lang="ru-RU" sz="2000" b="1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школьного музея </a:t>
            </a:r>
            <a:b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патриотическом воспитании»</a:t>
            </a:r>
            <a:endParaRPr lang="ru-RU" sz="2000" b="1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</a:t>
            </a:r>
            <a:r>
              <a:rPr lang="ru-RU" sz="20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участников:                        </a:t>
            </a:r>
          </a:p>
          <a:p>
            <a:r>
              <a:rPr lang="ru-RU" sz="20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заместители директоров школ по воспитательной работе;</a:t>
            </a:r>
          </a:p>
          <a:p>
            <a:r>
              <a:rPr lang="ru-RU" sz="20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руководители школьных музеев;</a:t>
            </a:r>
          </a:p>
          <a:p>
            <a:r>
              <a:rPr lang="ru-RU" sz="20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оенно-спортивный </a:t>
            </a:r>
            <a:r>
              <a:rPr lang="ru-RU" sz="20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клуб «Патриот»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0592" r="-2644"/>
          <a:stretch/>
        </p:blipFill>
        <p:spPr bwMode="auto">
          <a:xfrm>
            <a:off x="457203" y="3861048"/>
            <a:ext cx="4769183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46240" y="42573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Музейный праздник в школе </a:t>
            </a:r>
            <a:br>
              <a:rPr lang="ru-RU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«Салют, Победа!»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1072069"/>
            <a:ext cx="4320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участников:</a:t>
            </a:r>
          </a:p>
          <a:p>
            <a:pPr algn="ctr"/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учителя истории, команды обучающихся школ города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32856"/>
            <a:ext cx="2880569" cy="1917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210" y="4255175"/>
            <a:ext cx="2986340" cy="1982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252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58" y="1196752"/>
            <a:ext cx="425881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Мастер-класс: интерактивный </a:t>
            </a: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</a:t>
            </a: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 </a:t>
            </a: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Прикладные </a:t>
            </a: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промыслы    </a:t>
            </a: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Верхнего </a:t>
            </a:r>
            <a:r>
              <a:rPr lang="ru-RU" sz="1600" b="1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Прикамья</a:t>
            </a:r>
            <a:r>
              <a:rPr lang="ru-RU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58" y="0"/>
            <a:ext cx="2016224" cy="136815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23528" y="2132856"/>
            <a:ext cx="32403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 участников:</a:t>
            </a:r>
          </a:p>
          <a:p>
            <a:pPr algn="ctr"/>
            <a:r>
              <a:rPr lang="ru-RU" sz="1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руководители и </a:t>
            </a:r>
            <a:r>
              <a:rPr lang="ru-RU" sz="16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активисты </a:t>
            </a:r>
            <a:r>
              <a:rPr lang="ru-RU" sz="1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школьных </a:t>
            </a:r>
            <a:r>
              <a:rPr lang="ru-RU" sz="16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музеев,</a:t>
            </a:r>
            <a:endParaRPr lang="ru-RU" sz="1600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</a:t>
            </a:r>
            <a:r>
              <a:rPr lang="ru-RU" sz="1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16" y="3515978"/>
            <a:ext cx="3341383" cy="2145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88024" y="404664"/>
            <a:ext cx="4224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«Всем краеведам краевед»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0691">
            <a:off x="5257433" y="844766"/>
            <a:ext cx="2486796" cy="1520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449611" y="258271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Конференция  </a:t>
            </a:r>
            <a:br>
              <a:rPr lang="ru-RU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«Афганистан болит в моей душе»</a:t>
            </a:r>
            <a:endParaRPr lang="ru-RU" b="1" i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632" y="3284984"/>
            <a:ext cx="2398991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26332"/>
            <a:ext cx="2379822" cy="178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79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28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Активная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детского общественного объединения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«Музееведы»;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Стабильная экскурсионная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 </a:t>
            </a:r>
          </a:p>
          <a:p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Выпуск газеты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«Музейный вестник» 1 раз в 3 месяца;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Активная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музея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сайте </a:t>
            </a:r>
            <a:endParaRPr lang="ru-RU" sz="24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МАОУ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«СОШ № 16»;</a:t>
            </a:r>
          </a:p>
          <a:p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Высокие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в проектных, научно-исследовательских инициативах различных уровней;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с музеями города, учреждениями культуры, организациями дополнительного образования, другими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организациями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509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/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оценки достижений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4077992"/>
              </p:ext>
            </p:extLst>
          </p:nvPr>
        </p:nvGraphicFramePr>
        <p:xfrm>
          <a:off x="457200" y="1600200"/>
          <a:ext cx="8229600" cy="443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Критерии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Самооценка личности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Стремление обучающихся к познанию и проявлению своих возможностей в музейной деятельности.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Креативность личности обучающихся в деятельности музея.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Способность к рефлексии.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Высокая коммуникативная культура.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Удовлетворенность субъектами образовательного процесса деятельностью воспитанников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обучающихся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музее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Удовлетворенность педагогов содержанием, организацией деятельности в музее.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Удовлетворенность родителей содержанием, организацией деятельности в музее.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Конкурентоспособность музейных активистов в сравнении с их сверстниками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Эффективность и качество подготовленности обучающихся в экскурсионной деятельности, в научной музейной деятельности.</a:t>
                      </a: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70510" algn="l"/>
                          <a:tab pos="256794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Участие музейных активистов в конкурсах, конференциях, фестивалях и т.п.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934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достижения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964017"/>
              </p:ext>
            </p:extLst>
          </p:nvPr>
        </p:nvGraphicFramePr>
        <p:xfrm>
          <a:off x="457200" y="1600200"/>
          <a:ext cx="8229600" cy="431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05624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89835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Конкурс творческих работ в рамках реализации краевого социально-культурного проекта «Поклонимся великим тем годам» (2020 г.)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Победитель</a:t>
                      </a:r>
                      <a:endParaRPr lang="ru-RU" sz="1100" dirty="0" smtClean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Призер</a:t>
                      </a:r>
                      <a:endParaRPr lang="ru-RU" sz="1100" dirty="0"/>
                    </a:p>
                  </a:txBody>
                  <a:tcPr/>
                </a:tc>
              </a:tr>
              <a:tr h="4898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Всероссийская  акция «Связующая нить поколений»</a:t>
                      </a:r>
                      <a:r>
                        <a:rPr lang="ru-RU" sz="11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(2020г.)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 </a:t>
                      </a:r>
                    </a:p>
                    <a:p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Дипломы</a:t>
                      </a:r>
                    </a:p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и 2 степени (в номинации эссе)</a:t>
                      </a:r>
                    </a:p>
                    <a:p>
                      <a:endParaRPr lang="ru-RU" sz="1100" dirty="0"/>
                    </a:p>
                  </a:txBody>
                  <a:tcPr/>
                </a:tc>
              </a:tr>
              <a:tr h="76615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Региональный организационный комитет Всероссийского партийного Конкурса «Лучший школьный музей/комната/уголок памяти Великой Отечественной войны», проводимого в рамках федерального партийного проекта «Единая Россия» - «Историческая память»</a:t>
                      </a:r>
                      <a:r>
                        <a:rPr lang="ru-RU" sz="1100" baseline="0" dirty="0" smtClean="0">
                          <a:effectLst/>
                          <a:latin typeface="Times New Roman"/>
                          <a:ea typeface="Times New Roman"/>
                        </a:rPr>
                        <a:t> (2020г.)</a:t>
                      </a: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место в краевом этапе</a:t>
                      </a: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3038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effectLst/>
                          <a:latin typeface="Times New Roman"/>
                          <a:ea typeface="Calibri"/>
                        </a:rPr>
                        <a:t>Всероссийский  конкурс «Гражданское и патриотическое воспитание в образовании» - 2020</a:t>
                      </a:r>
                      <a:endParaRPr lang="ru-RU" sz="1200" dirty="0" smtClean="0">
                        <a:effectLst/>
                      </a:endParaRPr>
                    </a:p>
                    <a:p>
                      <a:r>
                        <a:rPr lang="ru-RU" sz="1200" dirty="0" smtClean="0">
                          <a:effectLst/>
                          <a:latin typeface="Times New Roman"/>
                          <a:ea typeface="Calibri"/>
                        </a:rPr>
                        <a:t>75 лет Победы в Великой Отечественной войне.  Номинация: «Лучшая организация внеклассного гражданского, патриотического и духовно- нравственного воспитания». Направление: «Лучший школьный музей (клуб, кружок, секция и др.) – 2020».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Диплом 1 степени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67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Краевая онлайн военно-патриотическая игра «Один день из жизни солдата», посвященной Дню защитника Отечества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дипломы «За волю к Победе»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801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достижения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0508689"/>
              </p:ext>
            </p:extLst>
          </p:nvPr>
        </p:nvGraphicFramePr>
        <p:xfrm>
          <a:off x="457200" y="1600200"/>
          <a:ext cx="8229600" cy="47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Краевой патриотический фестиваль-конкурс «Расскажу про Россию»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Лауреат 1 степени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Общероссийский художественный фестиваль-олимпиада искусств «АРТИАДА НАРОДОВ РОССИИ-2021»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место – 5</a:t>
                      </a:r>
                    </a:p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место – 2</a:t>
                      </a:r>
                    </a:p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место - 3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69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Финал Всероссийской Спартакиады по военно-спортивному многоборью «ПРИЗЫВНИКИ: СЛУЖУ РОССИИ – 2021»</a:t>
                      </a:r>
                      <a:endParaRPr lang="ru-RU" sz="1200" dirty="0" smtClean="0"/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место – 3</a:t>
                      </a:r>
                    </a:p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место – 7</a:t>
                      </a:r>
                    </a:p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место -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Региональный этап Всероссийской олимпиады школьников по школьному краеведению (2021г.)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призер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Всероссийская олимпиада школьников по школьному краеведению (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г.Москва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2021г.)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дипломант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Региональный этап Всероссийского конкурса следопытских работ школьных музеев «Неизвестный солдат» (2021г.)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участие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Всероссийский конкурс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по инновационным практикам создания воспитывающей культурной среды в образовательных организациях (2021г.)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участие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992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26001"/>
            <a:ext cx="2675808" cy="2006856"/>
          </a:xfrm>
          <a:prstGeom prst="rect">
            <a:avLst/>
          </a:prstGeom>
        </p:spPr>
      </p:pic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1844816"/>
              </p:ext>
            </p:extLst>
          </p:nvPr>
        </p:nvGraphicFramePr>
        <p:xfrm>
          <a:off x="0" y="1556793"/>
          <a:ext cx="2699792" cy="19119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" name="Acrobat Document" r:id="rId5" imgW="8029431" imgH="5686200" progId="AcroExch.Document.DC">
                  <p:embed/>
                </p:oleObj>
              </mc:Choice>
              <mc:Fallback>
                <p:oleObj name="Acrobat Document" r:id="rId5" imgW="8029431" imgH="5686200" progId="AcroExch.Document.DC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556793"/>
                        <a:ext cx="2699792" cy="19119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593627"/>
              </p:ext>
            </p:extLst>
          </p:nvPr>
        </p:nvGraphicFramePr>
        <p:xfrm>
          <a:off x="0" y="3031195"/>
          <a:ext cx="2035351" cy="2880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" name="Acrobat Document" r:id="rId7" imgW="5667119" imgH="8019810" progId="AcroExch.Document.DC">
                  <p:embed/>
                </p:oleObj>
              </mc:Choice>
              <mc:Fallback>
                <p:oleObj name="Acrobat Document" r:id="rId7" imgW="5667119" imgH="8019810" progId="AcroExch.Document.DC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031195"/>
                        <a:ext cx="2035351" cy="28803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51136"/>
              </p:ext>
            </p:extLst>
          </p:nvPr>
        </p:nvGraphicFramePr>
        <p:xfrm>
          <a:off x="6228184" y="2924944"/>
          <a:ext cx="2771800" cy="38459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" name="Acrobat Document" r:id="rId9" imgW="5895922" imgH="8181810" progId="AcroExch.Document.DC">
                  <p:embed/>
                </p:oleObj>
              </mc:Choice>
              <mc:Fallback>
                <p:oleObj name="Acrobat Document" r:id="rId9" imgW="5895922" imgH="8181810" progId="AcroExch.Document.DC">
                  <p:embed/>
                  <p:pic>
                    <p:nvPicPr>
                      <p:cNvPr id="0" name="Picture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8184" y="2924944"/>
                        <a:ext cx="2771800" cy="384596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1920613"/>
              </p:ext>
            </p:extLst>
          </p:nvPr>
        </p:nvGraphicFramePr>
        <p:xfrm>
          <a:off x="5220072" y="3088583"/>
          <a:ext cx="1690312" cy="2392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" name="Acrobat Document" r:id="rId11" imgW="5667119" imgH="8019810" progId="AcroExch.Document.DC">
                  <p:embed/>
                </p:oleObj>
              </mc:Choice>
              <mc:Fallback>
                <p:oleObj name="Acrobat Document" r:id="rId11" imgW="5667119" imgH="8019810" progId="AcroExch.Document.DC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3088583"/>
                        <a:ext cx="1690312" cy="23920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5753337"/>
              </p:ext>
            </p:extLst>
          </p:nvPr>
        </p:nvGraphicFramePr>
        <p:xfrm>
          <a:off x="5004048" y="4183080"/>
          <a:ext cx="1837847" cy="25950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" name="Acrobat Document" r:id="rId13" imgW="5686298" imgH="8029530" progId="AcroExch.Document.DC">
                  <p:embed/>
                </p:oleObj>
              </mc:Choice>
              <mc:Fallback>
                <p:oleObj name="Acrobat Document" r:id="rId13" imgW="5686298" imgH="8029530" progId="AcroExch.Document.DC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4183080"/>
                        <a:ext cx="1837847" cy="259508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2835256"/>
              </p:ext>
            </p:extLst>
          </p:nvPr>
        </p:nvGraphicFramePr>
        <p:xfrm>
          <a:off x="3203848" y="4284603"/>
          <a:ext cx="1694985" cy="2392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" name="Acrobat Document" r:id="rId15" imgW="5695753" imgH="8038980" progId="AcroExch.Document.DC">
                  <p:embed/>
                </p:oleObj>
              </mc:Choice>
              <mc:Fallback>
                <p:oleObj name="Acrobat Document" r:id="rId15" imgW="5695753" imgH="8038980" progId="AcroExch.Document.DC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4284603"/>
                        <a:ext cx="1694985" cy="23920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7160">
            <a:off x="5913007" y="416101"/>
            <a:ext cx="3186421" cy="2389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849" y="126001"/>
            <a:ext cx="2364752" cy="3251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9806547"/>
              </p:ext>
            </p:extLst>
          </p:nvPr>
        </p:nvGraphicFramePr>
        <p:xfrm>
          <a:off x="2987824" y="2098285"/>
          <a:ext cx="1939156" cy="2816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" name="Acrobat Document" r:id="rId19" imgW="5667119" imgH="8019810" progId="AcroExch.Document.DC">
                  <p:embed/>
                </p:oleObj>
              </mc:Choice>
              <mc:Fallback>
                <p:oleObj name="Acrobat Document" r:id="rId19" imgW="5667119" imgH="8019810" progId="AcroExch.Document.DC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098285"/>
                        <a:ext cx="1939156" cy="281619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54" name="Picture 30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2132857"/>
            <a:ext cx="1800200" cy="2400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73670">
            <a:off x="998388" y="4773103"/>
            <a:ext cx="2250680" cy="168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15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 fontScale="90000"/>
          </a:bodyPr>
          <a:lstStyle/>
          <a:p>
            <a: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модели </a:t>
            </a:r>
            <a:b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«ПРО музей»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7320677"/>
              </p:ext>
            </p:extLst>
          </p:nvPr>
        </p:nvGraphicFramePr>
        <p:xfrm>
          <a:off x="457200" y="1600200"/>
          <a:ext cx="8229600" cy="476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категория/год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2018 - 2019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2019 - 2020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2020 - 2021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воспитанники дошкольных организаций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 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– 4 </a:t>
                      </a:r>
                      <a:r>
                        <a:rPr lang="ru-RU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842 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 </a:t>
                      </a:r>
                    </a:p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– 10 </a:t>
                      </a:r>
                      <a:r>
                        <a:rPr lang="ru-RU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1573 </a:t>
                      </a:r>
                      <a:endParaRPr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 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родители, выпускники 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школы</a:t>
                      </a:r>
                      <a:r>
                        <a:rPr lang="ru-RU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гости 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2693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8417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080120"/>
          </a:xfrm>
        </p:spPr>
        <p:txBody>
          <a:bodyPr>
            <a:noAutofit/>
          </a:bodyPr>
          <a:lstStyle/>
          <a:p>
            <a:pPr indent="228600" latinLnBrk="1">
              <a:spcAft>
                <a:spcPts val="0"/>
              </a:spcAft>
            </a:pP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 Соликамск – серебряные звоны,</a:t>
            </a:r>
            <a:b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Заводов гул, калийных копей строй,</a:t>
            </a:r>
            <a:b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Седых церквей священные иконы,</a:t>
            </a:r>
            <a:b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 куполов у нас над головой.</a:t>
            </a:r>
            <a:b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знак труда, любви и вдохновенья</a:t>
            </a:r>
            <a:b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эстафету славную несём.</a:t>
            </a:r>
            <a:b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Всё мастерство минувших поколений</a:t>
            </a:r>
            <a:b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чтим и множим в городе своём.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9"/>
            <a:ext cx="2016224" cy="1368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767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907</TotalTime>
  <Words>1146</Words>
  <Application>Microsoft Office PowerPoint</Application>
  <PresentationFormat>Экран (4:3)</PresentationFormat>
  <Paragraphs>197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Acrobat Document</vt:lpstr>
      <vt:lpstr>Всероссийский педагогический конкурс  «Современное воспитание подрастающего поколения»</vt:lpstr>
      <vt:lpstr>Модель «ПРОмузей»</vt:lpstr>
      <vt:lpstr>Направления деятельности  школьного  историко-этнографического музея: </vt:lpstr>
      <vt:lpstr>Деятельность  школьного  историко-этнографического музея  осуществляется по направлениям: </vt:lpstr>
      <vt:lpstr>Деятельность  школьного  историко-этнографического музея  осуществляется по направлениям: </vt:lpstr>
      <vt:lpstr>Деятельность детского общественного объединения «Музееведы»  </vt:lpstr>
      <vt:lpstr>Презентация PowerPoint</vt:lpstr>
      <vt:lpstr>Мастер-класс: интерактивный  школьный музей «Прикладные промыслы    Верхнего Прикамья»</vt:lpstr>
      <vt:lpstr>Ожидаемые результаты</vt:lpstr>
      <vt:lpstr>Система оценки достижений</vt:lpstr>
      <vt:lpstr>Наши достижения</vt:lpstr>
      <vt:lpstr>Наши достижения</vt:lpstr>
      <vt:lpstr>Презентация PowerPoint</vt:lpstr>
      <vt:lpstr>Эффективность модели  «ПРО музей»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воспитания  МАОУ «СОШ №16»</dc:title>
  <dc:creator>Admin</dc:creator>
  <cp:lastModifiedBy>Admin</cp:lastModifiedBy>
  <cp:revision>103</cp:revision>
  <cp:lastPrinted>2021-08-24T07:05:49Z</cp:lastPrinted>
  <dcterms:created xsi:type="dcterms:W3CDTF">2021-04-12T12:21:53Z</dcterms:created>
  <dcterms:modified xsi:type="dcterms:W3CDTF">2021-12-22T08:03:08Z</dcterms:modified>
</cp:coreProperties>
</file>