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4" r:id="rId6"/>
    <p:sldId id="263" r:id="rId7"/>
    <p:sldId id="262" r:id="rId8"/>
    <p:sldId id="261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24C4D0-80DA-4228-BC54-FEE45B4A6C86}" type="datetimeFigureOut">
              <a:rPr lang="ru-RU" smtClean="0"/>
              <a:t>17.02.2025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5E2C-7452-455D-B385-27020CCD37FD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25E2C-7452-455D-B385-27020CCD37FD}" type="slidenum">
              <a:rPr lang="ru-RU" smtClean="0"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4643446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algn="r"/>
            <a:endParaRPr lang="ru-RU" sz="2400" dirty="0" smtClean="0">
              <a:solidFill>
                <a:schemeClr val="tx1"/>
              </a:solidFill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Качура Сергей Сергеевич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Учитель информатике и ИКТ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МОУ СОШ №9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</a:rPr>
              <a:t>с</a:t>
            </a:r>
            <a:r>
              <a:rPr lang="ru-RU" sz="2400" dirty="0" smtClean="0">
                <a:solidFill>
                  <a:schemeClr val="tx1"/>
                </a:solidFill>
              </a:rPr>
              <a:t>.Толстово-Васюковского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Text 0"/>
          <p:cNvSpPr/>
          <p:nvPr/>
        </p:nvSpPr>
        <p:spPr>
          <a:xfrm>
            <a:off x="793790" y="1428736"/>
            <a:ext cx="8350210" cy="2700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Информация вокруг нас: Путеводитель по современному информационному миру</a:t>
            </a:r>
            <a:endParaRPr lang="en-US" sz="44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0"/>
            <a:ext cx="3286116" cy="685800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142844" y="0"/>
            <a:ext cx="5715040" cy="1214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Информация вокруг нас: </a:t>
            </a:r>
            <a:endParaRPr lang="ru-RU" sz="2400" b="1" dirty="0" smtClean="0">
              <a:latin typeface="Times New Roman" pitchFamily="18" charset="0"/>
              <a:ea typeface="Raleway" pitchFamily="34" charset="-122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Путеводитель</a:t>
            </a:r>
            <a:r>
              <a:rPr lang="en-US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по</a:t>
            </a:r>
            <a:r>
              <a:rPr lang="en-US" sz="2400" b="1" dirty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современному</a:t>
            </a:r>
            <a:r>
              <a:rPr lang="ru-RU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информационному</a:t>
            </a:r>
            <a:r>
              <a:rPr lang="en-US" sz="24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миру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1"/>
          <p:cNvSpPr/>
          <p:nvPr/>
        </p:nvSpPr>
        <p:spPr>
          <a:xfrm>
            <a:off x="214282" y="2285992"/>
            <a:ext cx="5857884" cy="37862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 современном мире мы ежедневно сталкиваемся с огромным потоком информации. Эта презентация призвана помочь вам ориентироваться в этом море данных, научиться отличать важное от неважного, защищать себя от негативного влияния и использовать информацию для личного и профессионального роста.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c81abfa7-aab7-5d46-a36d-89ec228beea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3429000"/>
            <a:ext cx="350043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0"/>
          <p:cNvSpPr/>
          <p:nvPr/>
        </p:nvSpPr>
        <p:spPr>
          <a:xfrm>
            <a:off x="285720" y="0"/>
            <a:ext cx="8715437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2800" b="1" dirty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Источники информации: От традиционных до цифровых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42844" y="714356"/>
            <a:ext cx="3071834" cy="2857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Традиционные</a:t>
            </a:r>
            <a:r>
              <a:rPr lang="en-US" sz="16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СМИ</a:t>
            </a:r>
            <a:endParaRPr lang="ru-RU" sz="1600" b="1" dirty="0" smtClean="0">
              <a:solidFill>
                <a:srgbClr val="1B1B27"/>
              </a:solidFill>
              <a:latin typeface="Times New Roman" pitchFamily="18" charset="0"/>
              <a:ea typeface="Raleway" pitchFamily="34" charset="-122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Газеты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журналы, радио и телевидение – проверенные временем источники, предоставляющие новости и аналитику. Важно обращать внимание на репутацию и редакционную политику.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2714612" y="3571876"/>
            <a:ext cx="3357586" cy="2857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Цифровые</a:t>
            </a:r>
            <a:r>
              <a:rPr lang="en-US" sz="16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платформы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Интернет-сайты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социальные сети, блоги и онлайн-издания предлагают мгновенный доступ к информации, но требуют критического подхода к оценке ее достоверности.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500694" y="785794"/>
            <a:ext cx="3500430" cy="2857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Личные</a:t>
            </a:r>
            <a:r>
              <a:rPr lang="en-US" sz="16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источники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Разговоры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 друзьями, коллегами и экспертами могут быть ценным источником информации, особенно в узкоспециализированных областях.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7e46a72d-a178-4feb-ace3-fcd8e0bb6a6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14752"/>
            <a:ext cx="271461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e6c2c6f86a5e618b7e053026d42398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1000108"/>
            <a:ext cx="325797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42852"/>
            <a:ext cx="86439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Переизбыток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информации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: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Проблемы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и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последствия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0190419_ehksperi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928934"/>
            <a:ext cx="2285984" cy="323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12"/>
          <p:cNvSpPr/>
          <p:nvPr/>
        </p:nvSpPr>
        <p:spPr>
          <a:xfrm>
            <a:off x="2428860" y="3571876"/>
            <a:ext cx="3786214" cy="25717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Распространение</a:t>
            </a:r>
            <a:r>
              <a:rPr lang="en-US" sz="1600" b="1" dirty="0" smtClean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</a:t>
            </a:r>
            <a:r>
              <a:rPr lang="en-US" sz="1600" b="1" dirty="0" err="1" smtClean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фейков</a:t>
            </a:r>
            <a:endParaRPr lang="en-US" sz="1600" b="1" dirty="0" smtClean="0"/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 </a:t>
            </a:r>
            <a:r>
              <a:rPr lang="en-US" sz="175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условиях</a:t>
            </a:r>
            <a:r>
              <a:rPr lang="en-US" sz="17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переизбытка</a:t>
            </a:r>
            <a:endParaRPr lang="ru-RU" sz="1750" dirty="0" smtClean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информации </a:t>
            </a:r>
            <a:r>
              <a:rPr lang="en-US" sz="175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ложные</a:t>
            </a:r>
            <a:r>
              <a:rPr lang="en-US" sz="17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сведения</a:t>
            </a:r>
            <a:endParaRPr lang="ru-RU" sz="1750" dirty="0" smtClean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распространяются быстрее и </a:t>
            </a:r>
            <a:r>
              <a:rPr lang="en-US" sz="1750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легче,чем</a:t>
            </a:r>
            <a:r>
              <a:rPr lang="en-US" sz="17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проверенные факты.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285720" y="857232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Информационная</a:t>
            </a:r>
            <a:r>
              <a:rPr lang="en-US" sz="1600" b="1" dirty="0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перегрузка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Постоянный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поток новостей и уведомлений может привести к стрессу, тревоге и снижению концентрации.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8"/>
          <p:cNvSpPr/>
          <p:nvPr/>
        </p:nvSpPr>
        <p:spPr>
          <a:xfrm>
            <a:off x="6072198" y="857232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Сложность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принятия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решений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Избыток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информации может затруднить выбор, так как сложно оценить все возможные варианты и их последствия.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59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60621" y="3286124"/>
            <a:ext cx="3483379" cy="2514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1582db3ace797ed76133fb87d83f7834b8c49e8b819c2fbc521cab491d68d1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1142984"/>
            <a:ext cx="3104096" cy="2265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61436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Фильтрация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информации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: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Как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не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утонуть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в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море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данных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85794"/>
            <a:ext cx="585791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Определите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свои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цели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Что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вы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хотите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узнать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?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Какая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информация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вам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нужна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для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решения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конкретной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задачи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?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Выбирайте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надежные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источники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Отдавайте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предпочтение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проверенным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СМИ,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экспертным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блогам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официальным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сайтам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Используйте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фильтры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и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агрегаторы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Настройте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новостные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ленты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социальные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сети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чтобы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получать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только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интересующую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вас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информацию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Делайте</a:t>
            </a:r>
            <a:r>
              <a:rPr lang="en-US" sz="24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перерывы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Регулярно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отключайтесь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информационного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потока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чтобы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отдохнуть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переосмыслить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полученные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сведения</a:t>
            </a:r>
            <a:r>
              <a:rPr lang="en-US" sz="240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Рисунок 5" descr="9cb46efe4cf5a36335adc98705bbd5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0"/>
            <a:ext cx="307180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285720" y="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2400" b="1" dirty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Критическое мышление: Оценка достоверности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algorithno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571480"/>
            <a:ext cx="4572000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42844" y="1071546"/>
            <a:ext cx="4429156" cy="529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50"/>
              </a:lnSpc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Анализируйте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источник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850"/>
              </a:lnSpc>
            </a:pP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Кто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автор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?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Какова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его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репутация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?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Заинтересован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ли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он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в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определенном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исходе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?</a:t>
            </a:r>
            <a:endParaRPr lang="ru-RU" dirty="0" smtClean="0">
              <a:solidFill>
                <a:srgbClr val="3C3939"/>
              </a:solidFill>
              <a:latin typeface="Times New Roman" pitchFamily="18" charset="0"/>
              <a:ea typeface="Roboto" pitchFamily="34" charset="-122"/>
              <a:cs typeface="Times New Roman" pitchFamily="18" charset="0"/>
            </a:endParaRPr>
          </a:p>
          <a:p>
            <a:pPr>
              <a:lnSpc>
                <a:spcPts val="2850"/>
              </a:lnSpc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Проверяйте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факты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850"/>
              </a:lnSpc>
            </a:pP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Сравнивайте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информацию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из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разных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источников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Обращайте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внимание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доказательства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аргументы</a:t>
            </a:r>
            <a:endParaRPr lang="ru-RU" dirty="0" smtClean="0">
              <a:solidFill>
                <a:srgbClr val="3C3939"/>
              </a:solidFill>
              <a:latin typeface="Times New Roman" pitchFamily="18" charset="0"/>
              <a:ea typeface="Roboto" pitchFamily="34" charset="-122"/>
              <a:cs typeface="Times New Roman" pitchFamily="18" charset="0"/>
            </a:endParaRPr>
          </a:p>
          <a:p>
            <a:pPr>
              <a:lnSpc>
                <a:spcPts val="2850"/>
              </a:lnSpc>
              <a:buFont typeface="Wingdings" pitchFamily="2" charset="2"/>
              <a:buChar char="v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Оценивайте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предвзятость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850"/>
              </a:lnSpc>
            </a:pP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Учитывайте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что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любая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может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быть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представлена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с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определенной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точки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зрения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850"/>
              </a:lnSpc>
            </a:pP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850"/>
              </a:lnSpc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Zashhiti_svoi_P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2071678"/>
            <a:ext cx="5069636" cy="2911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85720" y="142852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Информационная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безопасность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: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Защита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личных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данных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142844" y="785794"/>
            <a:ext cx="389870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Надежные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пароли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Используйте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сложные и уникальные пароли для каждого аккаунта.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11"/>
          <p:cNvSpPr/>
          <p:nvPr/>
        </p:nvSpPr>
        <p:spPr>
          <a:xfrm>
            <a:off x="0" y="4857760"/>
            <a:ext cx="389870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Обновление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ПО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Регулярно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устанавливайте обновления безопасности для операционной системы и приложений.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5245179" y="4929198"/>
            <a:ext cx="3898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Двухфакторная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аутентификация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Включите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дополнительный уровень защиты для своих учетных записей.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8"/>
          <p:cNvSpPr/>
          <p:nvPr/>
        </p:nvSpPr>
        <p:spPr>
          <a:xfrm>
            <a:off x="5245179" y="785794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Осторожность</a:t>
            </a:r>
            <a:r>
              <a:rPr lang="en-US" sz="1600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в </a:t>
            </a:r>
            <a:r>
              <a:rPr lang="en-US" sz="1600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сети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Не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переходите по подозрительным ссылкам и не делитесь личной информацией с незнакомцами.</a:t>
            </a:r>
            <a:endParaRPr lang="en-US" sz="17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4285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Информационная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гигиена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: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Правила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здорового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потребления</a:t>
            </a:r>
            <a:r>
              <a:rPr lang="en-US" sz="2400" b="1" dirty="0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информации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357298"/>
            <a:ext cx="550072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Ограничьте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время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в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сети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Установите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лимит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использование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социальных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сетей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новостных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сайтов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Выбирайте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качественный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контент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Отдавайте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предпочтение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познавательным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развивающим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материалам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Занимайтесь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другими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делами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Находите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время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для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хобби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общения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с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друзьями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и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активного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отдыха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Медитируйте</a:t>
            </a:r>
            <a:r>
              <a:rPr lang="en-US" b="1" dirty="0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 и </a:t>
            </a:r>
            <a:r>
              <a:rPr lang="en-US" b="1" dirty="0" err="1" smtClean="0">
                <a:solidFill>
                  <a:srgbClr val="3C3939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расслабляйтесь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Практикуйте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методы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снятия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стресса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чтобы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не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перегружаться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информацией</a:t>
            </a:r>
            <a:r>
              <a:rPr lang="en-US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2987" y="571480"/>
            <a:ext cx="4191013" cy="628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785786" y="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2400" b="1" dirty="0">
                <a:solidFill>
                  <a:srgbClr val="1B1B27"/>
                </a:solidFill>
                <a:latin typeface="Times New Roman" pitchFamily="18" charset="0"/>
                <a:ea typeface="Raleway" pitchFamily="34" charset="-122"/>
                <a:cs typeface="Times New Roman" pitchFamily="18" charset="0"/>
              </a:rPr>
              <a:t>Заключение: Ключевые выводы и рекомендации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1"/>
          <p:cNvSpPr/>
          <p:nvPr/>
        </p:nvSpPr>
        <p:spPr>
          <a:xfrm>
            <a:off x="0" y="857232"/>
            <a:ext cx="4929221" cy="52864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1750" dirty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 современном мире умение ориентироваться в информационном потоке – это жизненно важный навык. Фильтруйте информацию, критически оценивайте ее достоверность, защищайте свои личные данные и соблюдайте правила информационной гигиены. Используйте информацию для личного и профессионального роста, но не позволяйте ей захватить вашу </a:t>
            </a:r>
            <a:r>
              <a:rPr lang="en-US" sz="1750" dirty="0" err="1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жизнь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ru-RU" sz="1750" dirty="0" smtClean="0">
              <a:solidFill>
                <a:srgbClr val="3C3939"/>
              </a:solidFill>
              <a:latin typeface="Times New Roman" pitchFamily="18" charset="0"/>
              <a:ea typeface="Roboto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Следуйте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этим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простым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рекомендациям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и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вы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сможете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извлечь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максимум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пользы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из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информационного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мира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,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избежав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при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этом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негативных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 </a:t>
            </a:r>
            <a:r>
              <a:rPr lang="en-US" sz="1750" dirty="0" err="1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последствий</a:t>
            </a:r>
            <a:r>
              <a:rPr lang="en-US" sz="1750" dirty="0" smtClean="0">
                <a:solidFill>
                  <a:srgbClr val="3C3939"/>
                </a:solidFill>
                <a:latin typeface="Times New Roman" pitchFamily="18" charset="0"/>
                <a:ea typeface="Roboto" pitchFamily="34" charset="-122"/>
                <a:cs typeface="Times New Roman" pitchFamily="18" charset="0"/>
              </a:rPr>
              <a:t>.</a:t>
            </a:r>
            <a:endParaRPr lang="en-US" sz="175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642918"/>
            <a:ext cx="4500562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527</Words>
  <Application>Microsoft Office PowerPoint</Application>
  <PresentationFormat>Экран (4:3)</PresentationFormat>
  <Paragraphs>64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18</cp:revision>
  <dcterms:created xsi:type="dcterms:W3CDTF">2025-02-17T06:03:05Z</dcterms:created>
  <dcterms:modified xsi:type="dcterms:W3CDTF">2025-02-17T09:18:07Z</dcterms:modified>
</cp:coreProperties>
</file>