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93" r:id="rId2"/>
    <p:sldId id="258" r:id="rId3"/>
    <p:sldId id="294" r:id="rId4"/>
    <p:sldId id="302" r:id="rId5"/>
    <p:sldId id="295" r:id="rId6"/>
    <p:sldId id="275" r:id="rId7"/>
    <p:sldId id="276" r:id="rId8"/>
    <p:sldId id="286" r:id="rId9"/>
    <p:sldId id="287" r:id="rId10"/>
    <p:sldId id="288" r:id="rId11"/>
    <p:sldId id="300" r:id="rId12"/>
    <p:sldId id="290" r:id="rId13"/>
    <p:sldId id="291" r:id="rId14"/>
    <p:sldId id="277" r:id="rId15"/>
    <p:sldId id="278" r:id="rId16"/>
    <p:sldId id="281" r:id="rId17"/>
    <p:sldId id="282" r:id="rId18"/>
    <p:sldId id="301" r:id="rId19"/>
    <p:sldId id="273" r:id="rId20"/>
    <p:sldId id="274" r:id="rId21"/>
    <p:sldId id="283" r:id="rId22"/>
    <p:sldId id="272" r:id="rId23"/>
    <p:sldId id="298" r:id="rId24"/>
    <p:sldId id="271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59" autoAdjust="0"/>
    <p:restoredTop sz="86380" autoAdjust="0"/>
  </p:normalViewPr>
  <p:slideViewPr>
    <p:cSldViewPr>
      <p:cViewPr>
        <p:scale>
          <a:sx n="49" d="100"/>
          <a:sy n="49" d="100"/>
        </p:scale>
        <p:origin x="-1752" y="-3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16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0DCE5F-5D67-4356-8978-B2BD0ECDAB8E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771E9E-A528-403C-B797-87827DC247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192735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Детско-родительский проект «Подарите нам игру!».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рамках взаимодействия и сотрудничества с родителями я хочу представить вашему вниманию опыт работы с детьми и родителями средней группы «Подарите нам игру!». Проект рассчитан на 3 месяца.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71E9E-A528-403C-B797-87827DC247B9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Чем же обусловлена актуальность данного проекта?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Ребенок, в силу малого жизненного опыта, незначительного багажа знаний, очень часто просит взрослых: «Поиграйте со мной».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Но родители зачастую говорят: да когда нам играть с детьми! Кажется,  очень просто: дал ребенку игрушку, и он может сам организовать игру. Большинство родителей вообще считают, что чем больше у ребенка игрушек, тем лучше. Но, это не всегда так. Взрослые оставляют детей наедине с игрушками, так как считают, что дети сами знают, как играть. Ребенок будет повторять одни и те же примитивные действия, которые лишь условно можно назвать игрой.</a:t>
            </a:r>
          </a:p>
          <a:p>
            <a:r>
              <a:rPr lang="ru-RU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Правильного воспитания и общения не может быть без игры! Игра для дошкольников – способ познания окружающего. Родители должны очень внимательно подходить к вопросу детской игры и уделять ей серьезное внимание, выделять в режиме дня место для игры. 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 факту не все родители могут организовать игру, однако участие взрослых приносит двойную пользу: доставляет детям много радости и удовольствия, а папы и мамы лучше узнают своего ребенка.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71E9E-A528-403C-B797-87827DC247B9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Наблюдая за игровой деятельностью детей,  после выходных дней  мы провели беседу о том, как они провели эти дни, чем занимались, с кем играли?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Оказалось, что большинство детей много смотрят телевизор, мультфильмы, играют с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гаджетами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игрушками сами с собой и лишь небольшая часть ребят ответили, что они играли вместе с мамой, папой.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Но выбор игр типичен (машинки, куклы, конструктор),  разнообразие игр скудно. На основании этого мы провели анкетирование родителей по теме «Игровая деятельность детей в домашних условиях».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 результатам проведенного анкетирования выявили: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Всего 57 % родителей играют со своими детьми дома, но очень редко по своей инициативе, в основном играют по просьбе своих детей; родители признаются, что очень часто у них не хватает времени на игры со своими детьми.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71E9E-A528-403C-B797-87827DC247B9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Нами было принято решение провести родительское собрание 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 целью привлечения внимания родителей к значимости детской игры, ее роли в жизни ребенка.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Первоначально мы ознакомили родителей с  возрастными особенностями психофизического развития детей 4-5 лет. Обратили внимание на то, что усложняется игровая деятельность, она становится более многогранной, приобретает сюжетно-ролевую направленность: дети играют в больницу, магазин, парикмахерскую, разыгрывают любимые сказки, проецируют жизнь взрослых в своих играх. В среднем возрасте у ребёнка активно развивается воображение.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Но большинство родителей не придают особого значения детской игре, считая её чуть ли не второстепенным занятием. К примеру, расспрашивая ребенка о прожитом в детском саду дне, родители интересуются обычно, что делалось на занятиях, как ребенок спал или что ел.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Многим мамам и папам хочется, чтобы их ребенок рос смышленым, выглядел более развитым среди сверстников. Ради этого они готовы начать «обучение» ребенка чтению, письму и азам математики как можно раньше. Но ведь именно в игре родители могут  передать детям те навыки и знания, понятия о жизненных ценностях и просто лучше понять друг друга, сблизиться.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Для создания благоприятного эмоционального климата, обстановки непринужденности предложили родителям включиться в игровую деятельность, на что родители откликнулись с удовольствием. В процессе игровой совместной деятельности познакомили их с различными видами игр </a:t>
            </a:r>
            <a:r>
              <a:rPr lang="ru-RU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(подвижные, словесные, игровой массаж и др.)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 В ходе совместного обсуждения и родился  детско-родительский проект «Подарите нам игру!». Родители охотно откликнулись на взаимодействие и реализацию данного проекта, наметили и обсудили ряд мероприятий,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пределили предполагаемые результаты на родителей и детей. </a:t>
            </a:r>
          </a:p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71E9E-A528-403C-B797-87827DC247B9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Цель: Привлечение внимания родителей к значимости детской игры, ее роли в жизни ребенка через организацию совместных игр детей и родителей.</a:t>
            </a:r>
          </a:p>
          <a:p>
            <a:r>
              <a:rPr lang="ru-RU" dirty="0" smtClean="0"/>
              <a:t>Задачи:</a:t>
            </a:r>
          </a:p>
          <a:p>
            <a:pPr>
              <a:buFontTx/>
              <a:buChar char="-"/>
            </a:pPr>
            <a:r>
              <a:rPr lang="ru-RU" dirty="0" smtClean="0"/>
              <a:t>Повысить компетентность родителей в понимании </a:t>
            </a:r>
            <a:r>
              <a:rPr lang="ru-RU" dirty="0" err="1" smtClean="0"/>
              <a:t>самоценности</a:t>
            </a:r>
            <a:r>
              <a:rPr lang="ru-RU" dirty="0" smtClean="0"/>
              <a:t> дошкольного возраста и роли игры в развитии и воспитании ребенка.</a:t>
            </a:r>
          </a:p>
          <a:p>
            <a:pPr>
              <a:buFontTx/>
              <a:buChar char="-"/>
            </a:pPr>
            <a:r>
              <a:rPr lang="ru-RU" dirty="0" smtClean="0"/>
              <a:t>Создать</a:t>
            </a:r>
            <a:r>
              <a:rPr lang="ru-RU" baseline="0" dirty="0" smtClean="0"/>
              <a:t> позитивный </a:t>
            </a:r>
            <a:r>
              <a:rPr lang="ru-RU" baseline="0" dirty="0" err="1" smtClean="0"/>
              <a:t>микросоциум</a:t>
            </a:r>
            <a:r>
              <a:rPr lang="ru-RU" baseline="0" dirty="0" smtClean="0"/>
              <a:t>, где родители воспитанников смогут освоить способы организации различных видов игр.</a:t>
            </a:r>
          </a:p>
          <a:p>
            <a:pPr>
              <a:buFontTx/>
              <a:buChar char="-"/>
            </a:pPr>
            <a:r>
              <a:rPr lang="ru-RU" baseline="0" dirty="0" smtClean="0"/>
              <a:t>Способствовать созданию положительных эмоций детей и родителей во взаимодействии друг с другом.</a:t>
            </a:r>
          </a:p>
          <a:p>
            <a:pPr>
              <a:buFontTx/>
              <a:buChar char="-"/>
            </a:pPr>
            <a:r>
              <a:rPr lang="ru-RU" baseline="0" dirty="0" smtClean="0"/>
              <a:t>Привлечь родителей к активному участию в воспитательно-образовательном процессе.</a:t>
            </a:r>
          </a:p>
          <a:p>
            <a:pPr>
              <a:buFontTx/>
              <a:buChar char="-"/>
            </a:pPr>
            <a:r>
              <a:rPr lang="ru-RU" baseline="0" dirty="0" smtClean="0"/>
              <a:t>Способствовать развитию коммуникативных навыков у детей и родителей в игровой деятельности.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71E9E-A528-403C-B797-87827DC247B9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Предполагаемые результаты: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Родители: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Повысят педагогическую компетентность в вопросе значимости детской игры, ее роли в жизни ребенка.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Проявят инициативу и интерес к совместной деятельности ДОУ и семьи.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Освоят  способы организации совместных игр с детьми (подвижные, словесные, сюжетно-ролевые, с правилами) в домашних условиях.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Научатся  взаимодействовать друг с другом (взрослый-ребенок) на равных, в позиции сотрудничества и партнерства.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71E9E-A528-403C-B797-87827DC247B9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Дети: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Проявят интерес  к  совместной  игровой деятельности со взрослыми.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Активно будут взаимодействовать  со сверстниками и взрослыми, участвуя в совместных играх.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Научаться общаться со взрослыми в процессе игры (уважительное обращение ко взрослым, умение договариваться о соблюдении правил игры и т.п.)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71E9E-A528-403C-B797-87827DC247B9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71E9E-A528-403C-B797-87827DC247B9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71E9E-A528-403C-B797-87827DC247B9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Предварительно был оформлен информационный стенд для родителей:</a:t>
            </a:r>
          </a:p>
          <a:p>
            <a:r>
              <a:rPr lang="ru-RU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-«Афоризмы, высказывания великих людей о роли игры и семьи в воспитании и развитии ребенка».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 Консультация «Игра – не просто развлечение!»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Папка-передвижка «Организация игровой деятельности детей»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- Консультация «Играем вместе с детьми»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Памятка «Какие игрушки нужны детям»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r>
              <a:rPr lang="ru-RU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Для родителей подготовили буклет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«Поиграйте, родители с нами!», в котором представили различные виды игр:</a:t>
            </a:r>
          </a:p>
          <a:p>
            <a:r>
              <a:rPr lang="ru-RU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-Игры по дороге в детский сад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-Игры на кухне «Вкусные слова», «Помощники»,  «Охота на слова», «Закрой глаза –открой рот», «Кислые, сладкие, горькие слова»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-Игры между делом «</a:t>
            </a:r>
            <a:r>
              <a:rPr lang="ru-RU" sz="1200" i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Придумывалки</a:t>
            </a:r>
            <a:r>
              <a:rPr lang="ru-RU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», «</a:t>
            </a:r>
            <a:r>
              <a:rPr lang="ru-RU" sz="1200" i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Сорока-белобока</a:t>
            </a:r>
            <a:r>
              <a:rPr lang="ru-RU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», «Найди общее» и др.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71E9E-A528-403C-B797-87827DC247B9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 родительском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собрании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мы договорились о такой форме работы, как «Игровая пятница». Предварительно  встречались с родителями, обговаривали игру, правила, договаривались о месте и времени проведения. Следили за тем, чтобы игра соответствовала возрасту.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71E9E-A528-403C-B797-87827DC247B9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Так, мама  Жени вместе со старшей дочерью провели подвижные игры: «У медведя во бору», «Запоминай и повторяй», семья Коли провели развивающие игры «Мой дом» и «Виды транспорта», где дети делились на команды и соревновались, а также подвижную игру «Самолеты»; мама Ксюши провела игры «Займи свое место» и «Что мы делали не скажем, а что делали, покажем». Игры договорились проводить в музыкальном зале, чтобы обеспечить простор для игрового пространства.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71E9E-A528-403C-B797-87827DC247B9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результате данного мероприятия была создана атмосфера доброжелательности и сотрудничества через совместную игровую деятельность. Дети активно взаимодействовали со взрослыми, проявляли интерес к совместной деятельности, договаривались о соблюдении правил игры, родители осваивали способы организации совместных игр с детьми.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71E9E-A528-403C-B797-87827DC247B9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Также мы рассказали родителям о проведенной экскурсии на кухню детского сада, где дети познакомились с профессией повара в детском саду, о том, какие кухонные предметы, машины и посуда используются для приготовления пищи. А дальше, ребята своими руками приготовили угощения для родителей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Мы старались заинтересовать родителей и подвести их к тому, что нам, взрослым, кажется таким понятным и простым для детей очень интересно и познавательно. 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71E9E-A528-403C-B797-87827DC247B9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Так, «родились» встречи с интересным человеком, на которых родители знакомили детей со своими профессиями. Огромное значение в воспитании детей имеет знакомство с трудом взрослого человека. Рассказы детям о профессиях расширяют их кругозор, у них проявляется интерес к окружающему миру, воспитывается уважение к  труду взрослых.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Папа Арсения познакомил ребят с профессией электрика, рассказал о рабочих инструментах, как электричество поступает в каждый дом, в каждую квартиру, вспомнили и правила обращения с электрическими приборами. 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71E9E-A528-403C-B797-87827DC247B9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Мама  Вики представила профессию парикмахера, дети участвовали в диалоге, рассказали, чем пользуется парикмахер, какие они знают виды деятельности парикмахера, исходя из собственного опыта, а Тамара Николаевна дополнила их рассказ, предложила сделать прическу.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71E9E-A528-403C-B797-87827DC247B9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Результат не заставил себя ждать,  в этот же день ребята открыли «Салон красоты», где мыли голову, завивали волосы, делали прически.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результате дети обогащают, расширяют свои знания о профессиях, совершенствуется умение придумывать и развивать сюжет игры.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  родителей формируется осознание собственного воспитательного опыта, умение общаться с детьми в позиции на равных.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71E9E-A528-403C-B797-87827DC247B9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нашем детском саду прошла неделя здоровья, и здесь мы решили не остаться без внимания родителей. С целью взаимодействия родителей с ДОУ предложили поучаствовать в организации режимных моментов игровыми способами, а именно в проведении утренней гимнастики с элементами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/и.  Ведь совместная «Бодрая зарядка» с родителями задает положительные эмоции на весь день, а также содействует становлению здорового образа жизни в семье. Откликнулись папы воспитанников Левы и Ксюши…..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71E9E-A528-403C-B797-87827DC247B9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Родители: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Повысили педагогическую компетентность в вопросе значимости детской игры, ее роли в жизни ребенка.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Освоили способы организации совместных игр с детьми (подвижные, словесные, сюжетно-ролевые, с правилами) в домашних условиях и в дошкольном учреждении.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Проявляют инициативу и интерес к совместной деятельности ДОУ и семьи.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Научились взаимодействовать друг с другом (взрослый-ребенок) на равных, в позиции сотрудничества и партнерства.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71E9E-A528-403C-B797-87827DC247B9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71E9E-A528-403C-B797-87827DC247B9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3CC-09DB-4CAB-8955-BC50C3F6A333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BCC049-C31B-45D5-A7E6-C9E719E575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DFC03CC-09DB-4CAB-8955-BC50C3F6A333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5ABCC049-C31B-45D5-A7E6-C9E719E575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3CC-09DB-4CAB-8955-BC50C3F6A333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CC049-C31B-45D5-A7E6-C9E719E575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3CC-09DB-4CAB-8955-BC50C3F6A333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CC049-C31B-45D5-A7E6-C9E719E575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CC049-C31B-45D5-A7E6-C9E719E575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3CC-09DB-4CAB-8955-BC50C3F6A333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3CC-09DB-4CAB-8955-BC50C3F6A333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CC049-C31B-45D5-A7E6-C9E719E575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3CC-09DB-4CAB-8955-BC50C3F6A333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CC049-C31B-45D5-A7E6-C9E719E575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DFC03CC-09DB-4CAB-8955-BC50C3F6A333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ABCC049-C31B-45D5-A7E6-C9E719E575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3CC-09DB-4CAB-8955-BC50C3F6A333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BCC049-C31B-45D5-A7E6-C9E719E575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3CC-09DB-4CAB-8955-BC50C3F6A333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CC049-C31B-45D5-A7E6-C9E719E575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3CC-09DB-4CAB-8955-BC50C3F6A333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CC049-C31B-45D5-A7E6-C9E719E575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DFC03CC-09DB-4CAB-8955-BC50C3F6A333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5ABCC049-C31B-45D5-A7E6-C9E719E575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7992888" cy="6048672"/>
          </a:xfrm>
        </p:spPr>
        <p:txBody>
          <a:bodyPr>
            <a:normAutofit/>
          </a:bodyPr>
          <a:lstStyle/>
          <a:p>
            <a:pPr algn="ctr"/>
            <a:r>
              <a:rPr lang="ru-RU" sz="4400" dirty="0" err="1" smtClean="0">
                <a:solidFill>
                  <a:srgbClr val="002060"/>
                </a:solidFill>
              </a:rPr>
              <a:t>Детско</a:t>
            </a:r>
            <a:r>
              <a:rPr lang="ru-RU" sz="4400" dirty="0" smtClean="0">
                <a:solidFill>
                  <a:srgbClr val="002060"/>
                </a:solidFill>
              </a:rPr>
              <a:t> - родительский проект</a:t>
            </a:r>
            <a:r>
              <a:rPr lang="ru-RU" sz="4400" dirty="0" smtClean="0">
                <a:solidFill>
                  <a:srgbClr val="002060"/>
                </a:solidFill>
              </a:rPr>
              <a:t/>
            </a:r>
            <a:br>
              <a:rPr lang="ru-RU" sz="4400" dirty="0" smtClean="0">
                <a:solidFill>
                  <a:srgbClr val="002060"/>
                </a:solidFill>
              </a:rPr>
            </a:br>
            <a:r>
              <a:rPr lang="ru-RU" sz="7300" dirty="0" smtClean="0">
                <a:solidFill>
                  <a:srgbClr val="FF0000"/>
                </a:solidFill>
              </a:rPr>
              <a:t>«Подарите нам игру!</a:t>
            </a:r>
            <a:br>
              <a:rPr lang="ru-RU" sz="7300" dirty="0" smtClean="0">
                <a:solidFill>
                  <a:srgbClr val="FF0000"/>
                </a:solidFill>
              </a:rPr>
            </a:br>
            <a:r>
              <a:rPr lang="ru-RU" sz="7300" dirty="0" smtClean="0">
                <a:solidFill>
                  <a:srgbClr val="FF0000"/>
                </a:solidFill>
              </a:rPr>
              <a:t/>
            </a:r>
            <a:br>
              <a:rPr lang="ru-RU" sz="7300" dirty="0" smtClean="0">
                <a:solidFill>
                  <a:srgbClr val="FF0000"/>
                </a:solidFill>
              </a:rPr>
            </a:br>
            <a:r>
              <a:rPr lang="ru-RU" sz="2400" dirty="0">
                <a:solidFill>
                  <a:srgbClr val="002060"/>
                </a:solidFill>
              </a:rPr>
              <a:t>Воспитатель</a:t>
            </a:r>
            <a:r>
              <a:rPr lang="ru-RU" sz="7300" dirty="0" smtClean="0">
                <a:solidFill>
                  <a:srgbClr val="002060"/>
                </a:solidFill>
              </a:rPr>
              <a:t> </a:t>
            </a:r>
            <a:r>
              <a:rPr lang="ru-RU" sz="3600" dirty="0" err="1" smtClean="0">
                <a:solidFill>
                  <a:srgbClr val="002060"/>
                </a:solidFill>
              </a:rPr>
              <a:t>Гречишкина</a:t>
            </a:r>
            <a:r>
              <a:rPr lang="ru-RU" sz="3600" dirty="0" smtClean="0">
                <a:solidFill>
                  <a:srgbClr val="002060"/>
                </a:solidFill>
              </a:rPr>
              <a:t> И.В.</a:t>
            </a:r>
            <a:endParaRPr lang="ru-RU" sz="3600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5" y="3573016"/>
            <a:ext cx="3384376" cy="2198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55004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Игра — это огромное светлое окно, через которое в духовный мир ребенка вливается живительный поток представлений, понятий об окружающем мире. Игра — это искра, зажигающая огонек пытливости и любознательности.  </a:t>
            </a:r>
          </a:p>
          <a:p>
            <a:pPr algn="r">
              <a:buNone/>
            </a:pPr>
            <a:r>
              <a:rPr lang="ru-RU" dirty="0" smtClean="0">
                <a:solidFill>
                  <a:srgbClr val="002060"/>
                </a:solidFill>
              </a:rPr>
              <a:t>Сухомлинский В. А. 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Непонимание эмоциональных потребностей ребенка приводит к постепенному накапливанию у детей неудовлетворенности, пассивности, угасанию познавательной мотивации. Необходимо родителей убедить и научить игровому взаимодействию со своими детьми. 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00336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Актуальность: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N286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436096" y="4005064"/>
            <a:ext cx="3408040" cy="2394367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260648"/>
            <a:ext cx="8568952" cy="6120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Проблемный вопрос:</a:t>
            </a:r>
            <a:br>
              <a:rPr lang="ru-RU" sz="3200" dirty="0" smtClean="0">
                <a:solidFill>
                  <a:srgbClr val="FF0000"/>
                </a:solidFill>
              </a:rPr>
            </a:br>
            <a:r>
              <a:rPr lang="ru-RU" sz="3200" dirty="0" smtClean="0">
                <a:solidFill>
                  <a:srgbClr val="002060"/>
                </a:solidFill>
              </a:rPr>
              <a:t>-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dirty="0" smtClean="0">
                <a:solidFill>
                  <a:srgbClr val="002060"/>
                </a:solidFill>
              </a:rPr>
              <a:t>родители      уделяют   недостаточно  времени  игре  с  ребенком:</a:t>
            </a:r>
            <a:br>
              <a:rPr lang="ru-RU" sz="3200" dirty="0" smtClean="0">
                <a:solidFill>
                  <a:srgbClr val="002060"/>
                </a:solidFill>
              </a:rPr>
            </a:br>
            <a:r>
              <a:rPr lang="ru-RU" sz="3200" dirty="0" smtClean="0">
                <a:solidFill>
                  <a:srgbClr val="002060"/>
                </a:solidFill>
              </a:rPr>
              <a:t>- чрезмерная   занятость     родителей;</a:t>
            </a:r>
            <a:br>
              <a:rPr lang="ru-RU" sz="3200" dirty="0" smtClean="0">
                <a:solidFill>
                  <a:srgbClr val="002060"/>
                </a:solidFill>
              </a:rPr>
            </a:br>
            <a:r>
              <a:rPr lang="ru-RU" sz="3200" dirty="0" smtClean="0">
                <a:solidFill>
                  <a:srgbClr val="002060"/>
                </a:solidFill>
              </a:rPr>
              <a:t>- засилье    телевизионных   программ     и компьютерных      игр;</a:t>
            </a:r>
            <a:br>
              <a:rPr lang="ru-RU" sz="3200" dirty="0" smtClean="0">
                <a:solidFill>
                  <a:srgbClr val="002060"/>
                </a:solidFill>
              </a:rPr>
            </a:br>
            <a:r>
              <a:rPr lang="ru-RU" sz="3200" dirty="0" smtClean="0">
                <a:solidFill>
                  <a:srgbClr val="002060"/>
                </a:solidFill>
              </a:rPr>
              <a:t>- неумение  родителей  организовывать    совместные игры с детьми</a:t>
            </a:r>
            <a:br>
              <a:rPr lang="ru-RU" sz="3200" dirty="0" smtClean="0">
                <a:solidFill>
                  <a:srgbClr val="002060"/>
                </a:solidFill>
              </a:rPr>
            </a:br>
            <a:r>
              <a:rPr lang="ru-RU" sz="3200" dirty="0" smtClean="0">
                <a:solidFill>
                  <a:srgbClr val="002060"/>
                </a:solidFill>
              </a:rPr>
              <a:t/>
            </a:r>
            <a:br>
              <a:rPr lang="ru-RU" sz="3200" dirty="0" smtClean="0">
                <a:solidFill>
                  <a:srgbClr val="002060"/>
                </a:solidFill>
              </a:rPr>
            </a:br>
            <a:r>
              <a:rPr lang="ru-RU" sz="3200" dirty="0" smtClean="0">
                <a:solidFill>
                  <a:srgbClr val="002060"/>
                </a:solidFill>
              </a:rPr>
              <a:t/>
            </a:r>
            <a:br>
              <a:rPr lang="ru-RU" sz="3200" dirty="0" smtClean="0">
                <a:solidFill>
                  <a:srgbClr val="002060"/>
                </a:solidFill>
              </a:rPr>
            </a:br>
            <a:r>
              <a:rPr lang="ru-RU" sz="3200" dirty="0" smtClean="0">
                <a:solidFill>
                  <a:srgbClr val="002060"/>
                </a:solidFill>
              </a:rPr>
              <a:t/>
            </a:r>
            <a:br>
              <a:rPr lang="ru-RU" sz="3200" dirty="0" smtClean="0">
                <a:solidFill>
                  <a:srgbClr val="002060"/>
                </a:solidFill>
              </a:rPr>
            </a:br>
            <a:r>
              <a:rPr lang="ru-RU" sz="3200" dirty="0" smtClean="0">
                <a:solidFill>
                  <a:srgbClr val="002060"/>
                </a:solidFill>
              </a:rPr>
              <a:t/>
            </a:r>
            <a:br>
              <a:rPr lang="ru-RU" sz="3200" dirty="0" smtClean="0">
                <a:solidFill>
                  <a:srgbClr val="002060"/>
                </a:solidFill>
              </a:rPr>
            </a:br>
            <a:endParaRPr lang="ru-RU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273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N2849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259632" y="1412776"/>
            <a:ext cx="6696744" cy="482453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219200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2060"/>
                </a:solidFill>
              </a:rPr>
              <a:t>Родительское собрание «Учимся играя!»</a:t>
            </a:r>
            <a:endParaRPr lang="ru-RU" sz="36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712968" cy="7325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solidFill>
                  <a:srgbClr val="C00000"/>
                </a:solidFill>
              </a:rPr>
              <a:t>Цель: </a:t>
            </a:r>
            <a:r>
              <a:rPr lang="ru-RU" sz="2400" b="1" dirty="0">
                <a:solidFill>
                  <a:srgbClr val="002060"/>
                </a:solidFill>
              </a:rPr>
              <a:t>Привлечение внимания родителей к значимости детской игры, её роли в  жизни ребёнка через организацию совместных игр детей и родителей</a:t>
            </a:r>
            <a:r>
              <a:rPr lang="ru-RU" sz="2000" b="1" dirty="0">
                <a:solidFill>
                  <a:srgbClr val="002060"/>
                </a:solidFill>
              </a:rPr>
              <a:t>.</a:t>
            </a:r>
            <a:br>
              <a:rPr lang="ru-RU" sz="2000" b="1" dirty="0">
                <a:solidFill>
                  <a:srgbClr val="00206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    </a:t>
            </a:r>
            <a:r>
              <a:rPr lang="ru-RU" sz="2800" b="1" dirty="0">
                <a:solidFill>
                  <a:srgbClr val="C00000"/>
                </a:solidFill>
              </a:rPr>
              <a:t>Задачи: </a:t>
            </a:r>
            <a:r>
              <a:rPr lang="ru-RU" sz="3200" b="1" dirty="0">
                <a:solidFill>
                  <a:srgbClr val="C00000"/>
                </a:solidFill>
              </a:rPr>
              <a:t/>
            </a:r>
            <a:br>
              <a:rPr lang="ru-RU" sz="3200" b="1" dirty="0">
                <a:solidFill>
                  <a:srgbClr val="C00000"/>
                </a:solidFill>
              </a:rPr>
            </a:b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</a:rPr>
              <a:t>-</a:t>
            </a:r>
            <a:r>
              <a:rPr lang="ru-RU" sz="2400" dirty="0" smtClean="0">
                <a:solidFill>
                  <a:srgbClr val="002060"/>
                </a:solidFill>
              </a:rPr>
              <a:t>Повысить </a:t>
            </a:r>
            <a:r>
              <a:rPr lang="ru-RU" sz="2400" dirty="0">
                <a:solidFill>
                  <a:srgbClr val="002060"/>
                </a:solidFill>
              </a:rPr>
              <a:t>компетентность родителей в понимании самоценности  дошкольного возраста и роли игры в развитии и воспитании ребенка.</a:t>
            </a:r>
            <a:br>
              <a:rPr lang="ru-RU" sz="2400" dirty="0">
                <a:solidFill>
                  <a:srgbClr val="002060"/>
                </a:solidFill>
              </a:rPr>
            </a:br>
            <a:r>
              <a:rPr lang="ru-RU" sz="2400" dirty="0">
                <a:solidFill>
                  <a:srgbClr val="002060"/>
                </a:solidFill>
              </a:rPr>
              <a:t>  </a:t>
            </a:r>
            <a:r>
              <a:rPr lang="ru-RU" sz="2400" dirty="0" smtClean="0">
                <a:solidFill>
                  <a:srgbClr val="002060"/>
                </a:solidFill>
              </a:rPr>
              <a:t>-</a:t>
            </a:r>
            <a:r>
              <a:rPr lang="ru-RU" sz="3200" dirty="0" smtClean="0">
                <a:solidFill>
                  <a:srgbClr val="002060"/>
                </a:solidFill>
              </a:rPr>
              <a:t> </a:t>
            </a:r>
            <a:r>
              <a:rPr lang="ru-RU" sz="2400" dirty="0">
                <a:solidFill>
                  <a:srgbClr val="002060"/>
                </a:solidFill>
              </a:rPr>
              <a:t>Создать позитивный микросоциум, где родители воспитанников смогут  освоить способы организации различных видов игр</a:t>
            </a:r>
            <a:r>
              <a:rPr lang="ru-RU" sz="2400" dirty="0" smtClean="0">
                <a:solidFill>
                  <a:srgbClr val="002060"/>
                </a:solidFill>
              </a:rPr>
              <a:t>.</a:t>
            </a:r>
          </a:p>
          <a:p>
            <a:pPr algn="just"/>
            <a:r>
              <a:rPr lang="ru-RU" sz="2400" dirty="0" smtClean="0">
                <a:solidFill>
                  <a:srgbClr val="002060"/>
                </a:solidFill>
              </a:rPr>
              <a:t>- Способствовать </a:t>
            </a:r>
            <a:r>
              <a:rPr lang="ru-RU" sz="2400" dirty="0">
                <a:solidFill>
                  <a:srgbClr val="002060"/>
                </a:solidFill>
              </a:rPr>
              <a:t>созданию положительных эмоций детей и родителей во взаимодействии друг с другом. </a:t>
            </a:r>
          </a:p>
          <a:p>
            <a:pPr marL="342900" indent="-342900" algn="just">
              <a:buFontTx/>
              <a:buChar char="-"/>
            </a:pPr>
            <a:r>
              <a:rPr lang="ru-RU" sz="2400" dirty="0" smtClean="0">
                <a:solidFill>
                  <a:srgbClr val="002060"/>
                </a:solidFill>
              </a:rPr>
              <a:t>Привлечь </a:t>
            </a:r>
            <a:r>
              <a:rPr lang="ru-RU" sz="2400" dirty="0">
                <a:solidFill>
                  <a:srgbClr val="002060"/>
                </a:solidFill>
              </a:rPr>
              <a:t>родителей к активному участию в </a:t>
            </a:r>
            <a:r>
              <a:rPr lang="ru-RU" sz="2400" dirty="0" err="1" smtClean="0">
                <a:solidFill>
                  <a:srgbClr val="002060"/>
                </a:solidFill>
              </a:rPr>
              <a:t>воспитательно</a:t>
            </a:r>
            <a:r>
              <a:rPr lang="ru-RU" sz="2400" dirty="0" smtClean="0">
                <a:solidFill>
                  <a:srgbClr val="002060"/>
                </a:solidFill>
              </a:rPr>
              <a:t> - образовательном </a:t>
            </a:r>
            <a:r>
              <a:rPr lang="ru-RU" sz="2400" dirty="0">
                <a:solidFill>
                  <a:srgbClr val="002060"/>
                </a:solidFill>
              </a:rPr>
              <a:t>процессе</a:t>
            </a:r>
            <a:r>
              <a:rPr lang="ru-RU" sz="2400" dirty="0" smtClean="0">
                <a:solidFill>
                  <a:srgbClr val="002060"/>
                </a:solidFill>
              </a:rPr>
              <a:t>.</a:t>
            </a:r>
          </a:p>
          <a:p>
            <a:pPr marL="342900" indent="-342900" algn="just">
              <a:buFontTx/>
              <a:buChar char="-"/>
            </a:pPr>
            <a:r>
              <a:rPr lang="ru-RU" sz="2400" dirty="0" smtClean="0">
                <a:solidFill>
                  <a:srgbClr val="002060"/>
                </a:solidFill>
              </a:rPr>
              <a:t>Способствовать развитию коммуникативных навыков у детей и родителей в игровой деятельности.</a:t>
            </a:r>
            <a:endParaRPr lang="ru-RU" sz="2400" dirty="0">
              <a:solidFill>
                <a:srgbClr val="002060"/>
              </a:solidFill>
            </a:endParaRPr>
          </a:p>
          <a:p>
            <a:pPr algn="just"/>
            <a:endParaRPr lang="ru-RU" sz="2400" dirty="0">
              <a:solidFill>
                <a:srgbClr val="002060"/>
              </a:solidFill>
            </a:endParaRPr>
          </a:p>
          <a:p>
            <a:pPr algn="just"/>
            <a:r>
              <a:rPr lang="ru-RU" sz="2400" dirty="0">
                <a:solidFill>
                  <a:srgbClr val="C00000"/>
                </a:solidFill>
              </a:rPr>
              <a:t/>
            </a:r>
            <a:br>
              <a:rPr lang="ru-RU" sz="2400" dirty="0">
                <a:solidFill>
                  <a:srgbClr val="C00000"/>
                </a:solidFill>
              </a:rPr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29513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</a:rPr>
              <a:t>Родители:</a:t>
            </a:r>
            <a:endParaRPr lang="ru-RU" dirty="0" smtClean="0">
              <a:solidFill>
                <a:srgbClr val="002060"/>
              </a:solidFill>
            </a:endParaRPr>
          </a:p>
          <a:p>
            <a:pPr lvl="0"/>
            <a:r>
              <a:rPr lang="ru-RU" dirty="0" smtClean="0">
                <a:solidFill>
                  <a:srgbClr val="002060"/>
                </a:solidFill>
              </a:rPr>
              <a:t> Повысят педагогическую компетентность в вопросе значимости детской игры, ее роли в жизни ребенка.</a:t>
            </a:r>
          </a:p>
          <a:p>
            <a:r>
              <a:rPr lang="ru-RU" dirty="0">
                <a:solidFill>
                  <a:srgbClr val="002060"/>
                </a:solidFill>
              </a:rPr>
              <a:t>Проявят инициативу и интерес к совместной деятельности ДОУ и семьи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</a:p>
          <a:p>
            <a:pPr lvl="0"/>
            <a:r>
              <a:rPr lang="ru-RU" dirty="0" smtClean="0">
                <a:solidFill>
                  <a:srgbClr val="002060"/>
                </a:solidFill>
              </a:rPr>
              <a:t> Освоят  способы организации совместных игр с детьми (подвижные, словесные, сюжетно-ролевые, с правилами) в домашних условиях.</a:t>
            </a:r>
          </a:p>
          <a:p>
            <a:pPr lvl="0"/>
            <a:r>
              <a:rPr lang="ru-RU" dirty="0" smtClean="0">
                <a:solidFill>
                  <a:srgbClr val="002060"/>
                </a:solidFill>
              </a:rPr>
              <a:t>Научатся  взаимодействовать друг с другом (взрослый-ребенок) на равных, в позиции сотрудничества и партнерства.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rgbClr val="C00000"/>
                </a:solidFill>
              </a:rPr>
              <a:t>Предполагаемые результаты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</a:rPr>
              <a:t>Дети:</a:t>
            </a:r>
            <a:endParaRPr lang="ru-RU" dirty="0" smtClean="0">
              <a:solidFill>
                <a:srgbClr val="002060"/>
              </a:solidFill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 Проявят интерес  к  совместной  игровой деятельности со взрослыми.</a:t>
            </a:r>
          </a:p>
          <a:p>
            <a:pPr lvl="0"/>
            <a:r>
              <a:rPr lang="ru-RU" dirty="0" smtClean="0">
                <a:solidFill>
                  <a:srgbClr val="002060"/>
                </a:solidFill>
              </a:rPr>
              <a:t>Активно будут взаимодействовать  со сверстниками и взрослыми, участвуя в совместных играх.</a:t>
            </a:r>
          </a:p>
          <a:p>
            <a:pPr lvl="0"/>
            <a:r>
              <a:rPr lang="ru-RU" dirty="0" smtClean="0">
                <a:solidFill>
                  <a:srgbClr val="002060"/>
                </a:solidFill>
              </a:rPr>
              <a:t>Научаться общаться со взрослыми в процессе игры (уважительное обращение ко взрослым, умение договариваться о соблюдении правил игры и т.п.) </a:t>
            </a:r>
          </a:p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rgbClr val="C00000"/>
                </a:solidFill>
              </a:rPr>
              <a:t>Предполагаемые результаты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869620779"/>
              </p:ext>
            </p:extLst>
          </p:nvPr>
        </p:nvGraphicFramePr>
        <p:xfrm>
          <a:off x="457200" y="1196752"/>
          <a:ext cx="8229600" cy="5852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2512"/>
                <a:gridCol w="3528392"/>
                <a:gridCol w="3178696"/>
              </a:tblGrid>
              <a:tr h="514659">
                <a:tc>
                  <a:txBody>
                    <a:bodyPr/>
                    <a:lstStyle/>
                    <a:p>
                      <a:r>
                        <a:rPr lang="ru-RU" dirty="0" smtClean="0"/>
                        <a:t>Сроки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Форма проведения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Задачи</a:t>
                      </a:r>
                      <a:endParaRPr lang="ru-RU" dirty="0"/>
                    </a:p>
                  </a:txBody>
                  <a:tcPr/>
                </a:tc>
              </a:tr>
              <a:tr h="5146589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Октябрь-</a:t>
                      </a:r>
                    </a:p>
                    <a:p>
                      <a:r>
                        <a:rPr lang="ru-RU" dirty="0" smtClean="0"/>
                        <a:t>декабрь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1. Индивидуальные беседы, наблюдения, опрос детей: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«Любимая семейная игра».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2. Анкетирование родителей  «Игровая деятельность детей в домашних условиях»</a:t>
                      </a:r>
                      <a:endParaRPr lang="ru-RU" sz="1600" u="sng" dirty="0" smtClean="0"/>
                    </a:p>
                    <a:p>
                      <a:pPr marL="342900" indent="-342900">
                        <a:buNone/>
                      </a:pPr>
                      <a:r>
                        <a:rPr lang="ru-RU" sz="1600" u="sng" dirty="0" smtClean="0"/>
                        <a:t>3. Информационный</a:t>
                      </a:r>
                      <a:r>
                        <a:rPr lang="ru-RU" sz="1600" u="sng" baseline="0" dirty="0" smtClean="0"/>
                        <a:t> стенд</a:t>
                      </a:r>
                      <a:r>
                        <a:rPr lang="ru-RU" sz="1600" u="sng" dirty="0" smtClean="0"/>
                        <a:t> для родителей:</a:t>
                      </a:r>
                    </a:p>
                    <a:p>
                      <a:r>
                        <a:rPr lang="ru-RU" sz="1600" dirty="0" smtClean="0"/>
                        <a:t>- </a:t>
                      </a:r>
                      <a:r>
                        <a:rPr kumimoji="0" lang="ru-RU" sz="16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Информационный листок</a:t>
                      </a:r>
                      <a:endParaRPr kumimoji="0"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«Афоризмы, высказывания великих людей о роли игры и семьи в воспитании и развитии ребенка».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i="0" dirty="0" smtClean="0"/>
                        <a:t>- </a:t>
                      </a:r>
                      <a:r>
                        <a:rPr kumimoji="0" lang="ru-RU" sz="160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Консультация «Игра – не просто развлечение!»</a:t>
                      </a:r>
                    </a:p>
                    <a:p>
                      <a:r>
                        <a:rPr lang="ru-RU" sz="1600" dirty="0" smtClean="0"/>
                        <a:t>- </a:t>
                      </a:r>
                      <a:r>
                        <a:rPr kumimoji="0" lang="ru-RU" sz="160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Папка-передвижка «Организация игровой деятельности детей»</a:t>
                      </a:r>
                    </a:p>
                    <a:p>
                      <a:r>
                        <a:rPr kumimoji="0" lang="ru-RU" sz="160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- Консультация «Играем вместе с детьми»</a:t>
                      </a:r>
                    </a:p>
                    <a:p>
                      <a:r>
                        <a:rPr kumimoji="0" lang="ru-RU" sz="160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Памятка «Какие игрушки нужны детям»</a:t>
                      </a:r>
                    </a:p>
                    <a:p>
                      <a:pPr marL="342900" indent="-342900">
                        <a:buNone/>
                      </a:pP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-Выявить особенности семейных взаимоотношений</a:t>
                      </a:r>
                      <a:r>
                        <a:rPr kumimoji="0"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между родителями и детьми в игровой деятельности</a:t>
                      </a:r>
                      <a:endParaRPr kumimoji="0"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-Выявить отношение родителей к детской игре и выбору игрушек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-Повысить</a:t>
                      </a:r>
                      <a:r>
                        <a:rPr kumimoji="0"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педагогическую компетентность родителей о роли игры в жизни ребенка.</a:t>
                      </a:r>
                      <a:endParaRPr kumimoji="0"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-Привлечь внимание родителей к значимости детской игры, активизировать их участие к совместной деятельности ДОУ и семьи.</a:t>
                      </a:r>
                    </a:p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endParaRPr kumimoji="0" lang="ru-RU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72344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Подготовительный этап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805174018"/>
              </p:ext>
            </p:extLst>
          </p:nvPr>
        </p:nvGraphicFramePr>
        <p:xfrm>
          <a:off x="457200" y="260350"/>
          <a:ext cx="8229600" cy="62649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2512"/>
                <a:gridCol w="3600400"/>
                <a:gridCol w="3106688"/>
              </a:tblGrid>
              <a:tr h="453265">
                <a:tc>
                  <a:txBody>
                    <a:bodyPr/>
                    <a:lstStyle/>
                    <a:p>
                      <a:r>
                        <a:rPr lang="ru-RU" dirty="0" smtClean="0"/>
                        <a:t>Сроки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Форма проведения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Задачи</a:t>
                      </a:r>
                      <a:endParaRPr lang="ru-RU" dirty="0"/>
                    </a:p>
                  </a:txBody>
                  <a:tcPr/>
                </a:tc>
              </a:tr>
              <a:tr h="5811729">
                <a:tc>
                  <a:txBody>
                    <a:bodyPr/>
                    <a:lstStyle/>
                    <a:p>
                      <a:r>
                        <a:rPr lang="ru-RU" dirty="0" smtClean="0"/>
                        <a:t>Октябрь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Октябрь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Октябрь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Буклет «Поиграйте, родители с нами!»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 </a:t>
                      </a: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Общее  родительское собрание «Мы рядом, мы вместе».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6. Групповое родительское  собрание</a:t>
                      </a:r>
                    </a:p>
                    <a:p>
                      <a:r>
                        <a:rPr lang="ru-RU" dirty="0" smtClean="0"/>
                        <a:t>Форма организации: круглый стол «Учимся играя»</a:t>
                      </a:r>
                    </a:p>
                    <a:p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-Предложить родителям подборку различных видов совместных игр.</a:t>
                      </a:r>
                    </a:p>
                    <a:p>
                      <a:r>
                        <a:rPr lang="ru-RU" baseline="0" dirty="0" smtClean="0"/>
                        <a:t>-Повысить педагогическую компетентность родителей </a:t>
                      </a:r>
                      <a:r>
                        <a:rPr lang="ru-RU" dirty="0" smtClean="0"/>
                        <a:t> в вопросах воспитания и обучения</a:t>
                      </a:r>
                      <a:r>
                        <a:rPr lang="ru-RU" baseline="0" dirty="0" smtClean="0"/>
                        <a:t> детей.</a:t>
                      </a:r>
                      <a:endParaRPr lang="ru-RU" dirty="0" smtClean="0"/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-Помочь родителям увидеть в сотрудниках детского сада помощников, союзников, коллег в решении проблем 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воспитания.</a:t>
                      </a:r>
                    </a:p>
                    <a:p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-Познакомить родителей с различными видами игр с детьми в домашних условиях.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46828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Основной этап (практический)</a:t>
            </a:r>
            <a:endParaRPr lang="ru-RU" dirty="0">
              <a:solidFill>
                <a:srgbClr val="002060"/>
              </a:solidFill>
            </a:endParaRP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226338376"/>
              </p:ext>
            </p:extLst>
          </p:nvPr>
        </p:nvGraphicFramePr>
        <p:xfrm>
          <a:off x="457200" y="642672"/>
          <a:ext cx="8229600" cy="621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2512"/>
                <a:gridCol w="3672408"/>
                <a:gridCol w="3034680"/>
              </a:tblGrid>
              <a:tr h="350275">
                <a:tc>
                  <a:txBody>
                    <a:bodyPr/>
                    <a:lstStyle/>
                    <a:p>
                      <a:r>
                        <a:rPr lang="ru-RU" dirty="0" smtClean="0"/>
                        <a:t>Сроки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Форма проведения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задачи</a:t>
                      </a:r>
                      <a:endParaRPr lang="ru-RU" dirty="0"/>
                    </a:p>
                  </a:txBody>
                  <a:tcPr/>
                </a:tc>
              </a:tr>
              <a:tr h="5604405">
                <a:tc>
                  <a:txBody>
                    <a:bodyPr/>
                    <a:lstStyle/>
                    <a:p>
                      <a:r>
                        <a:rPr lang="ru-RU" dirty="0" smtClean="0"/>
                        <a:t>Ноябрь-</a:t>
                      </a:r>
                    </a:p>
                    <a:p>
                      <a:r>
                        <a:rPr lang="ru-RU" dirty="0" smtClean="0"/>
                        <a:t>декабрь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Ноябрь-декабрь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Ноябрь-</a:t>
                      </a:r>
                    </a:p>
                    <a:p>
                      <a:r>
                        <a:rPr lang="ru-RU" dirty="0" smtClean="0"/>
                        <a:t>декабрь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 Игровая пятница «Играют взрослые и дети». 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2. </a:t>
                      </a: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Встреча с интересным человеком (профессии наших родителей).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3. </a:t>
                      </a: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Пополнение материала ППРС в группе для организации различных</a:t>
                      </a: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видов</a:t>
                      </a: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игр.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Создать атмосферу сотрудничества, доброжелательности.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Обогащать отношения детей и родителей опытом эмоционального общения</a:t>
                      </a: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через игру.</a:t>
                      </a:r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Формировать</a:t>
                      </a: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о</a:t>
                      </a: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сознание родителями собственного воспитательного опыта.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Воспитывать у детей уважение к труду взрослых, научить гордиться за своих родителей.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Привлечь родителей к изготовлению и пополнению материала ППРС в группе для организации</a:t>
                      </a: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игровой деятельности детей.</a:t>
                      </a:r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4294967295"/>
          </p:nvPr>
        </p:nvGraphicFramePr>
        <p:xfrm>
          <a:off x="323526" y="332656"/>
          <a:ext cx="8424937" cy="6153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7943"/>
                <a:gridCol w="3529754"/>
                <a:gridCol w="3437240"/>
              </a:tblGrid>
              <a:tr h="576064">
                <a:tc>
                  <a:txBody>
                    <a:bodyPr/>
                    <a:lstStyle/>
                    <a:p>
                      <a:r>
                        <a:rPr lang="ru-RU" dirty="0" smtClean="0"/>
                        <a:t>Сроки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Форма проведения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Задачи</a:t>
                      </a:r>
                      <a:endParaRPr lang="ru-RU" dirty="0"/>
                    </a:p>
                  </a:txBody>
                  <a:tcPr/>
                </a:tc>
              </a:tr>
              <a:tr h="966512">
                <a:tc>
                  <a:txBody>
                    <a:bodyPr/>
                    <a:lstStyle/>
                    <a:p>
                      <a:r>
                        <a:rPr lang="ru-RU" dirty="0" smtClean="0"/>
                        <a:t>Ноябрь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Ноябрь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dirty="0" smtClean="0"/>
                        <a:t>В рамках недели здоровья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dirty="0" smtClean="0"/>
                        <a:t>«Бодрое утро с родителями»</a:t>
                      </a:r>
                    </a:p>
                    <a:p>
                      <a:pPr>
                        <a:buFontTx/>
                        <a:buChar char="-"/>
                      </a:pPr>
                      <a:endParaRPr lang="ru-RU" dirty="0" smtClean="0"/>
                    </a:p>
                    <a:p>
                      <a:pPr>
                        <a:buFontTx/>
                        <a:buChar char="-"/>
                      </a:pPr>
                      <a:endParaRPr lang="ru-RU" dirty="0" smtClean="0"/>
                    </a:p>
                    <a:p>
                      <a:pPr>
                        <a:buFontTx/>
                        <a:buChar char="-"/>
                      </a:pPr>
                      <a:endParaRPr lang="ru-RU" dirty="0" smtClean="0"/>
                    </a:p>
                    <a:p>
                      <a:pPr>
                        <a:buFontTx/>
                        <a:buChar char="-"/>
                      </a:pPr>
                      <a:endParaRPr lang="ru-RU" dirty="0" smtClean="0"/>
                    </a:p>
                    <a:p>
                      <a:pPr>
                        <a:buFontTx/>
                        <a:buChar char="-"/>
                      </a:pPr>
                      <a:endParaRPr lang="ru-RU" dirty="0" smtClean="0"/>
                    </a:p>
                    <a:p>
                      <a:pPr>
                        <a:buFontTx/>
                        <a:buChar char="-"/>
                      </a:pPr>
                      <a:endParaRPr lang="ru-RU" dirty="0" smtClean="0"/>
                    </a:p>
                    <a:p>
                      <a:pPr>
                        <a:buFontTx/>
                        <a:buChar char="-"/>
                      </a:pPr>
                      <a:endParaRPr lang="ru-RU" dirty="0" smtClean="0"/>
                    </a:p>
                    <a:p>
                      <a:pPr>
                        <a:buFontTx/>
                        <a:buNone/>
                      </a:pPr>
                      <a:endParaRPr lang="ru-RU" dirty="0" smtClean="0"/>
                    </a:p>
                    <a:p>
                      <a:pPr>
                        <a:buFontTx/>
                        <a:buChar char="-"/>
                      </a:pPr>
                      <a:endParaRPr lang="ru-RU" dirty="0" smtClean="0"/>
                    </a:p>
                    <a:p>
                      <a:pPr>
                        <a:buFontTx/>
                        <a:buChar char="-"/>
                      </a:pPr>
                      <a:r>
                        <a:rPr lang="ru-RU" dirty="0" smtClean="0"/>
                        <a:t>Концертно-развлекательная программа «Добрая милая мама» ко Дню Матери.</a:t>
                      </a:r>
                    </a:p>
                    <a:p>
                      <a:pPr>
                        <a:buFontTx/>
                        <a:buChar char="-"/>
                      </a:pPr>
                      <a:endParaRPr lang="ru-RU" dirty="0" smtClean="0"/>
                    </a:p>
                    <a:p>
                      <a:pPr>
                        <a:buFontTx/>
                        <a:buChar char="-"/>
                      </a:pP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-Познакомить родителей с игровыми способами организации режимных моментов</a:t>
                      </a:r>
                      <a:r>
                        <a:rPr lang="ru-RU" baseline="0" dirty="0" smtClean="0"/>
                        <a:t> («</a:t>
                      </a:r>
                      <a:r>
                        <a:rPr lang="ru-RU" baseline="0" dirty="0" err="1" smtClean="0"/>
                        <a:t>Просыпалочка</a:t>
                      </a:r>
                      <a:r>
                        <a:rPr lang="ru-RU" baseline="0" dirty="0" smtClean="0"/>
                        <a:t>», «Утренняя гимнастика»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baseline="0" dirty="0" smtClean="0"/>
                        <a:t>Воспитывать потребность в совместной активной деятельности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baseline="0" dirty="0" smtClean="0"/>
                        <a:t>Содействовать становлению здорового образа жизни в семье.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baseline="0" dirty="0" smtClean="0"/>
                        <a:t>Создать положительную эмоциональную атмосферу, царящую в преддверии праздника в детском саду;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baseline="0" dirty="0" smtClean="0"/>
                        <a:t>Поощрять участие родителей в организации праздника, выражать благодарность за любую оказанную помощь.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Заключительный этап</a:t>
            </a:r>
            <a:endParaRPr lang="ru-RU" dirty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817991727"/>
              </p:ext>
            </p:extLst>
          </p:nvPr>
        </p:nvGraphicFramePr>
        <p:xfrm>
          <a:off x="457200" y="908050"/>
          <a:ext cx="8229600" cy="5125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6528"/>
                <a:gridCol w="3528392"/>
                <a:gridCol w="303468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Сроки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Форма проведения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Задачи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Декабрь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Оформление приемной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1.Выпуск  фотогазеты  на тему «Как мы играем в детском саду».</a:t>
                      </a:r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2.</a:t>
                      </a: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Создание семейного альбома «Во что и как играют наши дети дома?»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Буклет «Игры нашего детства»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Показать родителям организацию игрового пространства, игровой деятельности   в детском саду.</a:t>
                      </a:r>
                    </a:p>
                    <a:p>
                      <a:endParaRPr lang="ru-RU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Распространить  опыт совместных семейных игр.</a:t>
                      </a:r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 Предложить родителям создать буклет «Игры нашего детства»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4294967295"/>
          </p:nvPr>
        </p:nvGraphicFramePr>
        <p:xfrm>
          <a:off x="251520" y="548680"/>
          <a:ext cx="8496944" cy="4324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3384376"/>
                <a:gridCol w="3024336"/>
              </a:tblGrid>
              <a:tr h="392832">
                <a:tc>
                  <a:txBody>
                    <a:bodyPr/>
                    <a:lstStyle/>
                    <a:p>
                      <a:r>
                        <a:rPr lang="ru-RU" dirty="0" smtClean="0"/>
                        <a:t>Сроки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Форма проведения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Цель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Декабрь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Конкурс совместного творчества «Новый</a:t>
                      </a:r>
                      <a:r>
                        <a:rPr kumimoji="0"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год у ворот</a:t>
                      </a: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Развивать творческий потенциал взаимодействия родителей и детей.</a:t>
                      </a:r>
                    </a:p>
                    <a:p>
                      <a:r>
                        <a:rPr lang="ru-RU" dirty="0" smtClean="0"/>
                        <a:t> Активизировать участие родителей в жизни ДОУ.</a:t>
                      </a:r>
                    </a:p>
                    <a:p>
                      <a:r>
                        <a:rPr lang="ru-RU" dirty="0" smtClean="0"/>
                        <a:t>  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30098_psiholog9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11560" y="1268760"/>
            <a:ext cx="3528392" cy="381642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467190"/>
            <a:ext cx="8604448" cy="80157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Подбор информационного материала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5" name="Содержимое 5" descr="30098_psiholog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3789040"/>
            <a:ext cx="4248472" cy="2736304"/>
          </a:xfrm>
          <a:prstGeom prst="rect">
            <a:avLst/>
          </a:prstGeom>
        </p:spPr>
      </p:pic>
      <p:pic>
        <p:nvPicPr>
          <p:cNvPr id="6" name="Содержимое 5" descr="30098_psiholog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7984" y="1340768"/>
            <a:ext cx="2872507" cy="3312368"/>
          </a:xfrm>
          <a:prstGeom prst="rect">
            <a:avLst/>
          </a:prstGeom>
        </p:spPr>
      </p:pic>
      <p:pic>
        <p:nvPicPr>
          <p:cNvPr id="7" name="Содержимое 5" descr="30098_psiholog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80112" y="2996952"/>
            <a:ext cx="2872160" cy="34918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N284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67544" y="1412776"/>
            <a:ext cx="3744416" cy="259228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7234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«Играем вместе»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" name="Содержимое 5" descr="30098_psiholog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4077072"/>
            <a:ext cx="3600400" cy="2424410"/>
          </a:xfrm>
          <a:prstGeom prst="rect">
            <a:avLst/>
          </a:prstGeom>
        </p:spPr>
      </p:pic>
      <p:pic>
        <p:nvPicPr>
          <p:cNvPr id="6" name="Содержимое 5" descr="30098_psiholog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8024" y="1556792"/>
            <a:ext cx="3456384" cy="2424410"/>
          </a:xfrm>
          <a:prstGeom prst="rect">
            <a:avLst/>
          </a:prstGeom>
        </p:spPr>
      </p:pic>
      <p:pic>
        <p:nvPicPr>
          <p:cNvPr id="7" name="Содержимое 5" descr="30098_psiholog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60032" y="4077072"/>
            <a:ext cx="3456384" cy="24244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N286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95536" y="1196752"/>
            <a:ext cx="4752528" cy="324036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Игровая пятница 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«Подарите нам игру!»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6" name="Содержимое 5" descr="30098_psiholog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95936" y="2996952"/>
            <a:ext cx="4824536" cy="34563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N2903.JPG"/>
          <p:cNvPicPr>
            <a:picLocks noGrp="1" noChangeAspect="1"/>
          </p:cNvPicPr>
          <p:nvPr>
            <p:ph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395536" y="188641"/>
            <a:ext cx="4608512" cy="3816424"/>
          </a:xfrm>
        </p:spPr>
      </p:pic>
      <p:pic>
        <p:nvPicPr>
          <p:cNvPr id="5" name="Содержимое 5" descr="30098_psiholog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4048" y="188640"/>
            <a:ext cx="3808610" cy="3312368"/>
          </a:xfrm>
          <a:prstGeom prst="rect">
            <a:avLst/>
          </a:prstGeom>
        </p:spPr>
      </p:pic>
      <p:pic>
        <p:nvPicPr>
          <p:cNvPr id="6" name="Содержимое 5" descr="30098_psiholog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32040" y="3573016"/>
            <a:ext cx="3952626" cy="2880320"/>
          </a:xfrm>
          <a:prstGeom prst="rect">
            <a:avLst/>
          </a:prstGeom>
        </p:spPr>
      </p:pic>
      <p:pic>
        <p:nvPicPr>
          <p:cNvPr id="7" name="Содержимое 5" descr="30098_psiholog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5536" y="3681028"/>
            <a:ext cx="4464496" cy="28564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_039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39552" y="3933056"/>
            <a:ext cx="3888432" cy="255307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«Приятного аппетита!»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" name="Содержимое 5" descr="30098_psiholog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980728"/>
            <a:ext cx="3232546" cy="2424410"/>
          </a:xfrm>
          <a:prstGeom prst="rect">
            <a:avLst/>
          </a:prstGeom>
        </p:spPr>
      </p:pic>
      <p:pic>
        <p:nvPicPr>
          <p:cNvPr id="6" name="Содержимое 5" descr="30098_psiholog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08" y="3645024"/>
            <a:ext cx="3816424" cy="2712442"/>
          </a:xfrm>
          <a:prstGeom prst="rect">
            <a:avLst/>
          </a:prstGeom>
        </p:spPr>
      </p:pic>
      <p:pic>
        <p:nvPicPr>
          <p:cNvPr id="7" name="Содержимое 5" descr="30098_psiholog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3528" y="1268760"/>
            <a:ext cx="3816424" cy="24244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_039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67544" y="1502786"/>
            <a:ext cx="4752528" cy="356439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«Встреча с интересным человеком»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" name="Содержимое 5" descr="30098_psiholog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2852936"/>
            <a:ext cx="4032448" cy="36724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N2844.JPG"/>
          <p:cNvPicPr>
            <a:picLocks noGrp="1" noChangeAspect="1"/>
          </p:cNvPicPr>
          <p:nvPr>
            <p:ph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3203848" y="3212976"/>
            <a:ext cx="5940152" cy="3312368"/>
          </a:xfrm>
        </p:spPr>
      </p:pic>
      <p:pic>
        <p:nvPicPr>
          <p:cNvPr id="5" name="Содержимое 5" descr="30098_psiholog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188640"/>
            <a:ext cx="4536504" cy="3312368"/>
          </a:xfrm>
          <a:prstGeom prst="rect">
            <a:avLst/>
          </a:prstGeom>
        </p:spPr>
      </p:pic>
      <p:pic>
        <p:nvPicPr>
          <p:cNvPr id="6" name="Содержимое 5" descr="30098_psiholog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3284984"/>
            <a:ext cx="4752528" cy="3240360"/>
          </a:xfrm>
          <a:prstGeom prst="rect">
            <a:avLst/>
          </a:prstGeom>
        </p:spPr>
      </p:pic>
      <p:pic>
        <p:nvPicPr>
          <p:cNvPr id="7" name="Содержимое 5" descr="30098_psiholog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88024" y="188640"/>
            <a:ext cx="4176464" cy="30243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«Салон открыт. Добро пожаловать!»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Содержимое 3" descr="DSCN295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995936" y="1268760"/>
            <a:ext cx="4727848" cy="3096344"/>
          </a:xfrm>
        </p:spPr>
      </p:pic>
      <p:pic>
        <p:nvPicPr>
          <p:cNvPr id="5" name="Содержимое 5" descr="30098_psiholog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3212976"/>
            <a:ext cx="4751143" cy="33843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WP_20161109_08_04_55_Pro__highres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211960" y="1124744"/>
            <a:ext cx="4712072" cy="284110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72344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2060"/>
                </a:solidFill>
              </a:rPr>
              <a:t>«Бодрое утро с родителями!»</a:t>
            </a:r>
            <a:endParaRPr lang="ru-RU" sz="3600" dirty="0">
              <a:solidFill>
                <a:srgbClr val="002060"/>
              </a:solidFill>
            </a:endParaRPr>
          </a:p>
        </p:txBody>
      </p:sp>
      <p:pic>
        <p:nvPicPr>
          <p:cNvPr id="5" name="Содержимое 5" descr="30098_psiholog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7984" y="3861048"/>
            <a:ext cx="4464496" cy="2668796"/>
          </a:xfrm>
          <a:prstGeom prst="rect">
            <a:avLst/>
          </a:prstGeom>
        </p:spPr>
      </p:pic>
      <p:pic>
        <p:nvPicPr>
          <p:cNvPr id="6" name="Содержимое 5" descr="30098_psiholog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9512" y="1124744"/>
            <a:ext cx="4032448" cy="2808312"/>
          </a:xfrm>
          <a:prstGeom prst="rect">
            <a:avLst/>
          </a:prstGeom>
        </p:spPr>
      </p:pic>
      <p:pic>
        <p:nvPicPr>
          <p:cNvPr id="7" name="Picture 3" descr="C:\Users\Пользователь\Desktop\зарядка\DSCN297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3933056"/>
            <a:ext cx="4392488" cy="27363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</a:rPr>
              <a:t>Родители:</a:t>
            </a:r>
            <a:endParaRPr lang="ru-RU" dirty="0" smtClean="0">
              <a:solidFill>
                <a:srgbClr val="002060"/>
              </a:solidFill>
            </a:endParaRPr>
          </a:p>
          <a:p>
            <a:pPr lvl="0"/>
            <a:r>
              <a:rPr lang="ru-RU" dirty="0" smtClean="0">
                <a:solidFill>
                  <a:srgbClr val="002060"/>
                </a:solidFill>
              </a:rPr>
              <a:t> Повысили педагогическую компетентность в вопросе значимости детской игры, ее роли в жизни ребенка.</a:t>
            </a:r>
          </a:p>
          <a:p>
            <a:pPr lvl="0"/>
            <a:r>
              <a:rPr lang="ru-RU" dirty="0" smtClean="0">
                <a:solidFill>
                  <a:srgbClr val="002060"/>
                </a:solidFill>
              </a:rPr>
              <a:t> Освоили способы организации совместных игр с детьми (подвижные, словесные, сюжетно-ролевые, с правилами) в домашних условиях и в дошкольном учреждении.</a:t>
            </a:r>
          </a:p>
          <a:p>
            <a:pPr lvl="0"/>
            <a:r>
              <a:rPr lang="ru-RU" dirty="0" smtClean="0">
                <a:solidFill>
                  <a:srgbClr val="002060"/>
                </a:solidFill>
              </a:rPr>
              <a:t> Проявляют инициативу и интерес к совместной деятельности ДОУ и семьи.</a:t>
            </a:r>
          </a:p>
          <a:p>
            <a:pPr lvl="0"/>
            <a:r>
              <a:rPr lang="ru-RU" dirty="0" smtClean="0">
                <a:solidFill>
                  <a:srgbClr val="002060"/>
                </a:solidFill>
              </a:rPr>
              <a:t>Научились взаимодействовать друг с другом (взрослый-ребенок) на равных, в позиции сотрудничества и партнерства.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Полученные результаты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7712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0" y="152400"/>
            <a:ext cx="8229600" cy="3348608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rgbClr val="C00000"/>
                </a:solidFill>
              </a:rPr>
              <a:t/>
            </a:r>
            <a:br>
              <a:rPr lang="ru-RU" sz="6000" dirty="0" smtClean="0">
                <a:solidFill>
                  <a:srgbClr val="C00000"/>
                </a:solidFill>
              </a:rPr>
            </a:br>
            <a:r>
              <a:rPr lang="ru-RU" sz="6000" dirty="0" smtClean="0">
                <a:solidFill>
                  <a:srgbClr val="C00000"/>
                </a:solidFill>
              </a:rPr>
              <a:t/>
            </a:r>
            <a:br>
              <a:rPr lang="ru-RU" sz="6000" dirty="0" smtClean="0">
                <a:solidFill>
                  <a:srgbClr val="C00000"/>
                </a:solidFill>
              </a:rPr>
            </a:br>
            <a:r>
              <a:rPr lang="ru-RU" sz="6000" dirty="0" smtClean="0">
                <a:solidFill>
                  <a:srgbClr val="C00000"/>
                </a:solidFill>
              </a:rPr>
              <a:t>Спасибо за внимание!</a:t>
            </a:r>
            <a:endParaRPr lang="ru-RU" sz="60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1915</TotalTime>
  <Words>2244</Words>
  <Application>Microsoft Office PowerPoint</Application>
  <PresentationFormat>Экран (4:3)</PresentationFormat>
  <Paragraphs>290</Paragraphs>
  <Slides>24</Slides>
  <Notes>20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Бумажная</vt:lpstr>
      <vt:lpstr>Детско - родительский проект «Подарите нам игру!  Воспитатель Гречишкина И.В.</vt:lpstr>
      <vt:lpstr>Актуальность:</vt:lpstr>
      <vt:lpstr>Проблемный вопрос: - родители      уделяют   недостаточно  времени  игре  с  ребенком: - чрезмерная   занятость     родителей; - засилье    телевизионных   программ     и компьютерных      игр; - неумение  родителей  организовывать    совместные игры с детьми     </vt:lpstr>
      <vt:lpstr>Родительское собрание «Учимся играя!»</vt:lpstr>
      <vt:lpstr>Слайд 5</vt:lpstr>
      <vt:lpstr>Предполагаемые результаты</vt:lpstr>
      <vt:lpstr>Предполагаемые результаты</vt:lpstr>
      <vt:lpstr>Подготовительный этап</vt:lpstr>
      <vt:lpstr>Слайд 9</vt:lpstr>
      <vt:lpstr>Основной этап (практический)</vt:lpstr>
      <vt:lpstr>Слайд 11</vt:lpstr>
      <vt:lpstr>Заключительный этап</vt:lpstr>
      <vt:lpstr>Слайд 13</vt:lpstr>
      <vt:lpstr>Подбор информационного материала</vt:lpstr>
      <vt:lpstr>«Играем вместе»</vt:lpstr>
      <vt:lpstr>Игровая пятница  «Подарите нам игру!»</vt:lpstr>
      <vt:lpstr>Слайд 17</vt:lpstr>
      <vt:lpstr>«Приятного аппетита!»</vt:lpstr>
      <vt:lpstr>«Встреча с интересным человеком»</vt:lpstr>
      <vt:lpstr>Слайд 20</vt:lpstr>
      <vt:lpstr>«Салон открыт. Добро пожаловать!»</vt:lpstr>
      <vt:lpstr>«Бодрое утро с родителями!»</vt:lpstr>
      <vt:lpstr>Полученные результаты</vt:lpstr>
      <vt:lpstr>  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«Подарите нам игру!»</dc:title>
  <dc:creator>ПК</dc:creator>
  <cp:lastModifiedBy>ПК</cp:lastModifiedBy>
  <cp:revision>200</cp:revision>
  <dcterms:created xsi:type="dcterms:W3CDTF">2016-11-14T13:13:41Z</dcterms:created>
  <dcterms:modified xsi:type="dcterms:W3CDTF">2018-05-25T03:08:33Z</dcterms:modified>
</cp:coreProperties>
</file>