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8" r:id="rId9"/>
    <p:sldId id="269" r:id="rId10"/>
    <p:sldId id="270" r:id="rId11"/>
    <p:sldId id="271" r:id="rId12"/>
    <p:sldId id="273" r:id="rId13"/>
    <p:sldId id="274" r:id="rId14"/>
    <p:sldId id="275" r:id="rId15"/>
    <p:sldId id="277" r:id="rId16"/>
    <p:sldId id="279" r:id="rId17"/>
    <p:sldId id="281" r:id="rId18"/>
    <p:sldId id="28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3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E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6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2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492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218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367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8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665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311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219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0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334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104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1E24F-689E-4EFE-83EA-FF0C4B6EC030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C9F77-30F3-42AE-8BA7-579F1006E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01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13.png"/><Relationship Id="rId10" Type="http://schemas.microsoft.com/office/2007/relationships/hdphoto" Target="../media/hdphoto10.wdp"/><Relationship Id="rId4" Type="http://schemas.microsoft.com/office/2007/relationships/hdphoto" Target="../media/hdphoto7.wdp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19.png"/><Relationship Id="rId10" Type="http://schemas.microsoft.com/office/2007/relationships/hdphoto" Target="../media/hdphoto14.wdp"/><Relationship Id="rId4" Type="http://schemas.microsoft.com/office/2007/relationships/hdphoto" Target="../media/hdphoto11.wdp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6.wdp"/><Relationship Id="rId5" Type="http://schemas.openxmlformats.org/officeDocument/2006/relationships/image" Target="../media/image23.png"/><Relationship Id="rId4" Type="http://schemas.microsoft.com/office/2007/relationships/hdphoto" Target="../media/hdphoto15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image" Target="../media/image31.png"/><Relationship Id="rId3" Type="http://schemas.openxmlformats.org/officeDocument/2006/relationships/control" Target="../activeX/activeX2.xml"/><Relationship Id="rId7" Type="http://schemas.openxmlformats.org/officeDocument/2006/relationships/image" Target="../media/image26.jpeg"/><Relationship Id="rId12" Type="http://schemas.openxmlformats.org/officeDocument/2006/relationships/image" Target="../media/image30.png"/><Relationship Id="rId2" Type="http://schemas.openxmlformats.org/officeDocument/2006/relationships/control" Target="../activeX/activeX1.xml"/><Relationship Id="rId16" Type="http://schemas.openxmlformats.org/officeDocument/2006/relationships/image" Target="../media/image25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g"/><Relationship Id="rId11" Type="http://schemas.microsoft.com/office/2007/relationships/hdphoto" Target="../media/hdphoto17.wdp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24.wmf"/><Relationship Id="rId10" Type="http://schemas.openxmlformats.org/officeDocument/2006/relationships/image" Target="../media/image29.png"/><Relationship Id="rId4" Type="http://schemas.openxmlformats.org/officeDocument/2006/relationships/control" Target="../activeX/activeX3.xml"/><Relationship Id="rId9" Type="http://schemas.openxmlformats.org/officeDocument/2006/relationships/image" Target="../media/image28.png"/><Relationship Id="rId14" Type="http://schemas.microsoft.com/office/2007/relationships/hdphoto" Target="../media/hdphoto18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3" Type="http://schemas.openxmlformats.org/officeDocument/2006/relationships/image" Target="../media/image30.png"/><Relationship Id="rId7" Type="http://schemas.microsoft.com/office/2007/relationships/hdphoto" Target="../media/hdphoto20.wdp"/><Relationship Id="rId12" Type="http://schemas.microsoft.com/office/2007/relationships/hdphoto" Target="../media/hdphoto22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microsoft.com/office/2007/relationships/hdphoto" Target="../media/hdphoto19.wdp"/><Relationship Id="rId10" Type="http://schemas.openxmlformats.org/officeDocument/2006/relationships/image" Target="../media/image35.png"/><Relationship Id="rId4" Type="http://schemas.openxmlformats.org/officeDocument/2006/relationships/image" Target="../media/image32.png"/><Relationship Id="rId9" Type="http://schemas.microsoft.com/office/2007/relationships/hdphoto" Target="../media/hdphoto2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4.wdp"/><Relationship Id="rId5" Type="http://schemas.openxmlformats.org/officeDocument/2006/relationships/image" Target="../media/image39.png"/><Relationship Id="rId4" Type="http://schemas.microsoft.com/office/2007/relationships/hdphoto" Target="../media/hdphoto2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microsoft.com/office/2007/relationships/hdphoto" Target="../media/hdphoto2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7.wdp"/><Relationship Id="rId5" Type="http://schemas.openxmlformats.org/officeDocument/2006/relationships/image" Target="../media/image46.png"/><Relationship Id="rId4" Type="http://schemas.microsoft.com/office/2007/relationships/hdphoto" Target="../media/hdphoto26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943200" y="642937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accent3"/>
                </a:solidFill>
              </a:rPr>
              <a:t>       Выполнила учитель-логопед:  </a:t>
            </a:r>
            <a:r>
              <a:rPr lang="ru-RU" b="1" i="1" dirty="0" err="1" smtClean="0">
                <a:solidFill>
                  <a:schemeClr val="accent3"/>
                </a:solidFill>
              </a:rPr>
              <a:t>Милейшева</a:t>
            </a:r>
            <a:r>
              <a:rPr lang="ru-RU" b="1" i="1" dirty="0" smtClean="0">
                <a:solidFill>
                  <a:schemeClr val="accent3"/>
                </a:solidFill>
              </a:rPr>
              <a:t> Надежда Геннадьевна</a:t>
            </a:r>
            <a:endParaRPr lang="ru-RU" b="1" i="1" dirty="0">
              <a:solidFill>
                <a:schemeClr val="accent3"/>
              </a:solidFill>
            </a:endParaRPr>
          </a:p>
        </p:txBody>
      </p:sp>
      <p:pic>
        <p:nvPicPr>
          <p:cNvPr id="1032" name="Picture 8" descr="E:\93273368_large_k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79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0648"/>
            <a:ext cx="5760640" cy="5424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5589240"/>
            <a:ext cx="8496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u="sng" dirty="0" smtClean="0"/>
              <a:t>Кот </a:t>
            </a:r>
            <a:r>
              <a:rPr lang="ru-RU" sz="1400" u="sng" dirty="0" err="1" smtClean="0"/>
              <a:t>Матроскин</a:t>
            </a:r>
            <a:r>
              <a:rPr lang="ru-RU" sz="1400" dirty="0" smtClean="0"/>
              <a:t>: Здравствуйте, ребята. Добро пожаловать к нам в Простоквашино. У меня сегодня день рождения. Дядя Фёдор прислал мне подарок, а противный почтальон Печкин решил разыграть меня и спрятал подарок.  Помогите мне найти мой подарок. У меня в хозяйстве много домашних животных.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501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6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764704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Кем были раньше эти домашние животные? (Закрепление названия детёнышей домашних животных).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1" b="98623" l="5710" r="99837">
                        <a14:foregroundMark x1="14356" y1="45455" x2="14356" y2="45455"/>
                        <a14:foregroundMark x1="13540" y1="61157" x2="13540" y2="611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69" y="1196752"/>
            <a:ext cx="381642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055" y="1196752"/>
            <a:ext cx="3777191" cy="2630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156" b="97977" l="1961" r="973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69" y="3554845"/>
            <a:ext cx="388620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3995057"/>
            <a:ext cx="3240360" cy="260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37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54" l="9412" r="924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1" y="156468"/>
            <a:ext cx="442798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901" r="897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145" y="476672"/>
            <a:ext cx="2886075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9884" r="934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458" y="3298811"/>
            <a:ext cx="49149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298" b="99427" l="9607" r="967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30556"/>
            <a:ext cx="4362450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982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79" b="98634" l="6774" r="912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3601"/>
            <a:ext cx="5343525" cy="348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E:\Мои документы\папки с картинками и материалом по  лексике\папки с картинками и материалом по  лексике\ЖИВОТНЫЕ\ДОМАШНИЕ ЖИВОТНЫЕ\4326924_p0021_novii_razmer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7" b="73975" l="28714" r="747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46043"/>
            <a:ext cx="66675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Мои документы\папки с картинками и материалом по  лексике\папки с картинками и материалом по  лексике\ЖИВОТНЫЕ\ДОМАШНИЕ ЖИВОТНЫЕ\4326920_p0017_novii_razmer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762" b="7663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3068960"/>
            <a:ext cx="5184576" cy="428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Мои документы\папки с картинками и материалом по  лексике\папки с картинками и материалом по  лексике\ЖИВОТНЫЕ\ДОМАШНИЕ ЖИВОТНЫЕ\4326937_p0027_novii_razmer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098" b="76844" l="26286" r="74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143" y="3212976"/>
            <a:ext cx="66675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16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692696"/>
            <a:ext cx="864096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Молодцы! А теперь отправимся на поиски подарка. Догадайтесь, к кому из домашних животных мы сначала пойдём. (Загадка о корове). </a:t>
            </a:r>
          </a:p>
          <a:p>
            <a:r>
              <a:rPr lang="ru-RU" sz="1600" b="1" dirty="0" smtClean="0">
                <a:solidFill>
                  <a:schemeClr val="accent3"/>
                </a:solidFill>
              </a:rPr>
              <a:t>Голодная мычит, сытая жуёт, </a:t>
            </a:r>
          </a:p>
          <a:p>
            <a:r>
              <a:rPr lang="ru-RU" sz="1600" b="1" dirty="0" smtClean="0">
                <a:solidFill>
                  <a:schemeClr val="accent3"/>
                </a:solidFill>
              </a:rPr>
              <a:t>Всем ребятам молоко даёт. </a:t>
            </a:r>
            <a:r>
              <a:rPr lang="ru-RU" sz="1400" dirty="0" smtClean="0"/>
              <a:t>(Картинка коровы). </a:t>
            </a:r>
          </a:p>
          <a:p>
            <a:r>
              <a:rPr lang="ru-RU" sz="1400" dirty="0" smtClean="0"/>
              <a:t>Как называется помещение, в котором живёт корова? (Коровник).</a:t>
            </a:r>
          </a:p>
          <a:p>
            <a:endParaRPr lang="ru-RU" dirty="0"/>
          </a:p>
        </p:txBody>
      </p:sp>
      <p:pic>
        <p:nvPicPr>
          <p:cNvPr id="7170" name="Picture 2" descr="E:\Мои документы\папки с картинками и материалом по  лексике\папки с картинками и материалом по  лексике\ЖИВОТНЫЕ\ДОМАШНИЕ ЖИВОТНЫЕ\акуаупму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21599"/>
            <a:ext cx="6696744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http://static1.cornucopia3d.net/download/store/PictureFiles/Objects/Architecture/Houses%20&amp;%20Cottages/Cowshed_24_0_im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587" y="223625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672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3570028"/>
              </p:ext>
            </p:extLst>
          </p:nvPr>
        </p:nvGraphicFramePr>
        <p:xfrm>
          <a:off x="457200" y="1600200"/>
          <a:ext cx="8229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692696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</a:t>
            </a:r>
            <a:r>
              <a:rPr lang="ru-RU" dirty="0" smtClean="0"/>
              <a:t>орова Мурка предлагает выполнить задание. (Карточки). </a:t>
            </a:r>
          </a:p>
          <a:p>
            <a:r>
              <a:rPr lang="ru-RU" dirty="0" smtClean="0"/>
              <a:t>Аналогии: Лошадь - сено, кошка - ... (рыбка). 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36374" y="1676015"/>
            <a:ext cx="3168352" cy="211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6" name="Picture 4" descr="E:\Мои документы\папки с картинками и материалом по  лексике\папки с картинками и материалом по  лексике\ЖИВОТНЫЕ\ДОМАШНИЕ ЖИВОТНЫЕ\енеронь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62" b="100000" l="0" r="993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31" y="1676016"/>
            <a:ext cx="2663442" cy="211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36374" y="3944578"/>
            <a:ext cx="3168352" cy="211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211419" y="3964458"/>
            <a:ext cx="3168352" cy="211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211419" y="1676014"/>
            <a:ext cx="3168352" cy="211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6069" l="2479" r="947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03" y="1724413"/>
            <a:ext cx="1656184" cy="201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 descr="E:\Мои документы\папки с картинками и материалом по  лексике\папки с картинками и материалом по  лексике\ЖИВОТНЫЕ\ДОМАШНИЕ ЖИВОТНЫЕ\80322091_4dba923c96e98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231" l="31833" r="92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788056"/>
            <a:ext cx="3509191" cy="250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22" b="97112" l="189" r="100000">
                        <a14:foregroundMark x1="15879" y1="59928" x2="15879" y2="599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201622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592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548680"/>
            <a:ext cx="80283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 к кому мы отправимся дальше, догадайтесь.</a:t>
            </a:r>
          </a:p>
          <a:p>
            <a:r>
              <a:rPr lang="ru-RU" b="1" i="1" dirty="0" smtClean="0">
                <a:solidFill>
                  <a:schemeClr val="accent3"/>
                </a:solidFill>
              </a:rPr>
              <a:t>Лежит замарашка</a:t>
            </a:r>
            <a:br>
              <a:rPr lang="ru-RU" b="1" i="1" dirty="0" smtClean="0">
                <a:solidFill>
                  <a:schemeClr val="accent3"/>
                </a:solidFill>
              </a:rPr>
            </a:br>
            <a:r>
              <a:rPr lang="ru-RU" b="1" i="1" dirty="0" smtClean="0">
                <a:solidFill>
                  <a:schemeClr val="accent3"/>
                </a:solidFill>
              </a:rPr>
              <a:t>В щетинистой рубашке.</a:t>
            </a:r>
            <a:br>
              <a:rPr lang="ru-RU" b="1" i="1" dirty="0" smtClean="0">
                <a:solidFill>
                  <a:schemeClr val="accent3"/>
                </a:solidFill>
              </a:rPr>
            </a:br>
            <a:r>
              <a:rPr lang="ru-RU" b="1" i="1" dirty="0" smtClean="0">
                <a:solidFill>
                  <a:schemeClr val="accent3"/>
                </a:solidFill>
              </a:rPr>
              <a:t>Хвост крендельком,</a:t>
            </a:r>
            <a:br>
              <a:rPr lang="ru-RU" b="1" i="1" dirty="0" smtClean="0">
                <a:solidFill>
                  <a:schemeClr val="accent3"/>
                </a:solidFill>
              </a:rPr>
            </a:br>
            <a:r>
              <a:rPr lang="ru-RU" b="1" i="1" dirty="0" smtClean="0">
                <a:solidFill>
                  <a:schemeClr val="accent3"/>
                </a:solidFill>
              </a:rPr>
              <a:t>Нос пятачком.</a:t>
            </a:r>
            <a:br>
              <a:rPr lang="ru-RU" b="1" i="1" dirty="0" smtClean="0">
                <a:solidFill>
                  <a:schemeClr val="accent3"/>
                </a:solidFill>
              </a:rPr>
            </a:br>
            <a:r>
              <a:rPr lang="ru-RU" b="1" i="1" dirty="0" smtClean="0">
                <a:solidFill>
                  <a:schemeClr val="accent3"/>
                </a:solidFill>
              </a:rPr>
              <a:t>До того она жирна -</a:t>
            </a:r>
            <a:br>
              <a:rPr lang="ru-RU" b="1" i="1" dirty="0" smtClean="0">
                <a:solidFill>
                  <a:schemeClr val="accent3"/>
                </a:solidFill>
              </a:rPr>
            </a:br>
            <a:r>
              <a:rPr lang="ru-RU" b="1" i="1" dirty="0" smtClean="0">
                <a:solidFill>
                  <a:schemeClr val="accent3"/>
                </a:solidFill>
              </a:rPr>
              <a:t>Даже шея не видна</a:t>
            </a:r>
            <a:r>
              <a:rPr lang="ru-RU" dirty="0" smtClean="0"/>
              <a:t>! (Свинья).</a:t>
            </a:r>
          </a:p>
          <a:p>
            <a:r>
              <a:rPr lang="ru-RU" dirty="0" smtClean="0"/>
              <a:t>- Где живёт свинья? (В свинарнике). </a:t>
            </a:r>
          </a:p>
          <a:p>
            <a:endParaRPr lang="ru-RU" dirty="0"/>
          </a:p>
        </p:txBody>
      </p:sp>
      <p:pic>
        <p:nvPicPr>
          <p:cNvPr id="10241" name="Picture 1" descr="E:\Мои документы\папки с картинками и материалом по  лексике\папки с картинками и материалом по  лексике\ЖИВОТНЫЕ\ДОМАШНИЕ ЖИВОТНЫЕ\e10231178449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55" b="98464" l="1875" r="996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76871"/>
            <a:ext cx="4176464" cy="30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E:\x_242dc6fb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40837"/>
            <a:ext cx="8334672" cy="548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40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8223"/>
          </a:xfrm>
          <a:prstGeom prst="rect">
            <a:avLst/>
          </a:prstGeom>
        </p:spPr>
      </p:pic>
      <p:pic>
        <p:nvPicPr>
          <p:cNvPr id="9224" name="Picture 8" descr="http://50ds.ru/templates/Default/images/002_7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32385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http://50ds.ru/templates/Default/images/spacer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50ds.ru/templates/Default/images/spacer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http://50ds.ru/templates/Default/images/spacer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http://50ds.ru/templates/Default/images/spacer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http://50ds.ru/templates/Default/images/spacer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http://50ds.ru/templates/Default/images/spacer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363" y="-12493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528" y="5448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Свинья Хавронья растеряла своих поросят. Помогите найти их</a:t>
            </a:r>
            <a:endParaRPr lang="ru-RU" dirty="0"/>
          </a:p>
        </p:txBody>
      </p:sp>
      <p:pic>
        <p:nvPicPr>
          <p:cNvPr id="9237" name="Picture 21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9" y="2852936"/>
            <a:ext cx="2649488" cy="181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9" name="Picture 23" descr="http://drev.biz/wp-content/uploads/2011/02/lestnica_gusinui_chag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98" b="99802" l="935" r="80997">
                        <a14:backgroundMark x1="42679" y1="90891" x2="42679" y2="90891"/>
                        <a14:backgroundMark x1="40498" y1="90891" x2="40498" y2="90891"/>
                        <a14:backgroundMark x1="35826" y1="96040" x2="35826" y2="960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13" y="939958"/>
            <a:ext cx="3057525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421" y="1611193"/>
            <a:ext cx="2860750" cy="197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6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81128"/>
            <a:ext cx="2860750" cy="197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http://www.homeenglish.ru/pic/bush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897" b="986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833" y="1440842"/>
            <a:ext cx="3086167" cy="232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9253" name="DefaultOcx" r:id="rId2" imgW="914400" imgH="228600"/>
        </mc:Choice>
        <mc:Fallback>
          <p:control name="DefaultOcx" r:id="rId2" imgW="914400" imgH="228600">
            <p:pic>
              <p:nvPicPr>
                <p:cNvPr id="3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54" name="HTMLPassword1" r:id="rId3" imgW="914400" imgH="228600"/>
        </mc:Choice>
        <mc:Fallback>
          <p:control name="HTMLPassword1" r:id="rId3" imgW="914400" imgH="228600">
            <p:pic>
              <p:nvPicPr>
                <p:cNvPr id="5" name="HTMLPassword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55" name="HTMLCheckbox1" r:id="rId4" imgW="257040" imgH="304920"/>
        </mc:Choice>
        <mc:Fallback>
          <p:control name="HTMLCheckbox1" r:id="rId4" imgW="257040" imgH="304920">
            <p:pic>
              <p:nvPicPr>
                <p:cNvPr id="6" name="HTMLCheck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137160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4482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6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20688"/>
            <a:ext cx="2860750" cy="197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6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1832"/>
            <a:ext cx="2860750" cy="197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www.lapulenok.ru/published/publicdata/LAPULENOSHOPPING/attachments/SC/products_pictures/310153_en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012" b="89924" l="9992" r="967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387424"/>
            <a:ext cx="4757514" cy="478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bukvar.edu.ru/attach.asp?a_no=903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63764"/>
            <a:ext cx="2520280" cy="2079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www.penza-trade.ru/crockery/mauviel/mauviel-98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22" b="98618" l="0" r="100000">
                        <a14:foregroundMark x1="70667" y1="30415" x2="70667" y2="30415"/>
                        <a14:foregroundMark x1="72000" y1="41475" x2="72000" y2="41475"/>
                        <a14:foregroundMark x1="69000" y1="47926" x2="69000" y2="479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640710" y="3359379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6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327" y="4374314"/>
            <a:ext cx="2592288" cy="17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://www.bavaro.ru/filestore/0002/0002/78885/142-1200.gi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43267"/>
            <a:ext cx="4392488" cy="401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6" descr="E:\Мои документы\папки с картинками и материалом по  лексике\папки с картинками и материалом по  лексике\ЖИВОТНЫЕ\ДОМАШНИЕ ЖИВОТНЫЕ\svin49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998023"/>
            <a:ext cx="2088154" cy="150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89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980728"/>
            <a:ext cx="59766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 теперь немного отдохнём. </a:t>
            </a:r>
          </a:p>
          <a:p>
            <a:r>
              <a:rPr lang="ru-RU" dirty="0" smtClean="0"/>
              <a:t> </a:t>
            </a:r>
            <a:r>
              <a:rPr lang="ru-RU" b="1" u="sng" dirty="0" err="1" smtClean="0">
                <a:solidFill>
                  <a:schemeClr val="accent3"/>
                </a:solidFill>
              </a:rPr>
              <a:t>Физминутка</a:t>
            </a:r>
            <a:r>
              <a:rPr lang="ru-RU" b="1" u="sng" dirty="0" smtClean="0">
                <a:solidFill>
                  <a:schemeClr val="accent3"/>
                </a:solidFill>
              </a:rPr>
              <a:t>.</a:t>
            </a:r>
          </a:p>
          <a:p>
            <a:r>
              <a:rPr lang="ru-RU" sz="2400" b="1" i="1" dirty="0" smtClean="0">
                <a:solidFill>
                  <a:srgbClr val="00B0F0"/>
                </a:solidFill>
              </a:rPr>
              <a:t>Поросёнок Пятачок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Отлежал себе бочок.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Встал на ножки,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Потянулся, посмотрел на потолок,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А потом присел, нагнулся,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Осмотрел свой правый бок,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Улыбнулся и немножко поскакал,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И на месте пошагал,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А потом опять прилёг</a:t>
            </a:r>
            <a:br>
              <a:rPr lang="ru-RU" sz="2400" b="1" i="1" dirty="0" smtClean="0">
                <a:solidFill>
                  <a:srgbClr val="00B0F0"/>
                </a:solidFill>
              </a:rPr>
            </a:br>
            <a:r>
              <a:rPr lang="ru-RU" sz="2400" b="1" i="1" dirty="0" smtClean="0">
                <a:solidFill>
                  <a:srgbClr val="00B0F0"/>
                </a:solidFill>
              </a:rPr>
              <a:t>Но уже на левый бок.</a:t>
            </a:r>
          </a:p>
          <a:p>
            <a:r>
              <a:rPr lang="ru-RU" dirty="0" smtClean="0"/>
              <a:t>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829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692696"/>
            <a:ext cx="80648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Послушайте загадку, к кому пойдём дальше. (Загадка о козе).</a:t>
            </a:r>
          </a:p>
          <a:p>
            <a:r>
              <a:rPr lang="ru-RU" b="1" i="1" dirty="0" smtClean="0">
                <a:solidFill>
                  <a:srgbClr val="00B0F0"/>
                </a:solidFill>
              </a:rPr>
              <a:t>С бородой, а не старик,</a:t>
            </a:r>
            <a:br>
              <a:rPr lang="ru-RU" b="1" i="1" dirty="0" smtClean="0">
                <a:solidFill>
                  <a:srgbClr val="00B0F0"/>
                </a:solidFill>
              </a:rPr>
            </a:br>
            <a:r>
              <a:rPr lang="ru-RU" b="1" i="1" dirty="0" smtClean="0">
                <a:solidFill>
                  <a:srgbClr val="00B0F0"/>
                </a:solidFill>
              </a:rPr>
              <a:t>С рогами, а не бык,</a:t>
            </a:r>
            <a:br>
              <a:rPr lang="ru-RU" b="1" i="1" dirty="0" smtClean="0">
                <a:solidFill>
                  <a:srgbClr val="00B0F0"/>
                </a:solidFill>
              </a:rPr>
            </a:br>
            <a:r>
              <a:rPr lang="ru-RU" b="1" i="1" dirty="0" smtClean="0">
                <a:solidFill>
                  <a:srgbClr val="00B0F0"/>
                </a:solidFill>
              </a:rPr>
              <a:t>Доят, а не корова,</a:t>
            </a:r>
            <a:br>
              <a:rPr lang="ru-RU" b="1" i="1" dirty="0" smtClean="0">
                <a:solidFill>
                  <a:srgbClr val="00B0F0"/>
                </a:solidFill>
              </a:rPr>
            </a:br>
            <a:r>
              <a:rPr lang="ru-RU" b="1" i="1" dirty="0" smtClean="0">
                <a:solidFill>
                  <a:srgbClr val="00B0F0"/>
                </a:solidFill>
              </a:rPr>
              <a:t>Лыко дерёт,</a:t>
            </a:r>
            <a:br>
              <a:rPr lang="ru-RU" b="1" i="1" dirty="0" smtClean="0">
                <a:solidFill>
                  <a:srgbClr val="00B0F0"/>
                </a:solidFill>
              </a:rPr>
            </a:br>
            <a:r>
              <a:rPr lang="ru-RU" b="1" i="1" dirty="0" smtClean="0">
                <a:solidFill>
                  <a:srgbClr val="00B0F0"/>
                </a:solidFill>
              </a:rPr>
              <a:t>А лаптей не плетёт.</a:t>
            </a:r>
          </a:p>
          <a:p>
            <a:r>
              <a:rPr lang="ru-RU" dirty="0" smtClean="0"/>
              <a:t>(Картинка козы).</a:t>
            </a:r>
          </a:p>
          <a:p>
            <a:r>
              <a:rPr lang="ru-RU" dirty="0" smtClean="0"/>
              <a:t>- Где живёт коза? (В хлеву, в сарае).</a:t>
            </a:r>
          </a:p>
          <a:p>
            <a:endParaRPr lang="ru-RU" dirty="0"/>
          </a:p>
        </p:txBody>
      </p:sp>
      <p:pic>
        <p:nvPicPr>
          <p:cNvPr id="17409" name="Picture 1" descr="E:\Мои документы\папки с картинками и материалом по  лексике\папки с картинками и материалом по  лексике\ЖИВОТНЫЕ\ДОМАШНИЕ ЖИВОТНЫЕ\1252229620_2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947" l="600" r="97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619250"/>
            <a:ext cx="47625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http://www.dixenterprises.com/livestock-shed1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3000" r="93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92019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4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76470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accent3"/>
                </a:solidFill>
              </a:rPr>
              <a:t>Коза просит вас отгадать, сколько козлят спряталось за забором?</a:t>
            </a:r>
            <a:endParaRPr lang="ru-RU" i="1" dirty="0">
              <a:solidFill>
                <a:schemeClr val="accent3"/>
              </a:solidFill>
            </a:endParaRPr>
          </a:p>
        </p:txBody>
      </p:sp>
      <p:pic>
        <p:nvPicPr>
          <p:cNvPr id="16386" name="Picture 2" descr="E:\Мои документы\папки с картинками и материалом по  лексике\папки с картинками и материалом по  лексике\ЖИВОТНЫЕ\ДОМАШНИЕ ЖИВОТНЫЕ\коза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31" b="100000" l="9913" r="899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988840"/>
            <a:ext cx="4536504" cy="294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Мои документы\папки с картинками и материалом по  лексике\папки с картинками и материалом по  лексике\ЖИВОТНЫЕ\ДОМАШНИЕ ЖИВОТНЫЕ\коза06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21" b="97789" l="9913" r="899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761" y="2053963"/>
            <a:ext cx="4536504" cy="294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228" y="1196752"/>
            <a:ext cx="5077544" cy="3097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41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836712"/>
            <a:ext cx="84969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Идём дальше. Послушайте загадку.</a:t>
            </a:r>
          </a:p>
          <a:p>
            <a:r>
              <a:rPr lang="ru-RU" sz="2800" b="1" i="1" dirty="0" smtClean="0">
                <a:solidFill>
                  <a:schemeClr val="accent3"/>
                </a:solidFill>
              </a:rPr>
              <a:t>Гладишь - ласкается, </a:t>
            </a:r>
            <a:br>
              <a:rPr lang="ru-RU" sz="2800" b="1" i="1" dirty="0" smtClean="0">
                <a:solidFill>
                  <a:schemeClr val="accent3"/>
                </a:solidFill>
              </a:rPr>
            </a:br>
            <a:r>
              <a:rPr lang="ru-RU" sz="2800" b="1" i="1" dirty="0" smtClean="0">
                <a:solidFill>
                  <a:schemeClr val="accent3"/>
                </a:solidFill>
              </a:rPr>
              <a:t>Дразнишь - кусается. </a:t>
            </a:r>
            <a:br>
              <a:rPr lang="ru-RU" sz="2800" b="1" i="1" dirty="0" smtClean="0">
                <a:solidFill>
                  <a:schemeClr val="accent3"/>
                </a:solidFill>
              </a:rPr>
            </a:br>
            <a:r>
              <a:rPr lang="ru-RU" sz="2800" b="1" i="1" dirty="0" smtClean="0">
                <a:solidFill>
                  <a:schemeClr val="accent3"/>
                </a:solidFill>
              </a:rPr>
              <a:t>На цепи сидит, </a:t>
            </a:r>
            <a:br>
              <a:rPr lang="ru-RU" sz="2800" b="1" i="1" dirty="0" smtClean="0">
                <a:solidFill>
                  <a:schemeClr val="accent3"/>
                </a:solidFill>
              </a:rPr>
            </a:br>
            <a:r>
              <a:rPr lang="ru-RU" sz="2800" b="1" i="1" dirty="0" smtClean="0">
                <a:solidFill>
                  <a:schemeClr val="accent3"/>
                </a:solidFill>
              </a:rPr>
              <a:t>Дом сторожит. </a:t>
            </a:r>
            <a:br>
              <a:rPr lang="ru-RU" sz="2800" b="1" i="1" dirty="0" smtClean="0">
                <a:solidFill>
                  <a:schemeClr val="accent3"/>
                </a:solidFill>
              </a:rPr>
            </a:br>
            <a:r>
              <a:rPr lang="ru-RU" sz="2800" b="1" i="1" dirty="0" smtClean="0">
                <a:solidFill>
                  <a:schemeClr val="accent3"/>
                </a:solidFill>
              </a:rPr>
              <a:t>В дом чужого не пущу</a:t>
            </a:r>
            <a:br>
              <a:rPr lang="ru-RU" sz="2800" b="1" i="1" dirty="0" smtClean="0">
                <a:solidFill>
                  <a:schemeClr val="accent3"/>
                </a:solidFill>
              </a:rPr>
            </a:br>
            <a:r>
              <a:rPr lang="ru-RU" sz="2800" b="1" i="1" dirty="0" smtClean="0">
                <a:solidFill>
                  <a:schemeClr val="accent3"/>
                </a:solidFill>
              </a:rPr>
              <a:t>Без хозяина грущу.</a:t>
            </a:r>
          </a:p>
          <a:p>
            <a:r>
              <a:rPr lang="ru-RU" dirty="0" smtClean="0"/>
              <a:t>(Картинка собаки).</a:t>
            </a:r>
          </a:p>
          <a:p>
            <a:r>
              <a:rPr lang="ru-RU" dirty="0" smtClean="0"/>
              <a:t>- Где живёт собака? (В будке, в конуре).</a:t>
            </a:r>
          </a:p>
          <a:p>
            <a:endParaRPr lang="ru-RU" dirty="0"/>
          </a:p>
        </p:txBody>
      </p:sp>
      <p:pic>
        <p:nvPicPr>
          <p:cNvPr id="20486" name="Picture 6" descr="E:\Мои документы\папки с картинками и материалом по  лексике\папки с картинками и материалом по  лексике\ЖИВОТНЫЕ\ДОМАШНИЕ ЖИВОТНЫЕ\6684404fc8b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40768"/>
            <a:ext cx="5184576" cy="511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http://www.devremasif.com/img/p/273-496-thickbo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320" y="1340768"/>
            <a:ext cx="6096000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12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9512" y="692696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 теперь мы отправимся .... Догадайтесь, к кому. (Загадка о лошади).</a:t>
            </a:r>
          </a:p>
          <a:p>
            <a:r>
              <a:rPr lang="ru-RU" sz="2400" b="1" i="1" dirty="0" smtClean="0">
                <a:solidFill>
                  <a:schemeClr val="accent3"/>
                </a:solidFill>
              </a:rPr>
              <a:t>Я копытами стучу, стучу.</a:t>
            </a:r>
            <a:br>
              <a:rPr lang="ru-RU" sz="2400" b="1" i="1" dirty="0" smtClean="0">
                <a:solidFill>
                  <a:schemeClr val="accent3"/>
                </a:solidFill>
              </a:rPr>
            </a:br>
            <a:r>
              <a:rPr lang="ru-RU" sz="2400" b="1" i="1" dirty="0" smtClean="0">
                <a:solidFill>
                  <a:schemeClr val="accent3"/>
                </a:solidFill>
              </a:rPr>
              <a:t>Я скачу, скачу.</a:t>
            </a:r>
            <a:br>
              <a:rPr lang="ru-RU" sz="2400" b="1" i="1" dirty="0" smtClean="0">
                <a:solidFill>
                  <a:schemeClr val="accent3"/>
                </a:solidFill>
              </a:rPr>
            </a:br>
            <a:r>
              <a:rPr lang="ru-RU" sz="2400" b="1" i="1" dirty="0" smtClean="0">
                <a:solidFill>
                  <a:schemeClr val="accent3"/>
                </a:solidFill>
              </a:rPr>
              <a:t>Грива вьётся на ветру</a:t>
            </a:r>
            <a:r>
              <a:rPr lang="ru-RU" sz="2400" b="1" i="1" dirty="0" smtClean="0"/>
              <a:t>.</a:t>
            </a:r>
          </a:p>
          <a:p>
            <a:r>
              <a:rPr lang="ru-RU" dirty="0" smtClean="0"/>
              <a:t>Кто это? (Картинка лошади).</a:t>
            </a:r>
          </a:p>
          <a:p>
            <a:r>
              <a:rPr lang="ru-RU" dirty="0" smtClean="0"/>
              <a:t>Где живёт лошадь? (В конюшне).</a:t>
            </a:r>
          </a:p>
          <a:p>
            <a:endParaRPr lang="ru-RU" dirty="0"/>
          </a:p>
        </p:txBody>
      </p:sp>
      <p:pic>
        <p:nvPicPr>
          <p:cNvPr id="23553" name="Picture 1" descr="E:\Мои документы\папки с картинками и материалом по  лексике\папки с картинками и материалом по  лексике\ЖИВОТНЫЕ\ДОМАШНИЕ ЖИВОТНЫЕ\0012-013-Loshad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9" b="97607" l="3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36712"/>
            <a:ext cx="5688509" cy="493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1" name="Picture 9" descr="http://www.bridgetimberstables.co.uk/sites/local1/files/imagecache/800x350/dongola_stable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29" b="99714" l="5000" r="92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9"/>
            <a:ext cx="813690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39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1124744"/>
            <a:ext cx="813690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Лошадь любит играть в игру “Скажи наоборот” (игра с мячом). </a:t>
            </a:r>
          </a:p>
          <a:p>
            <a:r>
              <a:rPr lang="ru-RU" sz="2800" b="1" dirty="0" smtClean="0">
                <a:solidFill>
                  <a:schemeClr val="accent3"/>
                </a:solidFill>
              </a:rPr>
              <a:t>У коровы длинный хвост, а у свиньи ... (короткий). </a:t>
            </a:r>
          </a:p>
          <a:p>
            <a:r>
              <a:rPr lang="ru-RU" sz="2800" b="1" dirty="0" smtClean="0">
                <a:solidFill>
                  <a:schemeClr val="accent3"/>
                </a:solidFill>
              </a:rPr>
              <a:t>У свиньи жёсткая щетина, а у кошки шерсть ... (мягкая). </a:t>
            </a:r>
          </a:p>
          <a:p>
            <a:r>
              <a:rPr lang="ru-RU" sz="2800" b="1" dirty="0" smtClean="0">
                <a:solidFill>
                  <a:schemeClr val="accent3"/>
                </a:solidFill>
              </a:rPr>
              <a:t>У свиньи толстые ноги, а у ягнёнка ... (тонкие). </a:t>
            </a:r>
          </a:p>
          <a:p>
            <a:r>
              <a:rPr lang="ru-RU" sz="2800" b="1" dirty="0" smtClean="0">
                <a:solidFill>
                  <a:schemeClr val="accent3"/>
                </a:solidFill>
              </a:rPr>
              <a:t>Лошадь сильная, а жеребёнок ... (слабый). </a:t>
            </a:r>
          </a:p>
          <a:p>
            <a:r>
              <a:rPr lang="ru-RU" sz="2800" b="1" dirty="0" smtClean="0">
                <a:solidFill>
                  <a:schemeClr val="accent3"/>
                </a:solidFill>
              </a:rPr>
              <a:t>Бык злой, а корова ... (добрая). </a:t>
            </a:r>
          </a:p>
          <a:p>
            <a:r>
              <a:rPr lang="ru-RU" sz="2800" b="1" dirty="0" smtClean="0">
                <a:solidFill>
                  <a:schemeClr val="accent3"/>
                </a:solidFill>
              </a:rPr>
              <a:t>Щенок молодой, а пёс ... (старый).</a:t>
            </a:r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Лошадь благодарит вас за то, что вы поиграли с ней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15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28674" name="Picture 2" descr="http://us.123rf.com/400wm/400/400/pling/pling1008/pling100800042/7696026-mystery-gift-and-surprises-concept-gift-box-with-question-mark-pattern-3d-illustr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4"/>
            <a:ext cx="633670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62068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Мы прошли многие испытания. Вот мы и добрались до подарка. Что-то коробка не открывается. Смотрите, на ней что-то нарисовано.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260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330"/>
            <a:ext cx="9144000" cy="6858000"/>
          </a:xfrm>
          <a:prstGeom prst="rect">
            <a:avLst/>
          </a:prstGeom>
        </p:spPr>
      </p:pic>
      <p:pic>
        <p:nvPicPr>
          <p:cNvPr id="27650" name="Picture 2" descr="http://50ds.ru/img/_3MO0WA76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4213"/>
            <a:ext cx="3528392" cy="238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692696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accent3"/>
                </a:solidFill>
              </a:rPr>
              <a:t>Э</a:t>
            </a:r>
            <a:r>
              <a:rPr lang="ru-RU" b="1" i="1" dirty="0" smtClean="0">
                <a:solidFill>
                  <a:schemeClr val="accent3"/>
                </a:solidFill>
              </a:rPr>
              <a:t>то ребус. Его надо отгадать, и коробка откроется. Тут нарисована уточка и зачёркнута буква “т”, а сверху нарисована буква “д”. Догадайтесь, какое слово получится. (Удочка).</a:t>
            </a:r>
            <a:endParaRPr lang="ru-RU" b="1" i="1" dirty="0">
              <a:solidFill>
                <a:schemeClr val="accent3"/>
              </a:solidFill>
            </a:endParaRPr>
          </a:p>
        </p:txBody>
      </p:sp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36375"/>
            <a:ext cx="3548784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843808" y="5781568"/>
            <a:ext cx="61926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u="sng" dirty="0" err="1" smtClean="0"/>
              <a:t>Матроскин</a:t>
            </a:r>
            <a:r>
              <a:rPr lang="ru-RU" i="1" dirty="0" smtClean="0"/>
              <a:t>:</a:t>
            </a:r>
            <a:r>
              <a:rPr lang="ru-RU" dirty="0" smtClean="0"/>
              <a:t> Ура! (</a:t>
            </a:r>
            <a:r>
              <a:rPr lang="ru-RU" dirty="0" err="1" smtClean="0"/>
              <a:t>Матроскин</a:t>
            </a:r>
            <a:r>
              <a:rPr lang="ru-RU" dirty="0" smtClean="0"/>
              <a:t> открывает коробку).</a:t>
            </a:r>
          </a:p>
          <a:p>
            <a:r>
              <a:rPr lang="ru-RU" dirty="0" smtClean="0"/>
              <a:t>- И, правда, удочка. Вот спасибо дяде Фёдору. Завтра пойду на рыбалку. И вам спасибо. Вы помогли найти мой подарок.</a:t>
            </a:r>
            <a:endParaRPr lang="ru-RU" dirty="0"/>
          </a:p>
        </p:txBody>
      </p:sp>
      <p:pic>
        <p:nvPicPr>
          <p:cNvPr id="9" name="Picture 2" descr="http://profile.ak.fbcdn.net/hprofile-ak-ash4/369538_100003251060467_1695160987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33" y="2749601"/>
            <a:ext cx="2880320" cy="292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9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424</Words>
  <Application>Microsoft Office PowerPoint</Application>
  <PresentationFormat>Экран (4:3)</PresentationFormat>
  <Paragraphs>43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RUSSIA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Милейшева Надежда</dc:creator>
  <cp:lastModifiedBy>USER</cp:lastModifiedBy>
  <cp:revision>41</cp:revision>
  <dcterms:created xsi:type="dcterms:W3CDTF">2012-12-15T10:53:52Z</dcterms:created>
  <dcterms:modified xsi:type="dcterms:W3CDTF">2021-02-09T20:04:25Z</dcterms:modified>
</cp:coreProperties>
</file>