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-96" y="-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29974A3-8156-4EE9-8325-9609518688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32EADB5B-0029-4A45-8B29-8543134C27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C4DAD56-8F9B-415B-B866-ED681B05C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5E1C7-5C27-46DC-A3C6-C7195DFBF015}" type="datetimeFigureOut">
              <a:rPr lang="ru-RU" smtClean="0"/>
              <a:pPr/>
              <a:t>29.03.2022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CD0A41C-4CD0-4586-9BFE-BD6B998F3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A70B284-3846-4C77-8F2A-E72436426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FA-A6BC-4BC0-A1D7-4DA2C5279E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4432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CF8CCA-0E95-40D7-85F7-594ADB16F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0EBAA66-6020-4B03-ACD2-B8D111F560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54D077C-CF07-4D14-A43D-665E7F966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5E1C7-5C27-46DC-A3C6-C7195DFBF015}" type="datetimeFigureOut">
              <a:rPr lang="ru-RU" smtClean="0"/>
              <a:pPr/>
              <a:t>29.03.2022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AE8D35A-8281-4AA9-B833-D97ABB067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48BF0CE-9A7F-48AA-B2FF-6FFF0C584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FA-A6BC-4BC0-A1D7-4DA2C5279E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39665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0AC5022-CC49-43F9-AE56-3B30F2018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A9B28EC-9316-4E95-9867-92A01A7319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E326036-625D-485B-A35F-D78E4C497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5E1C7-5C27-46DC-A3C6-C7195DFBF015}" type="datetimeFigureOut">
              <a:rPr lang="ru-RU" smtClean="0"/>
              <a:pPr/>
              <a:t>29.03.2022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9702624-8392-427C-BB03-E92243030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444DFDC-4100-448E-A10A-EBCB692FF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FA-A6BC-4BC0-A1D7-4DA2C5279E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7722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2412808-28A6-4761-B4B6-B81585B35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57D0F3A-13F8-4AB0-B68E-D4E5F404D4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79372103-46E0-4B08-8588-4B8E2573B1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D084766-FB1B-42A3-887C-4A2808C4C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5E1C7-5C27-46DC-A3C6-C7195DFBF015}" type="datetimeFigureOut">
              <a:rPr lang="ru-RU" smtClean="0"/>
              <a:pPr/>
              <a:t>29.03.2022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6DF0CDFC-B337-4039-99D8-62A9B5667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00ECFA1-427E-4283-9801-8368E5900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FA-A6BC-4BC0-A1D7-4DA2C5279E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20876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3FF11C9-644C-434B-AC20-E1C2D361E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5A266AA-BC59-462E-BCDE-55390444F3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D57D5EC4-1A10-4C1E-BA84-AD422F19A9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F1B20CC7-3221-4547-AFAB-C0093C3E38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0F2C889-CBF4-4218-B6C5-54E3B8D0B5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73D47399-0E68-4D53-A2EB-FC5A0169B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5E1C7-5C27-46DC-A3C6-C7195DFBF015}" type="datetimeFigureOut">
              <a:rPr lang="ru-RU" smtClean="0"/>
              <a:pPr/>
              <a:t>29.03.2022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A93AE724-C5F5-4320-9B68-DD359E0BE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050A827-F7C7-4520-9C09-81CD7B45D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FA-A6BC-4BC0-A1D7-4DA2C5279E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9949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465D953-411D-411D-876C-E37D589DE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891C9C3B-4401-49F5-B172-1E194C59C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5E1C7-5C27-46DC-A3C6-C7195DFBF015}" type="datetimeFigureOut">
              <a:rPr lang="ru-RU" smtClean="0"/>
              <a:pPr/>
              <a:t>29.03.2022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783D99F-4BB2-49F4-9919-48C5250C3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637DA91E-4CE0-4127-957A-887971FC4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FA-A6BC-4BC0-A1D7-4DA2C5279E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3766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1FF8B64E-B864-4438-81A1-2C6554DAB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5E1C7-5C27-46DC-A3C6-C7195DFBF015}" type="datetimeFigureOut">
              <a:rPr lang="ru-RU" smtClean="0"/>
              <a:pPr/>
              <a:t>29.03.2022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828C4B8-702D-4FD4-ABB0-05BECA47E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E660AC5-E14A-4B51-B492-9D8FF0955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FA-A6BC-4BC0-A1D7-4DA2C5279E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13414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66A8EA1-09EB-4A35-A9CC-F247D6582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E335DFA-7CB9-4233-BE83-912D48AAA9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06EB686-CCCE-4B14-AEDB-1D133830DB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D3CB05B-1BAF-4DDD-A352-DB6F039E7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5E1C7-5C27-46DC-A3C6-C7195DFBF015}" type="datetimeFigureOut">
              <a:rPr lang="ru-RU" smtClean="0"/>
              <a:pPr/>
              <a:t>29.03.2022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713CDA3-2C68-4042-8F0B-DC20ADC51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BB34E185-9902-40B2-8377-3649FA558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FA-A6BC-4BC0-A1D7-4DA2C5279E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92232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0F3AFE-6C08-4D32-BEAF-6BFBDFB57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95EB91E7-B4D2-4B39-918E-EB469F51C3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30DC356-12BA-481F-8BBE-441DDAD797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3DD2A9C-66EA-4B22-9F77-C31FFDF69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5E1C7-5C27-46DC-A3C6-C7195DFBF015}" type="datetimeFigureOut">
              <a:rPr lang="ru-RU" smtClean="0"/>
              <a:pPr/>
              <a:t>29.03.2022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D6AE3CC7-AE78-45A5-BEA1-B8DE425B2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BD31E01-7B5D-4CC5-B36D-F7C791E5E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FA-A6BC-4BC0-A1D7-4DA2C5279E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20714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3D0FE47-42F6-48BD-A28F-AEB0792B8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AB3C7FE9-A6E1-4255-8BFA-9689662BD2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8EA9690-98B9-4B0C-A9A7-B9760BE56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5E1C7-5C27-46DC-A3C6-C7195DFBF015}" type="datetimeFigureOut">
              <a:rPr lang="ru-RU" smtClean="0"/>
              <a:pPr/>
              <a:t>29.03.2022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BD3794C-13BE-4A9E-B251-23FB458C3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AA68756-091E-4EED-9ED6-551AB66B3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FA-A6BC-4BC0-A1D7-4DA2C5279E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5351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97362EE-5180-4361-89ED-95B919466F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9ADC5E92-ABC9-4163-87A1-70FB390F77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D01C4BA-E25B-4294-A6A2-C99148966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5E1C7-5C27-46DC-A3C6-C7195DFBF015}" type="datetimeFigureOut">
              <a:rPr lang="ru-RU" smtClean="0"/>
              <a:pPr/>
              <a:t>29.03.2022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7585CFA-4055-4445-A430-0330E5684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7FCD687-FF65-4F7C-B553-5DBBC8155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FA-A6BC-4BC0-A1D7-4DA2C5279E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3176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57B0A18-40CA-463C-9C04-D0CFC330C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256E696-5F03-4EAE-A241-74DE9089BE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6E30ABE-B254-4537-A264-FC7EC86C7E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5E1C7-5C27-46DC-A3C6-C7195DFBF015}" type="datetimeFigureOut">
              <a:rPr lang="ru-RU" smtClean="0"/>
              <a:pPr/>
              <a:t>29.03.2022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42EDCEB-4AC1-42C3-B504-92CB3CA1C6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D313CF1-C0F6-4CE4-B581-863D15FC6F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191FA-A6BC-4BC0-A1D7-4DA2C5279E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85065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DE3CCCF-80BC-4AA9-8895-10CF85AD51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86960" y="4828699"/>
            <a:ext cx="1778000" cy="688182"/>
          </a:xfrm>
        </p:spPr>
        <p:txBody>
          <a:bodyPr>
            <a:normAutofit fontScale="90000"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7EF5A994-905F-4EFD-BF48-97F3CD802A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35680" y="6019959"/>
            <a:ext cx="4663440" cy="523081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Франк Ю.А.</a:t>
            </a:r>
          </a:p>
        </p:txBody>
      </p:sp>
    </p:spTree>
    <p:extLst>
      <p:ext uri="{BB962C8B-B14F-4D97-AF65-F5344CB8AC3E}">
        <p14:creationId xmlns:p14="http://schemas.microsoft.com/office/powerpoint/2010/main" xmlns="" val="2137355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F331D0A-85C7-4AF1-B524-BED262C8D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07365"/>
            <a:ext cx="10515600" cy="1646555"/>
          </a:xfrm>
          <a:solidFill>
            <a:schemeClr val="bg1">
              <a:alpha val="78000"/>
            </a:schemeClr>
          </a:solidFill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инклюзия простыми словами?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«Мы рады всем!»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08ED65A-C7AF-4AB3-B180-9BC9ADB77E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8" y="2153921"/>
            <a:ext cx="10515601" cy="4098054"/>
          </a:xfrm>
          <a:solidFill>
            <a:schemeClr val="bg1">
              <a:alpha val="78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Все чаще мы слышим слова «ИНКЛЮЗИЯ» или «ИНКЛЮЗИВНОСТЬ», читаем про открытое и дружелюбное общество для всех. </a:t>
            </a:r>
          </a:p>
          <a:p>
            <a:pPr marL="0" indent="0" algn="ctr">
              <a:buNone/>
            </a:pPr>
            <a:endParaRPr lang="ru-RU" sz="11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Инклюзивными могут быть образование, виды спорта, пространства, соревнования, мастер-классы.</a:t>
            </a:r>
          </a:p>
          <a:p>
            <a:pPr marL="0" indent="0" algn="ctr">
              <a:buNone/>
            </a:pPr>
            <a:endParaRPr lang="ru-RU" sz="11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постара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  <a:r>
              <a:rPr lang="ru-RU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сь 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рассказать о понятии инклюзии простыми словами. Давайте разбираться!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5677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B5B9E12-134A-4600-A35F-42C642A692AB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alpha val="78000"/>
            </a:schemeClr>
          </a:solidFill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1E75FD2-128D-4CEB-8B47-F3B88B8599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9"/>
            <a:ext cx="10515600" cy="2302192"/>
          </a:xfrm>
          <a:solidFill>
            <a:schemeClr val="bg1">
              <a:alpha val="78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Инклюзия — это процесс реального включения в активную жизнь социума людей имеющих трудности в физическом развитии, в том числе с инвалидностью или ментальными особенностями.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5904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DBA99AB-F589-480D-967B-7DC7F66F1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8964"/>
            <a:ext cx="10515600" cy="1325563"/>
          </a:xfrm>
        </p:spPr>
        <p:txBody>
          <a:bodyPr/>
          <a:lstStyle/>
          <a:p>
            <a:r>
              <a:rPr lang="ru-RU" dirty="0"/>
              <a:t>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2F74340-108A-40DB-8773-4001914492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23240"/>
            <a:ext cx="10515600" cy="5811520"/>
          </a:xfrm>
          <a:solidFill>
            <a:schemeClr val="bg1">
              <a:alpha val="78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 это значит? Допустим, вы хотите пойти в театр, для этого просто выбираете понравившуюся постановку и покупаете билет. Вы можете включиться в этот процесс просто и легко, не задумываясь, как к вашему появлению отнесутся другие зрители спектакля; дорогу до театра планируете количеством пересадок на общественном транспорте или просмотром самого короткого пути на экране навигатора.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 теперь представьте, как приходится планировать поход в театр людям с инвалидностью: проблемы могут возникнуть уже на этапе выхода из квартиры. Получится ли найти подходящий транспорт, насколько просто будет войти в здание театра, как другие зрители воспримут появление?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Инклюзивность — это когда любой человек может без проблем сходить в театр.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2706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EE25B9F-09BE-4D56-B435-6E8D256BA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0500"/>
          </a:xfrm>
          <a:solidFill>
            <a:schemeClr val="bg1">
              <a:alpha val="78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6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Восемь принципов инклюзивного образования: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B8118E2-04CA-4CC6-A71C-E2FF4604E7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  <a:solidFill>
            <a:schemeClr val="bg1">
              <a:alpha val="78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1) Ценность человека не зависит от его способностей и достижений;</a:t>
            </a:r>
          </a:p>
          <a:p>
            <a:pPr marL="0" indent="0" algn="l">
              <a:buNone/>
            </a:pPr>
            <a:r>
              <a:rPr lang="ru-RU" sz="2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2) Каждый человек способен чувствовать и думать;</a:t>
            </a:r>
          </a:p>
          <a:p>
            <a:pPr marL="0" indent="0" algn="l">
              <a:buNone/>
            </a:pPr>
            <a:r>
              <a:rPr lang="ru-RU" sz="2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3) Каждый человек имеет право на общение и на то, чтобы быть услышанным;</a:t>
            </a:r>
          </a:p>
          <a:p>
            <a:pPr marL="0" indent="0" algn="l">
              <a:buNone/>
            </a:pPr>
            <a:r>
              <a:rPr lang="ru-RU" sz="2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4) Все люди нуждаются друг в друге;</a:t>
            </a:r>
          </a:p>
          <a:p>
            <a:pPr marL="0" indent="0" algn="l">
              <a:buNone/>
            </a:pPr>
            <a:r>
              <a:rPr lang="ru-RU" sz="2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5) Подлинное образование может осуществляться только в контексте реальных взаимоотношений;</a:t>
            </a:r>
          </a:p>
          <a:p>
            <a:pPr marL="0" indent="0" algn="l">
              <a:buNone/>
            </a:pPr>
            <a:r>
              <a:rPr lang="ru-RU" sz="2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6) Все люди нуждаются в поддержке и дружбе ровесников;</a:t>
            </a:r>
          </a:p>
          <a:p>
            <a:pPr marL="0" indent="0" algn="l">
              <a:buNone/>
            </a:pPr>
            <a:r>
              <a:rPr lang="ru-RU" sz="2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7) Для всех обучающихся достижение прогресса скорее может быть в том, что они могут делать, чем в том, что не могут;</a:t>
            </a:r>
          </a:p>
          <a:p>
            <a:pPr marL="0" indent="0" algn="l">
              <a:buNone/>
            </a:pPr>
            <a:r>
              <a:rPr lang="ru-RU" sz="2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8) Разнообразие усиливает все стороны жизни человека.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205642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A6C475C-B9EC-431D-BDE8-F2E1A4E52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8"/>
            <a:ext cx="10515600" cy="1325563"/>
          </a:xfrm>
          <a:solidFill>
            <a:schemeClr val="bg1">
              <a:alpha val="78000"/>
            </a:schemeClr>
          </a:solidFill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Подведем итоги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528A140-AFE8-4205-9CB3-ABF3C88BD6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06601"/>
            <a:ext cx="10515600" cy="3124199"/>
          </a:xfrm>
          <a:solidFill>
            <a:schemeClr val="bg1">
              <a:alpha val="78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Долгое время во всем мире люди с особенностями интеллектуального развития игнорировались обществом. Они были выключены из активной жизни и находились в постоянной изоляции. </a:t>
            </a:r>
          </a:p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Сейчас необходимо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помочь им вернуться в общество, чтобы они могли полноценно общаться, обучаться, путешествовать, развиваться, побеждать.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0568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055D83-686E-4CEB-99C7-6F0634E47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52D96E-46C7-4AD0-8ED4-2789F94E0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22289"/>
            <a:ext cx="10515600" cy="3338512"/>
          </a:xfrm>
          <a:solidFill>
            <a:schemeClr val="bg1">
              <a:alpha val="78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 самое важное в инклюзивности? Этот процесс в равной степени необходим для всех членов общества. </a:t>
            </a:r>
          </a:p>
          <a:p>
            <a:pPr marL="0" indent="0">
              <a:buNone/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Близкое общение без предрассудков и преград влияет на атмосферу.</a:t>
            </a:r>
          </a:p>
          <a:p>
            <a:pPr marL="0" indent="0">
              <a:buNone/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 таких коллективах намного более низкий уровень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буллинга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оскорблений и других конфликтов на почве нетерпимости.</a:t>
            </a:r>
          </a:p>
          <a:p>
            <a:pPr marL="0" indent="0">
              <a:buNone/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Согласитесь, это отличная иллюстрация главного принципа инклюзии: «Мы рады всем!».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8476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0C6CE2F-213C-413F-92ED-25876F50D0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387157"/>
            <a:ext cx="10515600" cy="1325563"/>
          </a:xfrm>
          <a:solidFill>
            <a:schemeClr val="bg1">
              <a:alpha val="78000"/>
            </a:schemeClr>
          </a:solidFill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 за внимание!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3EB260F-810D-467F-84C3-5FF7FDD70A6F}"/>
              </a:ext>
            </a:extLst>
          </p:cNvPr>
          <p:cNvSpPr>
            <a:spLocks noGrp="1"/>
          </p:cNvSpPr>
          <p:nvPr>
            <p:ph idx="1"/>
          </p:nvPr>
        </p:nvSpPr>
        <p:spPr>
          <a:xfrm flipH="1">
            <a:off x="11353799" y="1825625"/>
            <a:ext cx="45719" cy="887095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xmlns="" val="19879236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149</Words>
  <Application>Microsoft Office PowerPoint</Application>
  <PresentationFormat>Произвольный</PresentationFormat>
  <Paragraphs>31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ЭТО</vt:lpstr>
      <vt:lpstr>Что такое инклюзия простыми словами?  – «Мы рады всем!»</vt:lpstr>
      <vt:lpstr>Определение:</vt:lpstr>
      <vt:lpstr> </vt:lpstr>
      <vt:lpstr>Восемь принципов инклюзивного образования:</vt:lpstr>
      <vt:lpstr>Подведем итоги</vt:lpstr>
      <vt:lpstr> </vt:lpstr>
      <vt:lpstr>Благодарю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ЭТО</dc:title>
  <dc:creator>Франк Карина Викторовна</dc:creator>
  <cp:lastModifiedBy>Пользователь</cp:lastModifiedBy>
  <cp:revision>2</cp:revision>
  <dcterms:created xsi:type="dcterms:W3CDTF">2022-03-29T11:28:05Z</dcterms:created>
  <dcterms:modified xsi:type="dcterms:W3CDTF">2022-03-29T19:41:31Z</dcterms:modified>
</cp:coreProperties>
</file>