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77" r:id="rId3"/>
  </p:sldMasterIdLst>
  <p:notesMasterIdLst>
    <p:notesMasterId r:id="rId19"/>
  </p:notesMasterIdLst>
  <p:sldIdLst>
    <p:sldId id="268" r:id="rId4"/>
    <p:sldId id="258" r:id="rId5"/>
    <p:sldId id="274" r:id="rId6"/>
    <p:sldId id="276" r:id="rId7"/>
    <p:sldId id="275" r:id="rId8"/>
    <p:sldId id="259" r:id="rId9"/>
    <p:sldId id="266" r:id="rId10"/>
    <p:sldId id="269" r:id="rId11"/>
    <p:sldId id="277" r:id="rId12"/>
    <p:sldId id="270" r:id="rId13"/>
    <p:sldId id="271" r:id="rId14"/>
    <p:sldId id="272" r:id="rId15"/>
    <p:sldId id="273" r:id="rId16"/>
    <p:sldId id="262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BBC"/>
    <a:srgbClr val="233581"/>
    <a:srgbClr val="F6F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7" autoAdjust="0"/>
    <p:restoredTop sz="94660"/>
  </p:normalViewPr>
  <p:slideViewPr>
    <p:cSldViewPr>
      <p:cViewPr varScale="1">
        <p:scale>
          <a:sx n="87" d="100"/>
          <a:sy n="87" d="100"/>
        </p:scale>
        <p:origin x="14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EF2F35-0DCC-4433-8923-713245B60D5B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91C6C1D-FCB6-476C-8BDE-DA4AEA6A7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938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C6C1D-FCB6-476C-8BDE-DA4AEA6A735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82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1C6C1D-FCB6-476C-8BDE-DA4AEA6A735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41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A4A8E-9618-4F96-808E-07D73C2414BB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7185B-9958-41FD-84D2-A03115C83E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B92F7-7F38-4779-87C1-60362EB6D797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674B9-F817-482E-B84D-79E0A4D3F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BC72-DCE6-4C63-BD1C-F18D9B2F18B5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76CD3-0F7C-4A3E-93E4-4315267CA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5D051-7D74-4FC0-A2F1-056C2BB81721}" type="slidenum">
              <a:rPr lang="ru-RU" altLang="ru-RU">
                <a:solidFill>
                  <a:srgbClr val="40458C"/>
                </a:solidFill>
              </a:rPr>
              <a:pPr/>
              <a:t>‹#›</a:t>
            </a:fld>
            <a:endParaRPr lang="ru-RU" alt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266809"/>
      </p:ext>
    </p:extLst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466738-9227-4933-81F3-2696224759FD}" type="slidenum">
              <a:rPr lang="ru-RU" altLang="ru-RU">
                <a:solidFill>
                  <a:srgbClr val="40458C"/>
                </a:solidFill>
              </a:rPr>
              <a:pPr/>
              <a:t>‹#›</a:t>
            </a:fld>
            <a:endParaRPr lang="ru-RU" alt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81808"/>
      </p:ext>
    </p:extLst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5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6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B22F6-4411-479F-9A62-A965058010D1}" type="slidenum">
              <a:rPr lang="ru-RU" altLang="ru-RU">
                <a:solidFill>
                  <a:srgbClr val="40458C"/>
                </a:solidFill>
              </a:rPr>
              <a:pPr/>
              <a:t>‹#›</a:t>
            </a:fld>
            <a:endParaRPr lang="ru-RU" alt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064546"/>
      </p:ext>
    </p:extLst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3" name="Rectangle 6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</a:endParaRPr>
          </a:p>
        </p:txBody>
      </p:sp>
      <p:sp>
        <p:nvSpPr>
          <p:cNvPr id="4" name="Rectangle 6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09AB4-04D1-472D-A528-B9F8832DAEC9}" type="slidenum">
              <a:rPr lang="ru-RU" altLang="ru-RU">
                <a:solidFill>
                  <a:srgbClr val="40458C"/>
                </a:solidFill>
              </a:rPr>
              <a:pPr/>
              <a:t>‹#›</a:t>
            </a:fld>
            <a:endParaRPr lang="ru-RU" altLang="ru-RU">
              <a:solidFill>
                <a:srgbClr val="4045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03276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A0CA5-331E-4C24-88F3-DA060CD1ECDC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AD229-1166-4C09-BD72-5FB50B53EC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31178-7BF1-4C21-B5C4-64C458A1AA23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B69F8-0172-4ED7-8ACD-64804BAF4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1389F-D564-440A-945E-F66942BF1BB7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510A6-1435-400E-8905-3A6807F49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7BC74-535E-40F5-9E85-586F0626B911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121E7-D550-4EE1-B50F-B98EFFF37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165AA-51DD-4737-8CB9-22C11B3D9C2F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5BBE3-CCCA-4927-B2DB-D03D4911E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4217C-4B8C-4BA2-AC3E-1D136613047B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9450B-600B-48A6-98A7-79E404C12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F5D5F-AB8A-4525-9CCF-A9BDB606DD93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776A1-B89C-4ECC-B5CC-DFD8578BC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91A92-3DAE-4B37-B296-15EBADE12509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C93D5-021F-47B6-AB17-BABA68DA4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39999">
              <a:schemeClr val="accent4">
                <a:lumMod val="60000"/>
                <a:lumOff val="40000"/>
              </a:schemeClr>
            </a:gs>
            <a:gs pos="94570">
              <a:schemeClr val="accent4">
                <a:lumMod val="40000"/>
                <a:lumOff val="60000"/>
              </a:schemeClr>
            </a:gs>
            <a:gs pos="70000">
              <a:schemeClr val="accent4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8E1748-ADB2-4599-842A-EB7FFD48418F}" type="datetimeFigureOut">
              <a:rPr lang="ru-RU"/>
              <a:pPr>
                <a:defRPr/>
              </a:pPr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1CAACA-4960-499E-977A-0123B97C2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233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  <a:cs typeface="+mn-cs"/>
            </a:endParaRPr>
          </a:p>
        </p:txBody>
      </p:sp>
      <p:sp>
        <p:nvSpPr>
          <p:cNvPr id="7234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  <a:cs typeface="+mn-cs"/>
            </a:endParaRPr>
          </a:p>
        </p:txBody>
      </p:sp>
      <p:sp>
        <p:nvSpPr>
          <p:cNvPr id="7235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fld id="{9A4BC2D2-5584-42EF-B556-DF5073AC7338}" type="slidenum">
              <a:rPr lang="ru-RU" altLang="ru-RU" smtClean="0">
                <a:solidFill>
                  <a:srgbClr val="40458C"/>
                </a:solidFill>
                <a:cs typeface="+mn-cs"/>
              </a:rPr>
              <a:pPr/>
              <a:t>‹#›</a:t>
            </a:fld>
            <a:endParaRPr lang="ru-RU" altLang="ru-RU" smtClean="0">
              <a:solidFill>
                <a:srgbClr val="40458C"/>
              </a:solidFill>
              <a:cs typeface="+mn-cs"/>
            </a:endParaRPr>
          </a:p>
        </p:txBody>
      </p:sp>
      <p:grpSp>
        <p:nvGrpSpPr>
          <p:cNvPr id="1031" name="Group 6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32" name="Group 69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39" name="Group 70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7239" name="Line 71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0" name="Line 72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1" name="Line 73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2" name="Line 74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3" name="Line 75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4" name="Line 76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5" name="Line 77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6" name="Line 78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7" name="Line 79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8" name="Line 80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9" name="Line 81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0" name="Line 82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1" name="Line 83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2" name="Line 84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3" name="Line 85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4" name="Line 86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5" name="Line 87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6" name="Line 88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7" name="Line 89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8" name="Line 90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9" name="Line 91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0" name="Line 92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</p:grpSp>
          <p:grpSp>
            <p:nvGrpSpPr>
              <p:cNvPr id="1040" name="Group 93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7262" name="Line 94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3" name="Line 95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4" name="Line 96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5" name="Line 97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6" name="Line 98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7" name="Line 99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8" name="Line 100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9" name="Line 101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0" name="Line 102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1" name="Line 103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2" name="Line 104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3" name="Line 105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4" name="Line 106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5" name="Line 107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6" name="Line 108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7" name="Line 109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8" name="Line 110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9" name="Line 111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0" name="Line 112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1" name="Line 113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2" name="Line 114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3" name="Line 115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4" name="Line 116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5" name="Line 117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6" name="Line 118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7" name="Line 119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8" name="Line 120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9" name="Line 121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90" name="Line 122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</p:grpSp>
        </p:grpSp>
        <p:sp>
          <p:nvSpPr>
            <p:cNvPr id="7291" name="Rectangle 123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40458C"/>
                </a:solidFill>
                <a:latin typeface="Tahoma"/>
                <a:cs typeface="+mn-cs"/>
              </a:endParaRPr>
            </a:p>
          </p:txBody>
        </p:sp>
        <p:sp>
          <p:nvSpPr>
            <p:cNvPr id="7292" name="Line 124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40458C"/>
                </a:solidFill>
                <a:latin typeface="Tahoma"/>
                <a:cs typeface="+mn-cs"/>
              </a:endParaRPr>
            </a:p>
          </p:txBody>
        </p:sp>
        <p:grpSp>
          <p:nvGrpSpPr>
            <p:cNvPr id="1035" name="Group 125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7294" name="Line 126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  <p:sp>
            <p:nvSpPr>
              <p:cNvPr id="7295" name="Line 127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  <p:sp>
            <p:nvSpPr>
              <p:cNvPr id="7296" name="Arc 128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992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ransition spd="med"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3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64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233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  <a:cs typeface="+mn-cs"/>
            </a:endParaRPr>
          </a:p>
        </p:txBody>
      </p:sp>
      <p:sp>
        <p:nvSpPr>
          <p:cNvPr id="7234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40458C"/>
              </a:solidFill>
              <a:cs typeface="+mn-cs"/>
            </a:endParaRPr>
          </a:p>
        </p:txBody>
      </p:sp>
      <p:sp>
        <p:nvSpPr>
          <p:cNvPr id="7235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fld id="{537946F5-3AEB-4B06-AA6A-D8B53C84C574}" type="slidenum">
              <a:rPr lang="ru-RU" altLang="ru-RU" smtClean="0">
                <a:solidFill>
                  <a:srgbClr val="40458C"/>
                </a:solidFill>
                <a:cs typeface="+mn-cs"/>
              </a:rPr>
              <a:pPr/>
              <a:t>‹#›</a:t>
            </a:fld>
            <a:endParaRPr lang="ru-RU" altLang="ru-RU" smtClean="0">
              <a:solidFill>
                <a:srgbClr val="40458C"/>
              </a:solidFill>
              <a:cs typeface="+mn-cs"/>
            </a:endParaRPr>
          </a:p>
        </p:txBody>
      </p:sp>
      <p:grpSp>
        <p:nvGrpSpPr>
          <p:cNvPr id="1031" name="Group 68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1032" name="Group 69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1039" name="Group 70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7239" name="Line 71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0" name="Line 72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1" name="Line 73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2" name="Line 74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3" name="Line 75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4" name="Line 76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5" name="Line 77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6" name="Line 78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7" name="Line 79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8" name="Line 80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49" name="Line 81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0" name="Line 82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1" name="Line 83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2" name="Line 84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3" name="Line 85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4" name="Line 86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5" name="Line 87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6" name="Line 88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7" name="Line 89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8" name="Line 90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59" name="Line 91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0" name="Line 92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</p:grpSp>
          <p:grpSp>
            <p:nvGrpSpPr>
              <p:cNvPr id="1040" name="Group 93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7262" name="Line 94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3" name="Line 95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4" name="Line 96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5" name="Line 97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6" name="Line 98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7" name="Line 99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8" name="Line 100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69" name="Line 101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0" name="Line 102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1" name="Line 103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2" name="Line 104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3" name="Line 105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4" name="Line 106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5" name="Line 107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6" name="Line 108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7" name="Line 109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8" name="Line 110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79" name="Line 111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0" name="Line 112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1" name="Line 113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2" name="Line 114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3" name="Line 115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4" name="Line 116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5" name="Line 117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6" name="Line 118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7" name="Line 119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8" name="Line 120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89" name="Line 121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  <p:sp>
              <p:nvSpPr>
                <p:cNvPr id="7290" name="Line 122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rgbClr val="40458C"/>
                    </a:solidFill>
                    <a:latin typeface="Tahoma"/>
                    <a:cs typeface="+mn-cs"/>
                  </a:endParaRPr>
                </a:p>
              </p:txBody>
            </p:sp>
          </p:grpSp>
        </p:grpSp>
        <p:sp>
          <p:nvSpPr>
            <p:cNvPr id="7291" name="Rectangle 123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40458C"/>
                </a:solidFill>
                <a:latin typeface="Tahoma"/>
                <a:cs typeface="+mn-cs"/>
              </a:endParaRPr>
            </a:p>
          </p:txBody>
        </p:sp>
        <p:sp>
          <p:nvSpPr>
            <p:cNvPr id="7292" name="Line 124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solidFill>
                  <a:srgbClr val="40458C"/>
                </a:solidFill>
                <a:latin typeface="Tahoma"/>
                <a:cs typeface="+mn-cs"/>
              </a:endParaRPr>
            </a:p>
          </p:txBody>
        </p:sp>
        <p:grpSp>
          <p:nvGrpSpPr>
            <p:cNvPr id="1035" name="Group 125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7294" name="Line 126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  <p:sp>
            <p:nvSpPr>
              <p:cNvPr id="7295" name="Line 127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  <p:sp>
            <p:nvSpPr>
              <p:cNvPr id="7296" name="Arc 128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40458C"/>
                  </a:solidFill>
                  <a:latin typeface="Tahom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285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ransition spd="med"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727569">
            <a:off x="128647" y="745881"/>
            <a:ext cx="6172953" cy="1812327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marL="0" indent="0" algn="ctr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Виртуальная экскурсия по городу </a:t>
            </a:r>
            <a:r>
              <a:rPr lang="ru-RU" sz="4000" b="1" dirty="0" smtClean="0">
                <a:solidFill>
                  <a:srgbClr val="D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ЖЕЛЕЗНОГОРСКУ</a:t>
            </a:r>
          </a:p>
        </p:txBody>
      </p:sp>
      <p:pic>
        <p:nvPicPr>
          <p:cNvPr id="7" name="Рисунок 6" descr="местный серый д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309" y="5042778"/>
            <a:ext cx="2160000" cy="16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P80742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309" y="3105144"/>
            <a:ext cx="2160000" cy="16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491880" y="4702018"/>
            <a:ext cx="5376771" cy="181232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" panose="05000000000000000000" pitchFamily="2" charset="2"/>
              <a:buChar char="w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ru-RU" sz="2400" b="1" kern="0" dirty="0" smtClean="0">
                <a:solidFill>
                  <a:srgbClr val="2335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Выполнила Худоногова Любовь Геннадьевна, учитель </a:t>
            </a:r>
            <a:r>
              <a:rPr lang="ru-RU" sz="24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b="1" kern="0" dirty="0">
                <a:solidFill>
                  <a:srgbClr val="2335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начальных классов МБОУ Лицей № 103 «Гармония» г. Железногорска Красноярского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189003148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0" y="-1041"/>
            <a:ext cx="5076056" cy="693737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Памятник А.Г. Андрееву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3960000" cy="59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99552" y="821025"/>
            <a:ext cx="46444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Стела была установлена </a:t>
            </a:r>
            <a:r>
              <a:rPr lang="ru-RU" sz="3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25 </a:t>
            </a:r>
            <a:r>
              <a:rPr lang="ru-RU" sz="3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октября 1975 года </a:t>
            </a:r>
            <a:r>
              <a:rPr lang="ru-RU" sz="3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на берегу речки Байкал, у перекрестка улиц Свердлова и </a:t>
            </a:r>
            <a:r>
              <a:rPr lang="ru-RU" sz="3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Андреева</a:t>
            </a:r>
          </a:p>
          <a:p>
            <a:pPr algn="ctr"/>
            <a:endParaRPr lang="ru-RU" sz="30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r>
              <a:rPr lang="ru-RU" sz="3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 проекта – </a:t>
            </a:r>
            <a:r>
              <a:rPr lang="ru-RU" sz="3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член Союза художников России Валерий Александрович Григорьев.</a:t>
            </a:r>
          </a:p>
        </p:txBody>
      </p:sp>
    </p:spTree>
    <p:extLst>
      <p:ext uri="{BB962C8B-B14F-4D97-AF65-F5344CB8AC3E}">
        <p14:creationId xmlns:p14="http://schemas.microsoft.com/office/powerpoint/2010/main" val="329697941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0" y="18757"/>
            <a:ext cx="5364088" cy="693737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Памятник С.П. Королёву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5344"/>
            <a:ext cx="4490851" cy="57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958395" y="974333"/>
            <a:ext cx="4104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Памятник Сергею Павловичу Королёву, открыт </a:t>
            </a: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1990 году 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у слияния улицы Королева и проспекта Курчатова. </a:t>
            </a:r>
            <a:endParaRPr lang="ru-RU" sz="2800" b="1" kern="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endParaRPr lang="ru-RU" sz="28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Выполнен</a:t>
            </a:r>
            <a:r>
              <a:rPr lang="ru-RU" sz="28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народным художником России Юрием Павловичем </a:t>
            </a:r>
            <a:r>
              <a:rPr lang="ru-RU" sz="2800" b="1" kern="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Ишхановым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(</a:t>
            </a:r>
            <a:r>
              <a:rPr lang="ru-RU" sz="2800" b="1" kern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г.Красноярск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5363382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35496" y="44624"/>
            <a:ext cx="4680520" cy="745852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Площадь Победы</a:t>
            </a:r>
          </a:p>
        </p:txBody>
      </p:sp>
      <p:pic>
        <p:nvPicPr>
          <p:cNvPr id="6146" name="Picture 2" descr="H:\Школа проектов\Мемориал_Победы_в_ВОВ_в_Железногорске_(Красноярского_края)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79512" y="837352"/>
            <a:ext cx="4319999" cy="5760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572000" y="548680"/>
            <a:ext cx="4572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Комплекс был открыт </a:t>
            </a:r>
            <a:r>
              <a:rPr lang="ru-RU" sz="2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ru-RU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1982 году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r>
              <a:rPr lang="ru-RU" sz="2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Авторы </a:t>
            </a:r>
            <a:r>
              <a:rPr lang="ru-RU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проекта – 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заслуженный архитектор РСФСР Николай Гаврилович </a:t>
            </a:r>
            <a:r>
              <a:rPr lang="ru-RU" sz="2000" b="1" kern="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Анипенко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и член Союза художников России Валерий Александрович Григорьев. Он же автор композиции «Ника», являющейся сердцем мемориала Победы.</a:t>
            </a:r>
          </a:p>
          <a:p>
            <a:pPr algn="ctr"/>
            <a:r>
              <a:rPr lang="ru-RU" sz="2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</a:t>
            </a:r>
            <a:r>
              <a:rPr lang="ru-RU" sz="20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1995 году 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на левой подпорной стенке были установлены девять мемориальных чугунных досок с фамилиями горожан, погибших в годы </a:t>
            </a:r>
            <a:r>
              <a:rPr lang="ru-RU" sz="2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ВОВ, 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которые проживали в деревнях на территории ЗАТО. </a:t>
            </a:r>
            <a:r>
              <a:rPr lang="ru-RU" sz="20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 проекта – </a:t>
            </a:r>
            <a:r>
              <a:rPr lang="ru-RU" sz="2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гл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</a:t>
            </a:r>
            <a:r>
              <a:rPr lang="ru-RU" sz="20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вный </a:t>
            </a:r>
            <a:r>
              <a:rPr lang="ru-RU" sz="20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архитектор города, заслуженный архитектор России Леонид Иванович Кузнецов.</a:t>
            </a:r>
          </a:p>
        </p:txBody>
      </p:sp>
    </p:spTree>
    <p:extLst>
      <p:ext uri="{BB962C8B-B14F-4D97-AF65-F5344CB8AC3E}">
        <p14:creationId xmlns:p14="http://schemas.microsoft.com/office/powerpoint/2010/main" val="356275633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36512" y="0"/>
            <a:ext cx="6695728" cy="738676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Храм Михаила Архангела </a:t>
            </a:r>
          </a:p>
        </p:txBody>
      </p:sp>
      <p:pic>
        <p:nvPicPr>
          <p:cNvPr id="6" name="Picture 2" descr="H:\Школа проектов\Храм Михаила Архангела 2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87811" y="765104"/>
            <a:ext cx="5468365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6166448" y="836712"/>
            <a:ext cx="297755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26 июля 1992 года </a:t>
            </a:r>
            <a:r>
              <a:rPr lang="ru-RU" sz="21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состоялось освящение и закладка первого камня на месте будущего храма. А </a:t>
            </a:r>
            <a:r>
              <a:rPr lang="ru-RU" sz="21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21 ноября 1999 года</a:t>
            </a:r>
            <a:r>
              <a:rPr lang="ru-RU" sz="21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, в престольный праздник Архистратига Михаила, Епископ Красноярский и Енисейский Антоний совершил в новой церкви первую Божественную </a:t>
            </a:r>
            <a:r>
              <a:rPr lang="ru-RU" sz="21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литургию</a:t>
            </a:r>
            <a:endParaRPr lang="ru-RU" sz="21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12" y="4391532"/>
            <a:ext cx="59756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Высота храма от земли до верхней точки главного креста – 42 метра. Диаметр центрального купола около 8 метров.</a:t>
            </a:r>
          </a:p>
          <a:p>
            <a:pPr algn="just"/>
            <a:r>
              <a:rPr lang="ru-RU" sz="22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Автор проекта - </a:t>
            </a:r>
            <a:r>
              <a:rPr lang="ru-RU" sz="22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заслуженный архитектор России Анатолий Васильевич </a:t>
            </a:r>
            <a:r>
              <a:rPr lang="ru-RU" sz="2200" b="1" kern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Грешилов</a:t>
            </a:r>
            <a:endParaRPr lang="ru-RU" sz="22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3233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2771800" y="332656"/>
            <a:ext cx="6048672" cy="3029198"/>
          </a:xfrm>
          <a:scene3d>
            <a:camera prst="orthographicFront"/>
            <a:lightRig rig="soft" dir="t">
              <a:rot lat="0" lon="0" rev="16800000"/>
            </a:lightRig>
          </a:scene3d>
          <a:sp3d>
            <a:bevelT/>
          </a:sp3d>
        </p:spPr>
        <p:txBody>
          <a:bodyPr numCol="1">
            <a:prstTxWarp prst="textPlain">
              <a:avLst>
                <a:gd name="adj" fmla="val 50267"/>
              </a:avLst>
            </a:prstTxWarp>
            <a:noAutofit/>
            <a:sp3d extrusionH="57150" prstMaterial="softEdge">
              <a:bevelT w="38100" h="38100"/>
            </a:sp3d>
          </a:bodyPr>
          <a:lstStyle/>
          <a:p>
            <a:pPr>
              <a:defRPr/>
            </a:pP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СПАСИБО </a:t>
            </a:r>
            <a:b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ЗА </a:t>
            </a:r>
            <a:b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</a:br>
            <a:r>
              <a:rPr lang="ru-RU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Times New Roman" panose="02020603050405020304" pitchFamily="18" charset="0"/>
              </a:rPr>
              <a:t>ВНИМАНИЕ!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2"/>
          <p:cNvSpPr txBox="1">
            <a:spLocks/>
          </p:cNvSpPr>
          <p:nvPr/>
        </p:nvSpPr>
        <p:spPr>
          <a:xfrm>
            <a:off x="-324544" y="26574"/>
            <a:ext cx="6695728" cy="738676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rgbClr val="008BB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Интернет-ресурсы</a:t>
            </a:r>
            <a:endParaRPr lang="ru-RU" sz="3600" b="1" dirty="0">
              <a:solidFill>
                <a:srgbClr val="008BB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513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http://my.krskstate.ru/docs/urbans/zheleznogorsk/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097709"/>
            <a:ext cx="4237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https://gorodarus.ru/zheleznogorsk.html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964730"/>
            <a:ext cx="3442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http://www.admk26.ru/o_gorode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559374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https://andrew-foto.ru/dzel04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7150" y="302103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https://ru.wikipedia.org/wiki/%D0%96%D0%B5%D0%BB%D0%B5%D0%B7%D0%BD%D0%BE%D0%B3%D0%BE%D1%80%D1%81%D0%BA_(%D0%9A%D1%80%D0%B0%D1%81%D0%BD%D0%BE%D1%8F%D1%80%D1%81%D0%BA%D0%B8%D0%B9_%D0%BA%D1%80%D0%B0%D0%B9)</a:t>
            </a:r>
          </a:p>
        </p:txBody>
      </p:sp>
    </p:spTree>
    <p:extLst>
      <p:ext uri="{BB962C8B-B14F-4D97-AF65-F5344CB8AC3E}">
        <p14:creationId xmlns:p14="http://schemas.microsoft.com/office/powerpoint/2010/main" val="232844326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бъект 12"/>
          <p:cNvSpPr txBox="1">
            <a:spLocks/>
          </p:cNvSpPr>
          <p:nvPr/>
        </p:nvSpPr>
        <p:spPr>
          <a:xfrm>
            <a:off x="4357688" y="136525"/>
            <a:ext cx="4384675" cy="1466850"/>
          </a:xfrm>
          <a:prstGeom prst="rect">
            <a:avLst/>
          </a:prstGeom>
        </p:spPr>
        <p:txBody>
          <a:bodyPr/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1" y="332656"/>
            <a:ext cx="5767936" cy="28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3105835"/>
            <a:ext cx="76328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Город Железногорск расположен в южной части центральной Сибири, в междуречье рек Кантат и Енисей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Объект 12"/>
          <p:cNvSpPr txBox="1">
            <a:spLocks/>
          </p:cNvSpPr>
          <p:nvPr/>
        </p:nvSpPr>
        <p:spPr>
          <a:xfrm>
            <a:off x="4357688" y="136525"/>
            <a:ext cx="4384675" cy="1466850"/>
          </a:xfrm>
          <a:prstGeom prst="rect">
            <a:avLst/>
          </a:prstGeom>
        </p:spPr>
        <p:txBody>
          <a:bodyPr/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14" descr="1 (2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848"/>
            <a:ext cx="2728644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15" descr="ДК 40 лет октября. 1957 г.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132856"/>
            <a:ext cx="3346450" cy="208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16" descr="ул. Свердлова, строительство школы № 176, ныне - УПК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365104"/>
            <a:ext cx="2807428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669978" y="176609"/>
            <a:ext cx="529451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Город Железногорск был заложен </a:t>
            </a:r>
            <a:r>
              <a:rPr lang="ru-RU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1950 году </a:t>
            </a:r>
            <a:r>
              <a:rPr lang="ru-RU" sz="27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как </a:t>
            </a:r>
            <a:r>
              <a:rPr lang="ru-RU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посёлок</a:t>
            </a:r>
            <a:r>
              <a:rPr lang="ru-RU" sz="27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при создающемся предприятии атомной промышленности. </a:t>
            </a:r>
            <a:r>
              <a:rPr lang="ru-RU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1954 году </a:t>
            </a:r>
            <a:r>
              <a:rPr lang="ru-RU" sz="27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получил </a:t>
            </a:r>
            <a:r>
              <a:rPr lang="ru-RU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статус города </a:t>
            </a:r>
            <a:r>
              <a:rPr lang="ru-RU" sz="27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с двойным названием: для документов – Железногорск, в обиходе и для общения с жителями других населённых пунктов страны – Красноярск-26. Окончательное и единственное название «Железногорск» утвердилось через сорок лет.</a:t>
            </a:r>
          </a:p>
        </p:txBody>
      </p:sp>
    </p:spTree>
    <p:extLst>
      <p:ext uri="{BB962C8B-B14F-4D97-AF65-F5344CB8AC3E}">
        <p14:creationId xmlns:p14="http://schemas.microsoft.com/office/powerpoint/2010/main" val="99369153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admk26.ru/UserFiles/FOTO/ger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0357"/>
            <a:ext cx="2336800" cy="2606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4" descr="http://www.admk26.ru/UserFiles/FOTO/fla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2" y="4724549"/>
            <a:ext cx="2836862" cy="1728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3347864" y="1628800"/>
            <a:ext cx="5616624" cy="3600400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buFont typeface="Wingdings" pitchFamily="2" charset="2"/>
              <a:buNone/>
              <a:defRPr/>
            </a:pP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30 октября 2012 года </a:t>
            </a:r>
          </a:p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buFont typeface="Wingdings" pitchFamily="2" charset="2"/>
              <a:buNone/>
              <a:defRPr/>
            </a:pPr>
            <a:r>
              <a:rPr lang="ru-RU" sz="32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у</a:t>
            </a:r>
            <a:r>
              <a:rPr lang="ru-RU" sz="3200" b="1" kern="0" dirty="0" smtClean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ru-RU" sz="3200" b="1" kern="0" dirty="0">
                <a:solidFill>
                  <a:srgbClr val="D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ЗАТО Железногорск </a:t>
            </a: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появились официальные символы – </a:t>
            </a:r>
          </a:p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buFont typeface="Wingdings" pitchFamily="2" charset="2"/>
              <a:buNone/>
              <a:defRPr/>
            </a:pPr>
            <a:r>
              <a:rPr lang="ru-RU" sz="3200" b="1" kern="0" dirty="0" smtClean="0">
                <a:solidFill>
                  <a:srgbClr val="D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герб</a:t>
            </a:r>
            <a:r>
              <a:rPr lang="ru-RU" sz="3200" b="1" kern="0" dirty="0" smtClean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ru-RU" sz="32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и</a:t>
            </a:r>
            <a:r>
              <a:rPr lang="ru-RU" sz="32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ru-RU" sz="3200" b="1" kern="0" dirty="0" smtClean="0">
                <a:solidFill>
                  <a:srgbClr val="D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флаг</a:t>
            </a:r>
          </a:p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defRPr/>
            </a:pPr>
            <a:r>
              <a:rPr lang="ru-RU" sz="32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21 ноября 2013 года – </a:t>
            </a:r>
          </a:p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defRPr/>
            </a:pPr>
            <a:r>
              <a:rPr lang="ru-RU" sz="3200" b="1" kern="0" dirty="0" smtClean="0">
                <a:solidFill>
                  <a:srgbClr val="D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гимн</a:t>
            </a:r>
            <a:endParaRPr lang="ru-RU" sz="3200" b="1" kern="0" dirty="0">
              <a:solidFill>
                <a:srgbClr val="D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5496" y="44623"/>
            <a:ext cx="3240360" cy="921717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buFont typeface="Wingdings" pitchFamily="2" charset="2"/>
              <a:buNone/>
              <a:defRPr/>
            </a:pP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Герб ЗАТО Железногорск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07504" y="3789040"/>
            <a:ext cx="3240360" cy="93610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spcBef>
                <a:spcPts val="0"/>
              </a:spcBef>
              <a:buClr>
                <a:srgbClr val="6F89F7"/>
              </a:buClr>
              <a:buSzPct val="110000"/>
              <a:buFont typeface="Wingdings" pitchFamily="2" charset="2"/>
              <a:buNone/>
              <a:defRPr/>
            </a:pP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Флаг ЗАТО Железногорск</a:t>
            </a:r>
          </a:p>
        </p:txBody>
      </p:sp>
    </p:spTree>
    <p:extLst>
      <p:ext uri="{BB962C8B-B14F-4D97-AF65-F5344CB8AC3E}">
        <p14:creationId xmlns:p14="http://schemas.microsoft.com/office/powerpoint/2010/main" val="182263784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4294967295"/>
          </p:nvPr>
        </p:nvSpPr>
        <p:spPr>
          <a:xfrm>
            <a:off x="35496" y="116632"/>
            <a:ext cx="5616624" cy="604838"/>
          </a:xfrm>
        </p:spPr>
        <p:txBody>
          <a:bodyPr>
            <a:noAutofit/>
          </a:bodyPr>
          <a:lstStyle/>
          <a:p>
            <a:pPr marL="13716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Стела строителям города</a:t>
            </a:r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3000" dirty="0"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14" name="Рисунок 13" descr="obelisk stroitely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445" y="764704"/>
            <a:ext cx="3599515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Объект 12"/>
          <p:cNvSpPr txBox="1">
            <a:spLocks/>
          </p:cNvSpPr>
          <p:nvPr/>
        </p:nvSpPr>
        <p:spPr>
          <a:xfrm>
            <a:off x="4357688" y="136525"/>
            <a:ext cx="4384675" cy="1466850"/>
          </a:xfrm>
          <a:prstGeom prst="rect">
            <a:avLst/>
          </a:prstGeom>
        </p:spPr>
        <p:txBody>
          <a:bodyPr/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fontAlgn="auto"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chemeClr val="accent5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20480" y="908720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25-метровая Стела</a:t>
            </a:r>
          </a:p>
          <a:p>
            <a:pPr algn="ctr"/>
            <a:r>
              <a:rPr lang="ru-RU" sz="28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установлена на 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природном возвышении при въезде в город </a:t>
            </a:r>
            <a:r>
              <a:rPr lang="ru-RU" sz="28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1975 году</a:t>
            </a:r>
          </a:p>
          <a:p>
            <a:pPr algn="ctr"/>
            <a:endParaRPr lang="ru-RU" sz="28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endParaRPr lang="ru-RU" sz="28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endParaRPr lang="ru-RU" sz="2800" b="1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Автор проекта – </a:t>
            </a:r>
            <a:r>
              <a:rPr lang="ru-RU" sz="28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заслуженный архитектор РФ Леонид Иванович Кузнецов.</a:t>
            </a:r>
            <a:endParaRPr lang="ru-RU" sz="2800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92077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35496" y="189359"/>
            <a:ext cx="6192688" cy="1079401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fontAlgn="auto">
              <a:lnSpc>
                <a:spcPct val="90000"/>
              </a:lnSpc>
              <a:spcAft>
                <a:spcPts val="0"/>
              </a:spcAft>
              <a:buSzPct val="110000"/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Архитектурно художественная композиция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«Богатыри»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8760"/>
            <a:ext cx="36000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888622" y="1052736"/>
            <a:ext cx="4104856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Именно на этом месте в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1950 году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был забит первый колышек строительства города, отсюда началась разбивка улиц города. Композиция из листовой меди была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установлена в 1979 году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. </a:t>
            </a:r>
            <a:endParaRPr lang="ru-RU" sz="2500" b="1" kern="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r>
              <a:rPr lang="ru-RU" sz="25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проекта –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член Союза художников России Валерий Александрович Григорьев.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66675" y="44624"/>
            <a:ext cx="6161509" cy="704850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Площадь имени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В.И. Ленина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6" y="837112"/>
            <a:ext cx="539925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796136" y="620688"/>
            <a:ext cx="334786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Главный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городской ансамбль архитектурно-художественной </a:t>
            </a:r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ценности.</a:t>
            </a:r>
          </a:p>
          <a:p>
            <a:pPr lvl="0" algn="ctr">
              <a:spcAft>
                <a:spcPts val="0"/>
              </a:spcAft>
            </a:pP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Площадь была открыта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1957 году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но окончательный свой вид приобрела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1960 году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 установлением в центре памятника </a:t>
            </a:r>
            <a:r>
              <a:rPr lang="ru-RU" sz="2500" b="1" kern="0" dirty="0" smtClean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вождю</a:t>
            </a:r>
            <a:endParaRPr lang="ru-RU" sz="2500" b="1" kern="0" dirty="0">
              <a:solidFill>
                <a:srgbClr val="B7C1EB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541292"/>
            <a:ext cx="561662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Автор скульптуры – 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скульптор </a:t>
            </a:r>
            <a:r>
              <a:rPr lang="ru-RU" sz="2500" b="1" kern="0" dirty="0" err="1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Белостоцкий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</a:t>
            </a:r>
            <a:r>
              <a:rPr lang="ru-RU" sz="2500" b="1" kern="0" dirty="0" err="1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г.Киев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).</a:t>
            </a:r>
          </a:p>
          <a:p>
            <a:pPr algn="just">
              <a:spcAft>
                <a:spcPts val="0"/>
              </a:spcAft>
            </a:pP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Автор постамента – 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заслуженный архитектор </a:t>
            </a:r>
            <a:r>
              <a:rPr lang="ru-RU" sz="2500" b="1" kern="0" dirty="0" smtClean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РФ </a:t>
            </a:r>
            <a:r>
              <a:rPr lang="ru-RU" sz="2500" b="1" kern="0" dirty="0">
                <a:solidFill>
                  <a:srgbClr val="B7C1EB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Леонид Иванович Кузнецов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2"/>
          <p:cNvSpPr txBox="1">
            <a:spLocks/>
          </p:cNvSpPr>
          <p:nvPr/>
        </p:nvSpPr>
        <p:spPr>
          <a:xfrm>
            <a:off x="0" y="116632"/>
            <a:ext cx="4211960" cy="1368152"/>
          </a:xfrm>
          <a:prstGeom prst="rect">
            <a:avLst/>
          </a:prstGeom>
        </p:spPr>
        <p:txBody>
          <a:bodyPr>
            <a:no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 indent="0" algn="ctr" defTabSz="914077" fontAlgn="auto">
              <a:spcAft>
                <a:spcPts val="0"/>
              </a:spcAft>
              <a:buNone/>
              <a:defRPr/>
            </a:pP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Площадь имени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М.Ф. </a:t>
            </a:r>
            <a:r>
              <a:rPr lang="ru-RU" sz="3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Решетнёва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88" y="1268760"/>
            <a:ext cx="3360432" cy="50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60440" y="371674"/>
            <a:ext cx="5183560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Открытие памятника состоялось </a:t>
            </a:r>
            <a:r>
              <a:rPr lang="ru-RU" sz="2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4 июня 2004 года</a:t>
            </a: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. </a:t>
            </a:r>
            <a:endParaRPr lang="ru-RU" sz="2600" b="1" kern="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26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 проекта – заслуженный </a:t>
            </a: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художник </a:t>
            </a:r>
            <a:r>
              <a:rPr lang="ru-RU" sz="26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РФ </a:t>
            </a: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Юрий Викторович </a:t>
            </a:r>
            <a:r>
              <a:rPr lang="ru-RU" sz="2600" b="1" kern="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Злотя</a:t>
            </a: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(г. Москва). </a:t>
            </a:r>
            <a:endParaRPr lang="ru-RU" sz="2600" b="1" kern="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2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Архитектор </a:t>
            </a:r>
            <a:r>
              <a:rPr lang="ru-RU" sz="2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–</a:t>
            </a: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Александр Николаевич Добролюбов.</a:t>
            </a: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ru-RU" sz="26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Окончательное оформление площади было завершено </a:t>
            </a:r>
            <a:r>
              <a:rPr lang="ru-RU" sz="2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2007 </a:t>
            </a:r>
            <a:r>
              <a:rPr lang="ru-RU" sz="2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году</a:t>
            </a:r>
            <a:endParaRPr lang="ru-RU" sz="26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17713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6341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algn="ctr" defTabSz="914077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Архитектурно-художественная композиция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Times New Roman" panose="02020603050405020304" pitchFamily="18" charset="0"/>
              </a:rPr>
              <a:t>«Слава труду»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52" y="1196752"/>
            <a:ext cx="36000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90952" y="1118929"/>
            <a:ext cx="387353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Была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открыта </a:t>
            </a:r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в 1983 году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в честь 25-летнего юбилея Горно-химического комбината у здания управления и общественных организаций ГХК.</a:t>
            </a:r>
          </a:p>
          <a:p>
            <a:pPr algn="ctr"/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Авторы скульптуры -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работник </a:t>
            </a:r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ГХК </a:t>
            </a:r>
            <a:b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</a:br>
            <a:r>
              <a:rPr lang="ru-RU" sz="2500" b="1" kern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М.Г.Дудин</a:t>
            </a:r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и </a:t>
            </a:r>
            <a:r>
              <a:rPr lang="ru-RU" sz="2500" b="1" kern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М.Попова</a:t>
            </a:r>
            <a:endParaRPr lang="ru-RU" sz="2500" b="1" kern="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  <a:p>
            <a:pPr algn="ctr"/>
            <a:r>
              <a:rPr lang="ru-RU" sz="25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Архитектор – 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работник </a:t>
            </a:r>
            <a:r>
              <a:rPr lang="ru-RU" sz="2500" b="1" kern="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ГХК </a:t>
            </a:r>
            <a:r>
              <a:rPr lang="ru-RU" sz="2500" b="1" kern="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Е.В.Спечов</a:t>
            </a:r>
            <a:r>
              <a:rPr lang="ru-RU" sz="2500" b="1" kern="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62466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1">
  <a:themeElements>
    <a:clrScheme name="Эскиз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Эски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Эскиз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Эскиз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Эскиз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722</TotalTime>
  <Words>533</Words>
  <Application>Microsoft Office PowerPoint</Application>
  <PresentationFormat>Экран (4:3)</PresentationFormat>
  <Paragraphs>60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Arial</vt:lpstr>
      <vt:lpstr>Book Antiqua</vt:lpstr>
      <vt:lpstr>Calibri</vt:lpstr>
      <vt:lpstr>Century</vt:lpstr>
      <vt:lpstr>Comic Sans MS</vt:lpstr>
      <vt:lpstr>Lucida Sans</vt:lpstr>
      <vt:lpstr>Tahoma</vt:lpstr>
      <vt:lpstr>Times New Roman</vt:lpstr>
      <vt:lpstr>Wingdings</vt:lpstr>
      <vt:lpstr>Wingdings 2</vt:lpstr>
      <vt:lpstr>Wingdings 3</vt:lpstr>
      <vt:lpstr>Апекс</vt:lpstr>
      <vt:lpstr>Тема1</vt:lpstr>
      <vt:lpstr>1_Тема1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 ВНИМАНИЕ!</vt:lpstr>
      <vt:lpstr>Презентация PowerPoint</vt:lpstr>
    </vt:vector>
  </TitlesOfParts>
  <Company>XTreme.ws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HP</cp:lastModifiedBy>
  <cp:revision>57</cp:revision>
  <dcterms:created xsi:type="dcterms:W3CDTF">2015-02-17T12:37:23Z</dcterms:created>
  <dcterms:modified xsi:type="dcterms:W3CDTF">2021-05-17T14:44:54Z</dcterms:modified>
</cp:coreProperties>
</file>