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60" r:id="rId3"/>
    <p:sldId id="261" r:id="rId4"/>
    <p:sldId id="263" r:id="rId5"/>
    <p:sldId id="264" r:id="rId6"/>
    <p:sldId id="265" r:id="rId8"/>
    <p:sldId id="266" r:id="rId9"/>
    <p:sldId id="401" r:id="rId10"/>
    <p:sldId id="402" r:id="rId11"/>
    <p:sldId id="404" r:id="rId12"/>
    <p:sldId id="403" r:id="rId13"/>
    <p:sldId id="269" r:id="rId14"/>
    <p:sldId id="405" r:id="rId15"/>
    <p:sldId id="406" r:id="rId16"/>
    <p:sldId id="267" r:id="rId17"/>
    <p:sldId id="407" r:id="rId18"/>
    <p:sldId id="268" r:id="rId19"/>
    <p:sldId id="270" r:id="rId20"/>
    <p:sldId id="272" r:id="rId21"/>
    <p:sldId id="273" r:id="rId22"/>
    <p:sldId id="275" r:id="rId23"/>
    <p:sldId id="410" r:id="rId24"/>
    <p:sldId id="301" r:id="rId25"/>
    <p:sldId id="302" r:id="rId26"/>
    <p:sldId id="303" r:id="rId27"/>
    <p:sldId id="304" r:id="rId28"/>
    <p:sldId id="409" r:id="rId29"/>
    <p:sldId id="408" r:id="rId30"/>
    <p:sldId id="411" r:id="rId31"/>
    <p:sldId id="412" r:id="rId32"/>
    <p:sldId id="305" r:id="rId33"/>
    <p:sldId id="413" r:id="rId34"/>
    <p:sldId id="307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中度样式 1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2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-84" y="-324"/>
      </p:cViewPr>
      <p:guideLst>
        <p:guide orient="horz" pos="215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D652B2-8C6E-419B-8E93-813F678ADC08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6DC3D-C717-495C-B489-C044A339A551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мещающий образ слайда 1"/>
          <p:cNvSpPr/>
          <p:nvPr>
            <p:ph type="sldImg" idx="2"/>
          </p:nvPr>
        </p:nvSpPr>
        <p:spPr/>
      </p:sp>
      <p:sp>
        <p:nvSpPr>
          <p:cNvPr id="3" name="Замещающий текст 2"/>
          <p:cNvSpPr/>
          <p:nvPr>
            <p:ph type="body" idx="3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1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png"/><Relationship Id="rId1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png"/><Relationship Id="rId1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28.png"/><Relationship Id="rId8" Type="http://schemas.openxmlformats.org/officeDocument/2006/relationships/image" Target="../media/image27.jpeg"/><Relationship Id="rId7" Type="http://schemas.openxmlformats.org/officeDocument/2006/relationships/image" Target="../media/image26.png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30.jpeg"/><Relationship Id="rId10" Type="http://schemas.openxmlformats.org/officeDocument/2006/relationships/image" Target="../media/image29.jpeg"/><Relationship Id="rId1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7.jpeg"/><Relationship Id="rId7" Type="http://schemas.openxmlformats.org/officeDocument/2006/relationships/image" Target="../media/image36.png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image" Target="../media/image45.jpeg"/><Relationship Id="rId8" Type="http://schemas.openxmlformats.org/officeDocument/2006/relationships/image" Target="../media/image44.jpeg"/><Relationship Id="rId7" Type="http://schemas.openxmlformats.org/officeDocument/2006/relationships/image" Target="../media/image43.png"/><Relationship Id="rId6" Type="http://schemas.openxmlformats.org/officeDocument/2006/relationships/image" Target="../media/image42.png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48.jpeg"/><Relationship Id="rId11" Type="http://schemas.openxmlformats.org/officeDocument/2006/relationships/image" Target="../media/image47.jpeg"/><Relationship Id="rId10" Type="http://schemas.openxmlformats.org/officeDocument/2006/relationships/image" Target="../media/image46.png"/><Relationship Id="rId1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58.jpeg"/><Relationship Id="rId8" Type="http://schemas.openxmlformats.org/officeDocument/2006/relationships/image" Target="../media/image57.jpeg"/><Relationship Id="rId7" Type="http://schemas.openxmlformats.org/officeDocument/2006/relationships/image" Target="../media/image56.png"/><Relationship Id="rId6" Type="http://schemas.openxmlformats.org/officeDocument/2006/relationships/image" Target="../media/image55.jpeg"/><Relationship Id="rId5" Type="http://schemas.openxmlformats.org/officeDocument/2006/relationships/image" Target="../media/image54.png"/><Relationship Id="rId4" Type="http://schemas.openxmlformats.org/officeDocument/2006/relationships/image" Target="../media/image53.jpeg"/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9.jpeg"/><Relationship Id="rId1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0.jpeg"/><Relationship Id="rId1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image" Target="../media/image2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5.png"/><Relationship Id="rId7" Type="http://schemas.openxmlformats.org/officeDocument/2006/relationships/image" Target="../media/image74.png"/><Relationship Id="rId6" Type="http://schemas.openxmlformats.org/officeDocument/2006/relationships/image" Target="../media/image73.png"/><Relationship Id="rId5" Type="http://schemas.openxmlformats.org/officeDocument/2006/relationships/image" Target="../media/image72.jpeg"/><Relationship Id="rId4" Type="http://schemas.openxmlformats.org/officeDocument/2006/relationships/image" Target="../media/image71.jpeg"/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image" Target="../media/image6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6.png"/><Relationship Id="rId1" Type="http://schemas.openxmlformats.org/officeDocument/2006/relationships/image" Target="../media/image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7.png"/><Relationship Id="rId1" Type="http://schemas.openxmlformats.org/officeDocument/2006/relationships/image" Target="../media/image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8.png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25647" y="324972"/>
            <a:ext cx="9745229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профессиональное образовательное учреждение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«Тверской медицинский колледж»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20899" y="2310776"/>
            <a:ext cx="8356325" cy="132207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«Вскармливание детей первого года жизни»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64375" y="5015230"/>
            <a:ext cx="4707255" cy="119888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Преподаватель: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Харина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Наталья Андреевна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6455" y="165557"/>
            <a:ext cx="10618089" cy="8617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вскармливания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95399" y="228601"/>
            <a:ext cx="10618607" cy="11387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spAutoFit/>
          </a:bodyPr>
          <a:lstStyle/>
          <a:p>
            <a:pPr lvl="2"/>
            <a:endParaRPr lang="ru-RU" sz="3200" dirty="0"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l"/>
            <a:endParaRPr lang="ru-RU" dirty="0">
              <a:latin typeface="Aptos" panose="020B0004020202020204"/>
              <a:ea typeface="Calibri" panose="020F0502020204030204"/>
              <a:cs typeface="Calibri" panose="020F0502020204030204"/>
            </a:endParaRPr>
          </a:p>
          <a:p>
            <a:endParaRPr lang="ru-RU" dirty="0"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2880" y="838201"/>
            <a:ext cx="117957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Исключительно грудное вскармливание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― грудное вскармливание без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докармливания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другой едой или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допаивания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и водой (за исключением лекарств или витаминов и минеральных добавок; допускается также сцеженное или донорское грудное молоко, в том числе обогащенное).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Преимущественно грудное вскармливание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― грудное вскармливание с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допаиванием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водой.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672840" y="3078480"/>
            <a:ext cx="829056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Грудное вскармливание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― исключительно грудное вскармливание, либо преимущественно грудное вскармливание.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Смешанное вскармливание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― кормление ребенка грудным молоком (в том числе материнским сцеженным или донорским) в любом сочетании с адаптированной молочной смесью.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Искусственное вскармливание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―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кормление ребенка только детскими молочными смесями.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65960" y="137160"/>
            <a:ext cx="8747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 грудного вскармливания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1040" y="731520"/>
            <a:ext cx="3124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мамы:</a:t>
            </a:r>
            <a:endParaRPr lang="ru-RU" sz="2800" b="1" dirty="0">
              <a:solidFill>
                <a:schemeClr val="tx2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3840" y="1158240"/>
            <a:ext cx="11430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уменьшается риск развития рака груди, матки, эндометрия и яичников, диабета второго типа и послеродовой депрессии;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защита от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остеопороза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экономически выгодно для семьи;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контрацептивный эффект в первые месяцы лактации.</a:t>
            </a:r>
            <a:endParaRPr lang="ru-RU" sz="2800" dirty="0"/>
          </a:p>
        </p:txBody>
      </p:sp>
      <p:pic>
        <p:nvPicPr>
          <p:cNvPr id="8192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59696" y="3535680"/>
            <a:ext cx="6589304" cy="3063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65960" y="30480"/>
            <a:ext cx="8747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 грудного вскармливания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95800" y="579120"/>
            <a:ext cx="2346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ребенка:</a:t>
            </a:r>
            <a:endParaRPr lang="ru-RU" sz="2800" b="1" dirty="0">
              <a:solidFill>
                <a:schemeClr val="tx2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0640" y="1247987"/>
          <a:ext cx="12087225" cy="5564505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7032625"/>
                <a:gridCol w="5054600"/>
              </a:tblGrid>
              <a:tr h="464094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Биологические эффекты грудного</a:t>
                      </a:r>
                      <a:r>
                        <a:rPr lang="ru-RU" sz="1800" b="1" i="0" kern="1200" baseline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вскармливания</a:t>
                      </a:r>
                      <a:endParaRPr lang="ru-RU" sz="18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lt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Важнейшие достоинства</a:t>
                      </a:r>
                      <a:r>
                        <a:rPr lang="ru-RU" sz="1800" b="1" i="0" kern="1200" baseline="0" dirty="0" smtClean="0">
                          <a:solidFill>
                            <a:schemeClr val="lt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0" kern="1200" dirty="0" smtClean="0">
                          <a:solidFill>
                            <a:schemeClr val="lt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грудного молока</a:t>
                      </a:r>
                      <a:endParaRPr lang="ru-RU" sz="1800" b="1" i="0" kern="1200" dirty="0" smtClean="0">
                        <a:solidFill>
                          <a:schemeClr val="lt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8967"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Регуляция процессов роста, развития и</a:t>
                      </a:r>
                      <a:r>
                        <a:rPr lang="ru-RU" sz="18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дифференцировки тканей через комплекс</a:t>
                      </a:r>
                      <a:r>
                        <a:rPr lang="ru-RU" sz="18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биологически активных веществ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Полноценное пищевое обеспечение с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оптимально сбалансированным составом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838"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Противоинфекционная</a:t>
                      </a:r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защита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Высокая усвояемость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8967"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Противоаллергическая защита, формирование</a:t>
                      </a:r>
                      <a:r>
                        <a:rPr lang="ru-RU" sz="18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иммунологической толерантности к антигенам</a:t>
                      </a:r>
                      <a:r>
                        <a:rPr lang="ru-RU" sz="18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пищевого рациона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Наличие широкого спектра биологически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активных компонентов и защитных факторов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8571"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Благоприятное влияние на психические и</a:t>
                      </a:r>
                      <a:r>
                        <a:rPr lang="ru-RU" sz="18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поведенческие реакции, интеллект, способность</a:t>
                      </a:r>
                      <a:r>
                        <a:rPr lang="ru-RU" sz="18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 обучению и социальную адаптацию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Благоприятное влияние на биоценоз, в том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числе на становление кишечной</a:t>
                      </a:r>
                      <a:r>
                        <a:rPr lang="ru-RU" sz="18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микрофлоры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4507"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Формирование эндокринно-метаболических</a:t>
                      </a:r>
                      <a:r>
                        <a:rPr lang="ru-RU" sz="18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стереотипов,</a:t>
                      </a:r>
                      <a:r>
                        <a:rPr lang="ru-RU" sz="18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снижающих риск </a:t>
                      </a:r>
                      <a:r>
                        <a:rPr lang="ru-RU" sz="1800" b="0" i="0" kern="1200" dirty="0" err="1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ожирения,диабета</a:t>
                      </a: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атеросклероза и др., влияние на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полноценность репродуктивной функции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Индивидуальный состав в соответствии с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потребностями своего ребёнка,</a:t>
                      </a:r>
                      <a:r>
                        <a:rPr lang="ru-RU" sz="18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динамичность состава на протяжении</a:t>
                      </a:r>
                      <a:r>
                        <a:rPr lang="ru-RU" sz="18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лактации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3675"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Влияние на формирование челюстно-лицевого</a:t>
                      </a:r>
                      <a:r>
                        <a:rPr lang="ru-RU" sz="18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скелета, речи, слуха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Оптимальный водно-солевой состав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4675"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Защита здоровья матери и ребенка (снижение</a:t>
                      </a:r>
                      <a:r>
                        <a:rPr lang="ru-RU" sz="18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риска онкологических заболеваний)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Отсутствие патогенной флоры, оптимальная</a:t>
                      </a:r>
                      <a:r>
                        <a:rPr lang="ru-RU" sz="1800" b="0" i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температура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54480" y="91440"/>
            <a:ext cx="9174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принципы грудного вскармливания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3360" y="685800"/>
            <a:ext cx="11628120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Постоянная психологическая поддержка кормящей женщины, формирование убеждённости в необходимости грудного вскармливания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Раннее прикладывание ребёнка к груди матери после родов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Режим свободного вскармливания («по требованию») с первого дня жизни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Совместное круглосуточное пребывание матери и ребёнка в палате родильного дома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Обучение кормящей матери практическим навыкам: умению прикладывать ребёнка к груди, технике правильного кормления, умению сцеживания молока, навыка ухода за грудью.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Отказ от использования сосок, пустышек, бутылочек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874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79876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7585" y="3703320"/>
            <a:ext cx="5657215" cy="3154680"/>
          </a:xfrm>
          <a:prstGeom prst="rect">
            <a:avLst/>
          </a:prstGeom>
          <a:noFill/>
        </p:spPr>
      </p:pic>
      <p:sp>
        <p:nvSpPr>
          <p:cNvPr id="79878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79880" name="Picture 8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" y="3718560"/>
            <a:ext cx="5593080" cy="31394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26080" y="121920"/>
            <a:ext cx="5577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кормления грудью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57800" y="777240"/>
            <a:ext cx="669036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Соблюдение правил личной гигиены (чистое бельё, руки, грудные железы).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Положение матери во время кормления должно быть удобным.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Перед кормлением сцедить несколько капель молока на салфетку.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Ребёнок должен захватить сосок с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околососковым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кружком.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Следить , чтобы носовые ходы ребенка были свободны.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Продолжительность кормления 15-20 минут.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Подержать ребёнка вертикально 1-3 минуты до отхождения воздуха и уложить на бок.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Сцеживание произвести при неполном опорожнении молочной железы.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После окончания кормления оставить несколько капель молока на соске. Используют гигиенические прокладки или стерильные марлевые салфетки.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885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762001"/>
            <a:ext cx="5074919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16480" y="152400"/>
            <a:ext cx="8046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питания кормящей женщины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282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7284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97286" name="Picture 6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07720"/>
            <a:ext cx="5943600" cy="6050280"/>
          </a:xfrm>
          <a:prstGeom prst="rect">
            <a:avLst/>
          </a:prstGeom>
          <a:noFill/>
        </p:spPr>
      </p:pic>
      <p:sp>
        <p:nvSpPr>
          <p:cNvPr id="97288" name="AutoShape 8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7290" name="AutoShape 10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97292" name="Picture 1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1478" y="821055"/>
            <a:ext cx="6150522" cy="59455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16480" y="60960"/>
            <a:ext cx="8046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Профилактика и лечение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гипогалактии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282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7284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7288" name="AutoShape 8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7290" name="AutoShape 10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82880" y="685800"/>
            <a:ext cx="1176528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положительный настрой матери на грудное вскармливание, ориентацию всех членов семьи на поддержку грудного вскармливания;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более частые прикладывания ребенка к груди без ограничения времени кормления, в том числе в ночное время, с обязательным соблюдением правильной техники прикладывания;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поочередное прикладывание к одной и другой груди за одно кормление;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контакт «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кожа-к-коже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кормление ребенка из одной груди с одновременным сцеживанием молока с помощью молокоотсоса из другой груди;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87040" y="3139440"/>
            <a:ext cx="9098280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применение горячего напитка (200 мл) перед кормлением в сочетании с теплыми компрессами на область молочных желез в виде полотенец, смоченных теплой водой, или 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термонакладок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промышленного производства;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использование контрастного душа на область молочных желез перед кормлением 1−2 раза/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сут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мягким растиранием груди махровым полотенцем, легкий массаж молочных желез;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организация рационального питания, полноценного отдыха и сна кормящей матери;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дополнительный прием жидкости в объеме 1000 мл (вода, чай, компот и др.).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консультации специалистов по грудному вскармливанию и педагогов-психологов.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при необходимости – лекарственные препараты, 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лактогенные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травы.</a:t>
            </a:r>
            <a:endParaRPr lang="ru-RU" sz="1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16480" y="15240"/>
            <a:ext cx="8046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Профилактика и лечение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гипогалактии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282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7284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7288" name="AutoShape 8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7290" name="AutoShape 10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830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830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831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8316" name="AutoShape 1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8318" name="AutoShape 1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8320" name="AutoShape 1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8322" name="AutoShape 18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8324" name="AutoShape 20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8326" name="AutoShape 2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8328" name="AutoShape 2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8330" name="AutoShape 2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98332" name="AutoShape 28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98334" name="Picture 30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52561" y="3611880"/>
            <a:ext cx="3017519" cy="3246120"/>
          </a:xfrm>
          <a:prstGeom prst="rect">
            <a:avLst/>
          </a:prstGeom>
          <a:noFill/>
        </p:spPr>
      </p:pic>
      <p:sp>
        <p:nvSpPr>
          <p:cNvPr id="98336" name="AutoShape 3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98338" name="Picture 34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27120"/>
            <a:ext cx="9039225" cy="3230880"/>
          </a:xfrm>
          <a:prstGeom prst="rect">
            <a:avLst/>
          </a:prstGeom>
          <a:noFill/>
        </p:spPr>
      </p:pic>
      <p:sp>
        <p:nvSpPr>
          <p:cNvPr id="98340" name="AutoShape 3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98341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93280" y="563880"/>
            <a:ext cx="4785360" cy="303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8343" name="AutoShape 39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98344" name="Picture 4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9120"/>
            <a:ext cx="7071360" cy="300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73480" y="60960"/>
            <a:ext cx="986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хранения сцеженного грудного молока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6680" y="594361"/>
            <a:ext cx="11993880" cy="352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Сцеживание и сбор грудного молока осуществляется в специальные стерильные индивидуальные емкости (контейнеры) из стекла, полипропилена (в том числе мягкого), не содержащего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бисфенол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A, или другого разрешенного пищевого пластика.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Емкости со сцеженным молоком должны быть промаркированы (дата сцеживания).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Допускается хранение закрытых емкостей с молоком: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* при комнатной температуре в течение 4 ч;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* в холодильнике при температуре 4±2°С не более 24 ч;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* в морозильной камере при температуре -18°C в течение 3−12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(оптимально не более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3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933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53840" y="4084320"/>
            <a:ext cx="6217920" cy="256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73480" y="60960"/>
            <a:ext cx="986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Режимы кормлений грудного ребенка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2"/>
          <p:cNvSpPr txBox="1"/>
          <p:nvPr/>
        </p:nvSpPr>
        <p:spPr>
          <a:xfrm>
            <a:off x="320040" y="738024"/>
            <a:ext cx="11567160" cy="549513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681355" marR="0" lvl="0" indent="-5715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romanUcPeriod"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Свободный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(по требованию) – применим при грудном вскармливании до введения прикормов. Без ночного перерыва и без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допаивания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1355" marR="0" lvl="0" indent="-5715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romanUcPeriod"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Регламентированный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(через определенные временные промежутки) - применим при искусственном вскармливании и при естественном после введения прикормов. С ночным перерывом и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допаиванием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водой :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855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855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		До 1 месяца –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7 раз через 3 часа (ночной перерыв – 6 часов).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855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855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		До 5 месяцев –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6 раз через 3ч30мин (ночной перерыв 6ч30мин)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855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855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		От 5 месяцев –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 раз через 4 часа (ночной перерыв 8 часов)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73480" y="60960"/>
            <a:ext cx="986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Расчет суточного объема питания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77240" y="1410801"/>
            <a:ext cx="8001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Суточный объём молока (</a:t>
            </a:r>
            <a:r>
              <a:rPr lang="ru-RU" sz="24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Vсут</a:t>
            </a:r>
            <a:r>
              <a:rPr lang="ru-RU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Формула Н.Ф. Филатова в модификации Г.И. Зайцевой: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Vсут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(2% от массы тела при рождении в граммах)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Vсут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суточный объём питания, в мл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возраст ребёнка в днях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8280" y="777240"/>
            <a:ext cx="9204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расчёта для новорожденных в первые 8-10 дней жизни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53840" y="3703320"/>
            <a:ext cx="78486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endParaRPr lang="ru-RU" sz="24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ru-RU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Разовый объем молока (</a:t>
            </a:r>
            <a:r>
              <a:rPr lang="ru-RU" sz="24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Vраз</a:t>
            </a:r>
            <a:r>
              <a:rPr lang="ru-RU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Объём молока на одно кормление в мл – формула Н.П.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Шабалова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Vраз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3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 (масса тела при рождении в кг)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возраст ребёнка в днях.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73480" y="30480"/>
            <a:ext cx="986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Расчет суточного объема питания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77440" y="938361"/>
            <a:ext cx="66294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2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Суточный объём молока (</a:t>
            </a:r>
            <a:r>
              <a:rPr lang="ru-RU" sz="22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Vсут</a:t>
            </a:r>
            <a:r>
              <a:rPr lang="ru-RU" sz="22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2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02080" y="533400"/>
            <a:ext cx="9997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расчёта объёма питания для детей старше 10 дней жизни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13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75960" y="1859280"/>
            <a:ext cx="6156960" cy="1935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79" name="Picture 3" descr="C:\Users\User\Pictures\объемны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28800"/>
            <a:ext cx="5608320" cy="2430780"/>
          </a:xfrm>
          <a:prstGeom prst="rect">
            <a:avLst/>
          </a:prstGeom>
          <a:noFill/>
        </p:spPr>
      </p:pic>
      <p:pic>
        <p:nvPicPr>
          <p:cNvPr id="10138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36920" y="4465320"/>
            <a:ext cx="6019800" cy="2362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8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4267200"/>
            <a:ext cx="5623559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13360" y="1463040"/>
            <a:ext cx="4251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Объемно-весовой способ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36920" y="1493520"/>
            <a:ext cx="61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Калорийный способ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(в 1 л грудного молока – 700ккал)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74280" y="4114800"/>
            <a:ext cx="3596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Формула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Шкарина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73480" y="30480"/>
            <a:ext cx="986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Прикормы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3360" y="602456"/>
            <a:ext cx="11734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 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прикормом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подразумеваются все продукты, кроме женского молока и детских молочных смесей, дополняющие рацион пищевыми веществами, необходимыми для обеспечения дальнейшего роста и развития ребенка.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96840" y="2133600"/>
            <a:ext cx="5074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введения прикормов: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95800" y="2579906"/>
            <a:ext cx="76962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dirty="0" smtClean="0"/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физиологических навыков жевания и глотания;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восполнение дефицита минеральных веществ, витаминов и других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нутриентов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поступление дополнительного количества энергии;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формирование вкусовых привычек;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формирование правильного «пищевого поведения».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8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778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778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77831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484121"/>
            <a:ext cx="4343399" cy="4373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73480" y="30480"/>
            <a:ext cx="986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Прикормы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8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778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778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13360" y="602456"/>
            <a:ext cx="11734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введения прикормов:</a:t>
            </a:r>
            <a:endParaRPr lang="ru-RU" sz="24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0040" y="1040904"/>
            <a:ext cx="114604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 каждого нового продукта начинают с небольшого количества, постепенно (за 5–7 дней) увеличивают до объема, рекомендованного в данном возрасте, при этом внимательно наблюдают за переносимостью;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новый продукт (блюдо) следует давать в первой половине дня для того, чтобы отметить возможную реакцию на его введение;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657600" y="2977932"/>
            <a:ext cx="84886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каши, овощные и фруктовые пюре следует вводить, начиная с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монокомпонентных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продуктов, постепенно добавляя другие продукты данной группы;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прикорм дают с ложечки до кормления грудью или детской молочной смесью;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новые продукты не вводят во время острых инфекционных заболеваний, до и после проведения профилактических прививок (в течение 3−5 дней);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возрасте 9−10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гомогенизированные 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пюреобразные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продукты следует постепенно заменить на мелкоизмельченные.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4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34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32760"/>
            <a:ext cx="3581399" cy="3825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400" y="4373880"/>
            <a:ext cx="3500438" cy="2484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7" name="AutoShape 5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7475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33640" y="0"/>
            <a:ext cx="3752620" cy="2491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60" name="AutoShape 8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74761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36480" y="2465070"/>
            <a:ext cx="1954530" cy="1954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2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87640" y="2499360"/>
            <a:ext cx="2065020" cy="206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3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335780"/>
            <a:ext cx="2522220" cy="2522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4" name="Picture 1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167890"/>
            <a:ext cx="2541270" cy="2221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6" name="Picture 14" descr="Picture background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083039" y="4526280"/>
            <a:ext cx="2666365" cy="2331720"/>
          </a:xfrm>
          <a:prstGeom prst="rect">
            <a:avLst/>
          </a:prstGeom>
          <a:noFill/>
        </p:spPr>
      </p:pic>
      <p:pic>
        <p:nvPicPr>
          <p:cNvPr id="74767" name="Picture 1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4600" y="4343401"/>
            <a:ext cx="234696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8" name="Picture 1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3223260" cy="214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9" name="Picture 1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649980" y="1722120"/>
            <a:ext cx="3497580" cy="2331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3489960" y="335280"/>
            <a:ext cx="4541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Овощное и фруктовое пюре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79520" y="76200"/>
            <a:ext cx="2606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Каши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83040" y="198120"/>
            <a:ext cx="26060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Молочные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Безмолочные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9080" y="411481"/>
            <a:ext cx="3200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Безглютеновые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рисовая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гречневая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кукурузная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Глютенсодержащие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овсяная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манная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пшеничная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730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737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60185" y="689610"/>
            <a:ext cx="2881873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3" name="Picture 5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44355" y="1539240"/>
            <a:ext cx="2042160" cy="2042160"/>
          </a:xfrm>
          <a:prstGeom prst="rect">
            <a:avLst/>
          </a:prstGeom>
          <a:noFill/>
        </p:spPr>
      </p:pic>
      <p:sp>
        <p:nvSpPr>
          <p:cNvPr id="73735" name="AutoShape 7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7373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61359" y="1090613"/>
            <a:ext cx="2270761" cy="2231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8" name="AutoShape 10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73739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00304" y="3930969"/>
            <a:ext cx="2208015" cy="2088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40" name="Picture 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127369" y="4122420"/>
            <a:ext cx="1567426" cy="2034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41" name="Picture 1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21040" y="3981450"/>
            <a:ext cx="1108710" cy="2536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43" name="Picture 15" descr="Picture background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85815" y="4465320"/>
            <a:ext cx="2042160" cy="2042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89960" y="335280"/>
            <a:ext cx="454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Мясное и рыбное пюре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70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91441"/>
            <a:ext cx="2598420" cy="214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9" name="AutoShape 5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7271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19210" y="219075"/>
            <a:ext cx="20955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2" name="Picture 8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93193" y="2423160"/>
            <a:ext cx="2134727" cy="1859279"/>
          </a:xfrm>
          <a:prstGeom prst="rect">
            <a:avLst/>
          </a:prstGeom>
          <a:noFill/>
        </p:spPr>
      </p:pic>
      <p:pic>
        <p:nvPicPr>
          <p:cNvPr id="72714" name="Picture 10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16480" y="2407920"/>
            <a:ext cx="1671955" cy="1645920"/>
          </a:xfrm>
          <a:prstGeom prst="rect">
            <a:avLst/>
          </a:prstGeom>
          <a:noFill/>
        </p:spPr>
      </p:pic>
      <p:pic>
        <p:nvPicPr>
          <p:cNvPr id="72716" name="Picture 12" descr="Picture backgroun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084320"/>
            <a:ext cx="4223877" cy="2773680"/>
          </a:xfrm>
          <a:prstGeom prst="rect">
            <a:avLst/>
          </a:prstGeom>
          <a:noFill/>
        </p:spPr>
      </p:pic>
      <p:sp>
        <p:nvSpPr>
          <p:cNvPr id="72720" name="AutoShape 1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72721" name="Picture 1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75761" y="1188721"/>
            <a:ext cx="3566160" cy="2807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23" name="Picture 19" descr="Picture background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180320" y="2377440"/>
            <a:ext cx="2011680" cy="2011680"/>
          </a:xfrm>
          <a:prstGeom prst="rect">
            <a:avLst/>
          </a:prstGeom>
          <a:noFill/>
        </p:spPr>
      </p:pic>
      <p:pic>
        <p:nvPicPr>
          <p:cNvPr id="72725" name="Picture 21" descr="Picture background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95365" y="4632960"/>
            <a:ext cx="1981200" cy="1981200"/>
          </a:xfrm>
          <a:prstGeom prst="rect">
            <a:avLst/>
          </a:prstGeom>
          <a:noFill/>
        </p:spPr>
      </p:pic>
      <p:sp>
        <p:nvSpPr>
          <p:cNvPr id="72727" name="AutoShape 23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72728" name="Picture 2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301240"/>
            <a:ext cx="2057399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30" name="Picture 26" descr="Picture background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297045" y="4617720"/>
            <a:ext cx="1752600" cy="1996440"/>
          </a:xfrm>
          <a:prstGeom prst="rect">
            <a:avLst/>
          </a:prstGeom>
          <a:noFill/>
        </p:spPr>
      </p:pic>
      <p:pic>
        <p:nvPicPr>
          <p:cNvPr id="72732" name="Picture 28" descr="Picture background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071747" y="4617721"/>
            <a:ext cx="4120253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89960" y="121920"/>
            <a:ext cx="454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Кисломолочные продукты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658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7066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2480"/>
            <a:ext cx="5587332" cy="6065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3" name="AutoShape 7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7066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4520" y="807720"/>
            <a:ext cx="6507480" cy="605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89960" y="213360"/>
            <a:ext cx="454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Детское печенье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450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44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73680"/>
            <a:ext cx="3596640" cy="4084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2360" y="803910"/>
            <a:ext cx="5212080" cy="2884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54" name="Picture 6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2755" y="213360"/>
            <a:ext cx="2712720" cy="2407920"/>
          </a:xfrm>
          <a:prstGeom prst="rect">
            <a:avLst/>
          </a:prstGeom>
          <a:noFill/>
        </p:spPr>
      </p:pic>
      <p:sp>
        <p:nvSpPr>
          <p:cNvPr id="104456" name="AutoShape 8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4457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7600" y="3733935"/>
            <a:ext cx="2011680" cy="3124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59" name="Picture 11" descr="Picture backgroun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96400" y="220663"/>
            <a:ext cx="2575559" cy="2885625"/>
          </a:xfrm>
          <a:prstGeom prst="rect">
            <a:avLst/>
          </a:prstGeom>
          <a:noFill/>
        </p:spPr>
      </p:pic>
      <p:sp>
        <p:nvSpPr>
          <p:cNvPr id="104461" name="AutoShape 13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4462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26681" y="3794760"/>
            <a:ext cx="2011680" cy="306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64" name="Picture 16" descr="Picture background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925685" y="3779520"/>
            <a:ext cx="2266315" cy="3078481"/>
          </a:xfrm>
          <a:prstGeom prst="rect">
            <a:avLst/>
          </a:prstGeom>
          <a:noFill/>
        </p:spPr>
      </p:pic>
      <p:sp>
        <p:nvSpPr>
          <p:cNvPr id="104466" name="AutoShape 18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4467" name="Picture 1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66448" y="3779521"/>
            <a:ext cx="1647825" cy="3078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Изображение выглядит как текст, диаграмма, Параллельный, Шрифт&#10;&#10;Автоматически созданное описание"/>
          <p:cNvPicPr>
            <a:picLocks noChangeAspect="1"/>
          </p:cNvPicPr>
          <p:nvPr/>
        </p:nvPicPr>
        <p:blipFill>
          <a:blip r:embed="rId2" cstate="print"/>
          <a:srcRect l="8768" t="1661" r="118" b="42587"/>
          <a:stretch>
            <a:fillRect/>
          </a:stretch>
        </p:blipFill>
        <p:spPr>
          <a:xfrm>
            <a:off x="1" y="1"/>
            <a:ext cx="6035039" cy="6858000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диаграмма, Параллельный, Шрифт&#10;&#10;Автоматически созданное описание"/>
          <p:cNvPicPr>
            <a:picLocks noChangeAspect="1"/>
          </p:cNvPicPr>
          <p:nvPr/>
        </p:nvPicPr>
        <p:blipFill>
          <a:blip r:embed="rId2" cstate="print"/>
          <a:srcRect l="11630" t="57172" r="286" b="6971"/>
          <a:stretch>
            <a:fillRect/>
          </a:stretch>
        </p:blipFill>
        <p:spPr>
          <a:xfrm>
            <a:off x="6065520" y="0"/>
            <a:ext cx="612648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текст, Параллельный, Шрифт, снимок экрана&#10;&#10;Автоматически созданное описание"/>
          <p:cNvPicPr>
            <a:picLocks noChangeAspect="1"/>
          </p:cNvPicPr>
          <p:nvPr/>
        </p:nvPicPr>
        <p:blipFill>
          <a:blip r:embed="rId2" cstate="print"/>
          <a:srcRect l="6316" t="1351" r="175" b="46211"/>
          <a:stretch>
            <a:fillRect/>
          </a:stretch>
        </p:blipFill>
        <p:spPr>
          <a:xfrm>
            <a:off x="0" y="0"/>
            <a:ext cx="6263640" cy="6858000"/>
          </a:xfrm>
          <a:prstGeom prst="rect">
            <a:avLst/>
          </a:prstGeom>
        </p:spPr>
      </p:pic>
      <p:pic>
        <p:nvPicPr>
          <p:cNvPr id="4" name="Рисунок 3" descr="Изображение выглядит как текст, Параллельный, Шрифт, снимок экрана&#10;&#10;Автоматически созданное описание"/>
          <p:cNvPicPr>
            <a:picLocks noChangeAspect="1"/>
          </p:cNvPicPr>
          <p:nvPr/>
        </p:nvPicPr>
        <p:blipFill>
          <a:blip r:embed="rId2" cstate="print"/>
          <a:srcRect l="6467" t="54063" r="-316" b="3240"/>
          <a:stretch>
            <a:fillRect/>
          </a:stretch>
        </p:blipFill>
        <p:spPr>
          <a:xfrm>
            <a:off x="6294120" y="0"/>
            <a:ext cx="589788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текст, диаграмма, Параллельный, Шрифт&#10;&#10;Автоматически созданное описание"/>
          <p:cNvPicPr>
            <a:picLocks noChangeAspect="1"/>
          </p:cNvPicPr>
          <p:nvPr/>
        </p:nvPicPr>
        <p:blipFill>
          <a:blip r:embed="rId2" cstate="print"/>
          <a:srcRect l="8489" t="963" r="499" b="41769"/>
          <a:stretch>
            <a:fillRect/>
          </a:stretch>
        </p:blipFill>
        <p:spPr>
          <a:xfrm>
            <a:off x="0" y="1"/>
            <a:ext cx="6172200" cy="6858000"/>
          </a:xfrm>
          <a:prstGeom prst="rect">
            <a:avLst/>
          </a:prstGeom>
        </p:spPr>
      </p:pic>
      <p:pic>
        <p:nvPicPr>
          <p:cNvPr id="4" name="Рисунок 3" descr="Изображение выглядит как текст, снимок экрана, диаграмма&#10;&#10;Автоматически созданное описание"/>
          <p:cNvPicPr>
            <a:picLocks noChangeAspect="1"/>
          </p:cNvPicPr>
          <p:nvPr/>
        </p:nvPicPr>
        <p:blipFill>
          <a:blip r:embed="rId3" cstate="print"/>
          <a:srcRect l="9828" t="1457" r="156" b="39845"/>
          <a:stretch>
            <a:fillRect/>
          </a:stretch>
        </p:blipFill>
        <p:spPr>
          <a:xfrm>
            <a:off x="6187440" y="0"/>
            <a:ext cx="600456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текст, диаграмма, Параллельный, Шрифт&#10;&#10;Автоматически созданное описание"/>
          <p:cNvPicPr>
            <a:picLocks noChangeAspect="1"/>
          </p:cNvPicPr>
          <p:nvPr/>
        </p:nvPicPr>
        <p:blipFill>
          <a:blip r:embed="rId2" cstate="print"/>
          <a:srcRect l="9459" r="193" b="34290"/>
          <a:stretch>
            <a:fillRect/>
          </a:stretch>
        </p:blipFill>
        <p:spPr>
          <a:xfrm>
            <a:off x="0" y="0"/>
            <a:ext cx="5608320" cy="6858000"/>
          </a:xfrm>
          <a:prstGeom prst="rect">
            <a:avLst/>
          </a:prstGeom>
        </p:spPr>
      </p:pic>
      <p:pic>
        <p:nvPicPr>
          <p:cNvPr id="4" name="Рисунок 3" descr="Изображение выглядит как текст, диаграмма, Параллельный, Шрифт&#10;&#10;Автоматически созданное описание"/>
          <p:cNvPicPr>
            <a:picLocks noChangeAspect="1"/>
          </p:cNvPicPr>
          <p:nvPr/>
        </p:nvPicPr>
        <p:blipFill>
          <a:blip r:embed="rId2" cstate="print"/>
          <a:srcRect l="5300" t="64912" r="353" b="-251"/>
          <a:stretch>
            <a:fillRect/>
          </a:stretch>
        </p:blipFill>
        <p:spPr>
          <a:xfrm>
            <a:off x="5623560" y="0"/>
            <a:ext cx="6568440" cy="4090216"/>
          </a:xfrm>
          <a:prstGeom prst="rect">
            <a:avLst/>
          </a:prstGeom>
        </p:spPr>
      </p:pic>
      <p:pic>
        <p:nvPicPr>
          <p:cNvPr id="5" name="Рисунок 4" descr="Изображение выглядит как текст, Шрифт, снимок экрана, черно-белый&#10;&#10;Автоматически созданное описание"/>
          <p:cNvPicPr>
            <a:picLocks noChangeAspect="1"/>
          </p:cNvPicPr>
          <p:nvPr/>
        </p:nvPicPr>
        <p:blipFill>
          <a:blip r:embed="rId3" cstate="print"/>
          <a:srcRect l="5646" t="2491" r="502" b="73932"/>
          <a:stretch>
            <a:fillRect/>
          </a:stretch>
        </p:blipFill>
        <p:spPr>
          <a:xfrm>
            <a:off x="5638800" y="3487395"/>
            <a:ext cx="6553200" cy="33706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73480" y="30480"/>
            <a:ext cx="986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Смешанное вскармливание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1920" y="640080"/>
            <a:ext cx="119176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Смешанное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вскармливание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- кормление ребенка первого года жизни грудным молоком в количестве не менее 1/5 суточного объема в сочетании с детскими молочными смесями (докорм).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7160" y="1486376"/>
            <a:ext cx="1179576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Докорм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— это введение смесей, заменителей грудного молока, если материнского молока недостаточно для обеспечения адекватного вскармливания или по каким-то причинам естественное вскармливание невозможно.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0" y="2564962"/>
            <a:ext cx="896112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введения докорма: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Докорм необходимо вводить только после 4-7 дней борьбы с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гипогалактией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Введение новой смеси должно быть очень постепенным;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Докорм всегда проводят после кормления грудью;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Число кормлений следует сохранить таким же, как при естественном вскармливании;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Рекомендовано проводить регулярные контрольные кормления и взвешивания;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Докорм рекомендуют давать с ложки, из пипетки или из шприца, можно использовать бутылочку с плотной соской с маленькой дырочкой;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Сроки введения прикормов при смешанном вскармливании не изменяются;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 смешанном вскармливании ребенка необходимо поить.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73480" y="30480"/>
            <a:ext cx="986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Искусственное вскармливание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3360" y="742295"/>
            <a:ext cx="1176528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Искусственное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вскармливание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-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кормление ребенка только детскими молочными смесями.</a:t>
            </a:r>
            <a:endParaRPr lang="en-US" sz="2400" dirty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84320" y="2118360"/>
            <a:ext cx="7848600" cy="404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Решение о переводе ребёнка на смешанное или искусственное вскармливание следует принимать ответственно, взвесив все показания.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Необходимо максимально длительно сохранять любое, пусть даже небольшое количество материнского молока и прикладывать ребёнка к груди, что позволит поддерживать лактацию и не прерывать психоэмоциональный и физический контакт между матерью и ребёнком.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498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64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" y="1752601"/>
            <a:ext cx="3352800" cy="2499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501" name="AutoShape 5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650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4257675"/>
            <a:ext cx="3855719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73480" y="45720"/>
            <a:ext cx="986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 смесей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3360" y="868680"/>
            <a:ext cx="387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Смеси для ИВ здоровых детей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97680" y="853440"/>
            <a:ext cx="4602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Специальные смеси – для ИВ детей с особыми пищевыми потребностями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92640" y="914400"/>
            <a:ext cx="2164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Лечебные смеси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3840" y="1365647"/>
            <a:ext cx="326136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u="sng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По степени адаптации :</a:t>
            </a:r>
            <a:endParaRPr lang="en-US" i="1" u="sng" dirty="0" smtClean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 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а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даптированные</a:t>
            </a:r>
            <a:endParaRPr lang="en-US" dirty="0" smtClean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 частично адаптированные</a:t>
            </a:r>
            <a:endParaRPr lang="en-US" dirty="0" smtClean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 неадаптированные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6719" y="2643603"/>
            <a:ext cx="3233241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spAutoFit/>
          </a:bodyPr>
          <a:lstStyle/>
          <a:p>
            <a:r>
              <a:rPr lang="en-US" i="1" u="sng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По </a:t>
            </a:r>
            <a:r>
              <a:rPr lang="en-US" i="1" u="sng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кислотности смеси:</a:t>
            </a:r>
            <a:endParaRPr lang="en-US" i="1" u="sng" dirty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 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к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исломолочные</a:t>
            </a:r>
            <a:endParaRPr lang="en-US" dirty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 пресные или сладкие</a:t>
            </a:r>
            <a:endParaRPr lang="en-US" dirty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3840" y="3653433"/>
            <a:ext cx="30327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u="sng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По консистенции:</a:t>
            </a:r>
            <a:endParaRPr lang="en-US" i="1" u="sng" dirty="0" smtClean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 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с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ухие</a:t>
            </a:r>
            <a:endParaRPr lang="en-US" dirty="0" smtClean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 жидкие</a:t>
            </a:r>
            <a:endParaRPr lang="en-US" dirty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3840" y="4719399"/>
            <a:ext cx="4145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u="sng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По возрасту ребенка:</a:t>
            </a:r>
            <a:endParaRPr lang="en-US" i="1" u="sng" dirty="0" smtClean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 начальные или стартовые (0-6 мес.)</a:t>
            </a:r>
            <a:endParaRPr lang="en-US" dirty="0" smtClean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 последующие (6 мес, и более)</a:t>
            </a:r>
            <a:endParaRPr lang="en-US" dirty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8600" y="5719227"/>
            <a:ext cx="35966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u="sng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По белковому компоненту:</a:t>
            </a:r>
            <a:endParaRPr lang="en-US" i="1" u="sng" dirty="0" smtClean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 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с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ывороточные</a:t>
            </a:r>
            <a:endParaRPr lang="en-US" dirty="0" smtClean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 казеиновые</a:t>
            </a:r>
            <a:endParaRPr lang="en-US" dirty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646920" y="1341120"/>
            <a:ext cx="234696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смеси на основе изолятов соевого белка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смеси на основе полностью или частично гидролизованных белков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безлактозные или низколактозные смеси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смеси, не содержащие фенилаланин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смеси на основе среднецепочечных триглицеридов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безглютеновые или зерно-соевые смеси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53840" y="1676400"/>
            <a:ext cx="47244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безлактозные смеси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смеси с повышенным содержанием железа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смеси, содержащие молочнокислые бактерии, камедь или лактулозу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смеси с повышенным содержанием белка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гипоаллергенные смеси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антирефлюксные смеси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7522" name="Picture 2" descr="Picture background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556760" y="4542473"/>
            <a:ext cx="4617720" cy="2315527"/>
          </a:xfrm>
          <a:prstGeom prst="rect">
            <a:avLst/>
          </a:prstGeom>
          <a:noFill/>
        </p:spPr>
      </p:pic>
      <p:cxnSp>
        <p:nvCxnSpPr>
          <p:cNvPr id="37" name="Прямая со стрелкой 36"/>
          <p:cNvCxnSpPr>
            <a:stCxn id="2" idx="2"/>
          </p:cNvCxnSpPr>
          <p:nvPr/>
        </p:nvCxnSpPr>
        <p:spPr>
          <a:xfrm flipH="1">
            <a:off x="3154680" y="630495"/>
            <a:ext cx="2948940" cy="283905"/>
          </a:xfrm>
          <a:prstGeom prst="straightConnector1">
            <a:avLst/>
          </a:prstGeom>
          <a:ln w="254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stCxn id="2" idx="2"/>
          </p:cNvCxnSpPr>
          <p:nvPr/>
        </p:nvCxnSpPr>
        <p:spPr>
          <a:xfrm>
            <a:off x="6103620" y="630495"/>
            <a:ext cx="4274820" cy="329625"/>
          </a:xfrm>
          <a:prstGeom prst="straightConnector1">
            <a:avLst/>
          </a:prstGeom>
          <a:ln w="254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stCxn id="2" idx="2"/>
          </p:cNvCxnSpPr>
          <p:nvPr/>
        </p:nvCxnSpPr>
        <p:spPr>
          <a:xfrm>
            <a:off x="6103620" y="630495"/>
            <a:ext cx="7620" cy="390585"/>
          </a:xfrm>
          <a:prstGeom prst="straightConnector1">
            <a:avLst/>
          </a:prstGeom>
          <a:ln w="254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73480" y="45720"/>
            <a:ext cx="986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 смесей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3360" y="868680"/>
            <a:ext cx="387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Смеси для ИВ здоровых детей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97680" y="853440"/>
            <a:ext cx="4602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Специальные смеси – для ИВ детей с особыми пищевыми потребностями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92640" y="914400"/>
            <a:ext cx="2164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Лечебные смеси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Прямая со стрелкой 36"/>
          <p:cNvCxnSpPr>
            <a:stCxn id="2" idx="2"/>
          </p:cNvCxnSpPr>
          <p:nvPr/>
        </p:nvCxnSpPr>
        <p:spPr>
          <a:xfrm flipH="1">
            <a:off x="3154680" y="630495"/>
            <a:ext cx="2948940" cy="283905"/>
          </a:xfrm>
          <a:prstGeom prst="straightConnector1">
            <a:avLst/>
          </a:prstGeom>
          <a:ln w="254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stCxn id="2" idx="2"/>
          </p:cNvCxnSpPr>
          <p:nvPr/>
        </p:nvCxnSpPr>
        <p:spPr>
          <a:xfrm>
            <a:off x="6103620" y="630495"/>
            <a:ext cx="4274820" cy="329625"/>
          </a:xfrm>
          <a:prstGeom prst="straightConnector1">
            <a:avLst/>
          </a:prstGeom>
          <a:ln w="254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stCxn id="2" idx="2"/>
          </p:cNvCxnSpPr>
          <p:nvPr/>
        </p:nvCxnSpPr>
        <p:spPr>
          <a:xfrm>
            <a:off x="6103620" y="630495"/>
            <a:ext cx="7620" cy="390585"/>
          </a:xfrm>
          <a:prstGeom prst="straightConnector1">
            <a:avLst/>
          </a:prstGeom>
          <a:ln w="254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8546" name="Picture 2" descr="Picture background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8488680" y="4054475"/>
            <a:ext cx="3703320" cy="2590165"/>
          </a:xfrm>
          <a:prstGeom prst="rect">
            <a:avLst/>
          </a:prstGeom>
          <a:noFill/>
        </p:spPr>
      </p:pic>
      <p:sp>
        <p:nvSpPr>
          <p:cNvPr id="10854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854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52759" y="1638300"/>
            <a:ext cx="1314449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51" name="AutoShape 7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855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76359" y="1615440"/>
            <a:ext cx="1551623" cy="2316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54" name="Picture 10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5417" y="1706880"/>
            <a:ext cx="1352306" cy="2103120"/>
          </a:xfrm>
          <a:prstGeom prst="rect">
            <a:avLst/>
          </a:prstGeom>
          <a:noFill/>
        </p:spPr>
      </p:pic>
      <p:pic>
        <p:nvPicPr>
          <p:cNvPr id="108556" name="Picture 12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5080" y="1784033"/>
            <a:ext cx="1803400" cy="2102167"/>
          </a:xfrm>
          <a:prstGeom prst="rect">
            <a:avLst/>
          </a:prstGeom>
          <a:noFill/>
        </p:spPr>
      </p:pic>
      <p:sp>
        <p:nvSpPr>
          <p:cNvPr id="108558" name="AutoShape 1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8559" name="Picture 1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7479" y="4053841"/>
            <a:ext cx="1689735" cy="2331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61" name="AutoShape 17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8562" name="Picture 1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3809" y="3977640"/>
            <a:ext cx="1802225" cy="2423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64" name="Picture 20" descr="Picture background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1645920"/>
            <a:ext cx="4373880" cy="4693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760" y="30480"/>
            <a:ext cx="1127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приготовления детской молочной смеси (ДМС)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4840"/>
            <a:ext cx="12192000" cy="6233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73480" y="30480"/>
            <a:ext cx="986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кормления из бутылочки с соской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570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95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00718" y="822961"/>
            <a:ext cx="4016962" cy="2636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98120" y="610344"/>
            <a:ext cx="751332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1.для каждого ребенка и каждого кормления используют отдельную стерильную бутылочку и соску </a:t>
            </a:r>
            <a:endParaRPr lang="en-US" sz="2000" dirty="0" smtClean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2. отверстие в соске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должно быть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 оптимальным, чтобы молоко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/смесь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 не вытекало струйкой или редкими каплями.</a:t>
            </a:r>
            <a:endParaRPr lang="en-US" sz="2000" dirty="0" smtClean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3. при кормлении ребенка можно держать на руках или кормить в кроватке в положении на боку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.</a:t>
            </a:r>
            <a:endParaRPr lang="en-US" sz="2000" dirty="0" smtClean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4. бутылочку во время кормления нужно держать так, чтобы горловина была заполнена смесью.</a:t>
            </a:r>
            <a:endParaRPr lang="en-US" dirty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64280" y="3810000"/>
            <a:ext cx="752856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нельзя оставлять ребенка во время кормления одного.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нельзя торопить ребенка и надавливать на соску.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после кормления ребенка нужно подержать вертикально несколько минут до отрыгивания воздуха, а затем уложить на бок в кроватку.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После кормления бутылочки  и соски моют и стерилизуют.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print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11548</Words>
  <Application>WPS Presentation</Application>
  <PresentationFormat>Произвольный</PresentationFormat>
  <Paragraphs>301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3" baseType="lpstr">
      <vt:lpstr>Arial</vt:lpstr>
      <vt:lpstr>SimSun</vt:lpstr>
      <vt:lpstr>Wingdings</vt:lpstr>
      <vt:lpstr>Times New Roman</vt:lpstr>
      <vt:lpstr>Calibri</vt:lpstr>
      <vt:lpstr>Aptos</vt:lpstr>
      <vt:lpstr>Segoe Print</vt:lpstr>
      <vt:lpstr>Microsoft YaHei</vt:lpstr>
      <vt:lpstr>Arial Unicode MS</vt:lpstr>
      <vt:lpstr>Aptos Display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828</cp:revision>
  <dcterms:created xsi:type="dcterms:W3CDTF">2024-09-08T16:52:00Z</dcterms:created>
  <dcterms:modified xsi:type="dcterms:W3CDTF">2026-01-27T06:43:29Z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CB13A89DAAC44603BD44AFFC3B35C901_13</vt:lpwstr>
  </property>
  <property fmtid="{D5CDD505-2E9C-101B-9397-08002B2CF9AE}" pid="3" name="KSOProductBuildVer">
    <vt:lpwstr>1049-12.2.0.19805</vt:lpwstr>
  </property>
</Properties>
</file>