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Default ContentType="image/gif" Extension="gif"/>
  <Default ContentType="image/jpeg" Extension="jpg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3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theme+xml" PartName="/ppt/theme/theme2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32.xml"/>
  <Override ContentType="application/vnd.openxmlformats-officedocument.presentationml.slideLayout+xml" PartName="/ppt/slideLayouts/slideLayout33.xml"/>
  <Override ContentType="application/vnd.openxmlformats-officedocument.theme+xml" PartName="/ppt/theme/theme3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6" r:id="rId1"/>
    <p:sldMasterId id="2147484260" r:id="rId2"/>
    <p:sldMasterId id="2147484272" r:id="rId3"/>
  </p:sldMasterIdLst>
  <p:sldIdLst>
    <p:sldId id="257" r:id="rId4"/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21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583" autoAdjust="0"/>
    <p:restoredTop sz="94665" autoAdjust="0"/>
  </p:normalViewPr>
  <p:slideViewPr>
    <p:cSldViewPr>
      <p:cViewPr varScale="1">
        <p:scale>
          <a:sx n="66" d="100"/>
          <a:sy n="66" d="100"/>
        </p:scale>
        <p:origin x="114" y="11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62" r:id="rId2"/>
    <p:sldLayoutId id="2147484263" r:id="rId3"/>
    <p:sldLayoutId id="2147484264" r:id="rId4"/>
    <p:sldLayoutId id="2147484265" r:id="rId5"/>
    <p:sldLayoutId id="2147484266" r:id="rId6"/>
    <p:sldLayoutId id="2147484267" r:id="rId7"/>
    <p:sldLayoutId id="2147484268" r:id="rId8"/>
    <p:sldLayoutId id="2147484269" r:id="rId9"/>
    <p:sldLayoutId id="2147484270" r:id="rId10"/>
    <p:sldLayoutId id="21474842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3" r:id="rId1"/>
    <p:sldLayoutId id="2147484274" r:id="rId2"/>
    <p:sldLayoutId id="2147484275" r:id="rId3"/>
    <p:sldLayoutId id="2147484276" r:id="rId4"/>
    <p:sldLayoutId id="2147484277" r:id="rId5"/>
    <p:sldLayoutId id="2147484278" r:id="rId6"/>
    <p:sldLayoutId id="2147484279" r:id="rId7"/>
    <p:sldLayoutId id="2147484280" r:id="rId8"/>
    <p:sldLayoutId id="2147484281" r:id="rId9"/>
    <p:sldLayoutId id="2147484282" r:id="rId10"/>
    <p:sldLayoutId id="21474842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jpe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5.jpeg"/><Relationship Id="rId4" Type="http://schemas.openxmlformats.org/officeDocument/2006/relationships/image" Target="../media/image5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>
          <a:xfrm>
            <a:off x="2411760" y="0"/>
            <a:ext cx="6172200" cy="1894362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/>
                <a:ea typeface="Candara"/>
                <a:cs typeface="Candara"/>
              </a:rPr>
              <a:t>Писатели-юбиляры</a:t>
            </a:r>
            <a:r>
              <a:rPr lang="ru-RU" b="1" spc="5" dirty="0">
                <a:solidFill>
                  <a:srgbClr val="FFFF00"/>
                </a:solidFill>
                <a:latin typeface="Times New Roman"/>
                <a:ea typeface="Candara"/>
                <a:cs typeface="Candara"/>
              </a:rPr>
              <a:t> </a:t>
            </a:r>
            <a:r>
              <a:rPr lang="ru-RU" b="1" dirty="0">
                <a:solidFill>
                  <a:srgbClr val="FFFF00"/>
                </a:solidFill>
                <a:latin typeface="Times New Roman"/>
                <a:ea typeface="Candara"/>
                <a:cs typeface="Candara"/>
              </a:rPr>
              <a:t>2021</a:t>
            </a:r>
            <a:r>
              <a:rPr lang="ru-RU" b="1" spc="5" dirty="0">
                <a:solidFill>
                  <a:srgbClr val="FFFF00"/>
                </a:solidFill>
                <a:latin typeface="Times New Roman"/>
                <a:ea typeface="Candara"/>
                <a:cs typeface="Candara"/>
              </a:rPr>
              <a:t> </a:t>
            </a:r>
            <a:r>
              <a:rPr lang="ru-RU" b="1" dirty="0" smtClean="0">
                <a:solidFill>
                  <a:srgbClr val="FFFF00"/>
                </a:solidFill>
                <a:latin typeface="Times New Roman"/>
                <a:ea typeface="Candara"/>
                <a:cs typeface="Candara"/>
              </a:rPr>
              <a:t>года: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2195736" y="1844824"/>
            <a:ext cx="6172200" cy="1371600"/>
          </a:xfrm>
        </p:spPr>
        <p:txBody>
          <a:bodyPr/>
          <a:lstStyle/>
          <a:p>
            <a:pPr lvl="0" algn="ctr"/>
            <a:r>
              <a:rPr lang="ru-RU" b="1" i="1" dirty="0">
                <a:solidFill>
                  <a:srgbClr val="FFFF00"/>
                </a:solidFill>
                <a:latin typeface="Times New Roman"/>
                <a:ea typeface="Candara"/>
                <a:cs typeface="Candara"/>
              </a:rPr>
              <a:t>о</a:t>
            </a:r>
            <a:r>
              <a:rPr lang="ru-RU" b="1" i="1" spc="5" dirty="0">
                <a:solidFill>
                  <a:srgbClr val="FFFF00"/>
                </a:solidFill>
                <a:latin typeface="Times New Roman"/>
                <a:ea typeface="Candara"/>
                <a:cs typeface="Candara"/>
              </a:rPr>
              <a:t> </a:t>
            </a:r>
            <a:r>
              <a:rPr lang="ru-RU" b="1" i="1" dirty="0">
                <a:solidFill>
                  <a:srgbClr val="FFFF00"/>
                </a:solidFill>
                <a:latin typeface="Times New Roman"/>
                <a:ea typeface="Candara"/>
                <a:cs typeface="Candara"/>
              </a:rPr>
              <a:t>детях</a:t>
            </a:r>
            <a:r>
              <a:rPr lang="ru-RU" b="1" i="1" spc="5" dirty="0">
                <a:solidFill>
                  <a:srgbClr val="FFFF00"/>
                </a:solidFill>
                <a:latin typeface="Times New Roman"/>
                <a:ea typeface="Candara"/>
                <a:cs typeface="Candara"/>
              </a:rPr>
              <a:t> </a:t>
            </a:r>
            <a:r>
              <a:rPr lang="ru-RU" b="1" i="1" dirty="0">
                <a:solidFill>
                  <a:srgbClr val="FFFF00"/>
                </a:solidFill>
                <a:latin typeface="Times New Roman"/>
                <a:ea typeface="Candara"/>
                <a:cs typeface="Candara"/>
              </a:rPr>
              <a:t>и</a:t>
            </a:r>
            <a:r>
              <a:rPr lang="ru-RU" b="1" i="1" spc="5" dirty="0">
                <a:solidFill>
                  <a:srgbClr val="FFFF00"/>
                </a:solidFill>
                <a:latin typeface="Times New Roman"/>
                <a:ea typeface="Candara"/>
                <a:cs typeface="Candara"/>
              </a:rPr>
              <a:t> </a:t>
            </a:r>
            <a:r>
              <a:rPr lang="ru-RU" b="1" i="1" dirty="0">
                <a:solidFill>
                  <a:srgbClr val="FFFF00"/>
                </a:solidFill>
                <a:latin typeface="Times New Roman"/>
                <a:ea typeface="Candara"/>
                <a:cs typeface="Candara"/>
              </a:rPr>
              <a:t>для детей</a:t>
            </a:r>
            <a:endParaRPr lang="ru-RU" i="1" dirty="0">
              <a:solidFill>
                <a:srgbClr val="FFFF00"/>
              </a:solidFill>
              <a:latin typeface="Times New Roman"/>
            </a:endParaRPr>
          </a:p>
          <a:p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2" name="image2.jpeg" descr="C:\Users\st_abonement\Downloads\Desktop\Библиографы\картинки\Книга\wsrodksiazek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2126407"/>
            <a:ext cx="3672408" cy="227017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126407"/>
            <a:ext cx="4431771" cy="3323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325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276872"/>
            <a:ext cx="2520280" cy="3688093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44008" y="116632"/>
            <a:ext cx="3456384" cy="1944216"/>
          </a:xfrm>
        </p:spPr>
        <p:txBody>
          <a:bodyPr>
            <a:noAutofit/>
          </a:bodyPr>
          <a:lstStyle/>
          <a:p>
            <a:pPr marL="160655">
              <a:spcBef>
                <a:spcPts val="5"/>
              </a:spcBef>
              <a:spcAft>
                <a:spcPts val="0"/>
              </a:spcAft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85</a:t>
            </a:r>
            <a:r>
              <a:rPr lang="ru-RU" sz="2000" b="1" spc="31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000" b="1" spc="33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со</a:t>
            </a:r>
            <a:r>
              <a:rPr lang="ru-RU" sz="2000" b="1" spc="31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дня</a:t>
            </a:r>
            <a:r>
              <a:rPr lang="ru-RU" sz="2000" b="1" spc="31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рождения</a:t>
            </a:r>
            <a:r>
              <a:rPr lang="ru-RU" sz="2000" b="1" spc="32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русского</a:t>
            </a:r>
            <a:r>
              <a:rPr lang="ru-RU" sz="2000" b="1" spc="31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поэта</a:t>
            </a:r>
            <a:r>
              <a:rPr lang="ru-RU" sz="2000" b="1" spc="33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Николая</a:t>
            </a:r>
            <a:r>
              <a:rPr lang="ru-RU" sz="2000" b="1" spc="310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Михайловича</a:t>
            </a:r>
            <a:r>
              <a:rPr lang="ru-RU" sz="2000" b="1" spc="310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Рубцова</a:t>
            </a: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/>
            </a:r>
            <a:br>
              <a:rPr lang="ru-RU" sz="1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(1936–1971).</a:t>
            </a:r>
          </a:p>
        </p:txBody>
      </p:sp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539552" y="548680"/>
            <a:ext cx="3802840" cy="864096"/>
          </a:xfrm>
        </p:spPr>
        <p:txBody>
          <a:bodyPr/>
          <a:lstStyle/>
          <a:p>
            <a:pPr marL="520065" lvl="0">
              <a:spcBef>
                <a:spcPts val="280"/>
              </a:spcBef>
              <a:spcAft>
                <a:spcPts val="0"/>
              </a:spcAft>
              <a:buClr>
                <a:srgbClr val="31B6FD"/>
              </a:buClr>
            </a:pPr>
            <a:r>
              <a:rPr lang="ru-RU" sz="1600" b="1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Произведения: </a:t>
            </a:r>
            <a:r>
              <a:rPr lang="ru-RU" sz="1600" b="1" dirty="0" smtClean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</a:t>
            </a:r>
            <a:r>
              <a:rPr lang="ru-RU" sz="1600" dirty="0" smtClean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тихотворения</a:t>
            </a:r>
            <a:r>
              <a:rPr lang="ru-RU" sz="1600" spc="-10" dirty="0" smtClean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«Ласточка»,</a:t>
            </a:r>
            <a:r>
              <a:rPr lang="ru-RU" sz="1600" spc="-10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«Коза»,</a:t>
            </a:r>
            <a:r>
              <a:rPr lang="ru-RU" sz="1600" spc="-30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«Мальчик</a:t>
            </a:r>
            <a:r>
              <a:rPr lang="ru-RU" sz="1600" spc="-25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Вова»,</a:t>
            </a:r>
            <a:r>
              <a:rPr lang="ru-RU" sz="1600" spc="-25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«Узнала»</a:t>
            </a:r>
            <a:r>
              <a:rPr lang="ru-RU" sz="1600" spc="-10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и</a:t>
            </a:r>
            <a:r>
              <a:rPr lang="ru-RU" sz="1600" spc="-25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424242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др.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95" y="4244300"/>
            <a:ext cx="3484934" cy="26137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32" y="1499673"/>
            <a:ext cx="3375422" cy="19240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580404"/>
            <a:ext cx="1971686" cy="159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1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933056"/>
            <a:ext cx="3365320" cy="1981912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716016" y="980728"/>
            <a:ext cx="3376580" cy="1512168"/>
          </a:xfrm>
        </p:spPr>
        <p:txBody>
          <a:bodyPr>
            <a:noAutofit/>
          </a:bodyPr>
          <a:lstStyle/>
          <a:p>
            <a:pPr marL="160655">
              <a:spcAft>
                <a:spcPts val="0"/>
              </a:spcAft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245</a:t>
            </a:r>
            <a:r>
              <a:rPr lang="ru-RU" sz="2000" b="1" spc="24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000" b="1" spc="26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со</a:t>
            </a:r>
            <a:r>
              <a:rPr lang="ru-RU" sz="2000" b="1" spc="24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дня</a:t>
            </a:r>
            <a:r>
              <a:rPr lang="ru-RU" sz="2000" b="1" spc="24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рождения</a:t>
            </a:r>
            <a:r>
              <a:rPr lang="ru-RU" sz="2000" b="1" spc="25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немецкого писателя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,</a:t>
            </a:r>
            <a:r>
              <a:rPr lang="ru-RU" sz="2000" b="1" spc="25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художника,</a:t>
            </a:r>
            <a:r>
              <a:rPr lang="ru-RU" sz="2000" b="1" spc="26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композитора</a:t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Эрнста</a:t>
            </a:r>
            <a:r>
              <a:rPr lang="ru-RU" sz="2000" b="1" spc="-2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Теодора</a:t>
            </a:r>
            <a:r>
              <a:rPr lang="ru-RU" sz="2000" b="1" spc="-2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Вильгельма</a:t>
            </a:r>
            <a:r>
              <a:rPr lang="ru-RU" sz="2000" b="1" spc="-3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Амадея</a:t>
            </a:r>
            <a:r>
              <a:rPr lang="ru-RU" sz="2000" b="1" spc="-2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Гофмана</a:t>
            </a:r>
            <a:r>
              <a:rPr lang="ru-RU" sz="2000" b="1" spc="2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(1776–1822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).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395536" y="620688"/>
            <a:ext cx="3888432" cy="1728192"/>
          </a:xfrm>
        </p:spPr>
        <p:txBody>
          <a:bodyPr>
            <a:noAutofit/>
          </a:bodyPr>
          <a:lstStyle/>
          <a:p>
            <a:pPr marL="520065" marR="115570">
              <a:spcBef>
                <a:spcPts val="255"/>
              </a:spcBef>
              <a:spcAft>
                <a:spcPts val="0"/>
              </a:spcAft>
            </a:pPr>
            <a:r>
              <a:rPr lang="ru-RU" b="1" dirty="0">
                <a:latin typeface="Times New Roman" pitchFamily="18" charset="0"/>
                <a:ea typeface="Candara"/>
                <a:cs typeface="Times New Roman" pitchFamily="18" charset="0"/>
              </a:rPr>
              <a:t>Произведения: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сказки и новеллы «Щелкунчик и Мышиный король», «Крошка Цахес</a:t>
            </a:r>
            <a:r>
              <a:rPr lang="ru-RU" dirty="0">
                <a:solidFill>
                  <a:srgbClr val="535353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,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по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прозванию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Циннобер»,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«Золотой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горшок»,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«Принцесса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ea typeface="Candara"/>
                <a:cs typeface="Times New Roman" pitchFamily="18" charset="0"/>
              </a:rPr>
              <a:t>Брамбилла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»,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«Житейские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воззрения</a:t>
            </a:r>
            <a:r>
              <a:rPr lang="ru-RU" spc="-5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Кота</a:t>
            </a:r>
            <a:r>
              <a:rPr lang="ru-RU" spc="-6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ea typeface="Candara"/>
                <a:cs typeface="Times New Roman" pitchFamily="18" charset="0"/>
              </a:rPr>
              <a:t>Мурра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»,</a:t>
            </a:r>
            <a:r>
              <a:rPr lang="ru-RU" spc="-3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«Ночные</a:t>
            </a:r>
            <a:r>
              <a:rPr lang="ru-RU" spc="-2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рассказы».</a:t>
            </a:r>
          </a:p>
          <a:p>
            <a:endParaRPr lang="ru-RU" sz="9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3105">
            <a:off x="1075758" y="2778271"/>
            <a:ext cx="2620265" cy="371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056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861048"/>
            <a:ext cx="3090863" cy="1930066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860032" y="1916832"/>
            <a:ext cx="3304572" cy="1008112"/>
          </a:xfrm>
        </p:spPr>
        <p:txBody>
          <a:bodyPr>
            <a:normAutofit fontScale="90000"/>
          </a:bodyPr>
          <a:lstStyle/>
          <a:p>
            <a:pPr>
              <a:spcBef>
                <a:spcPts val="35"/>
              </a:spcBef>
              <a:spcAft>
                <a:spcPts val="0"/>
              </a:spcAft>
            </a:pPr>
            <a:r>
              <a:rPr lang="ru-RU" dirty="0">
                <a:latin typeface="Candara"/>
                <a:ea typeface="Candara"/>
                <a:cs typeface="Candara"/>
              </a:rPr>
              <a:t> </a:t>
            </a:r>
            <a:r>
              <a:rPr lang="ru-RU" dirty="0">
                <a:solidFill>
                  <a:srgbClr val="C00000"/>
                </a:solidFill>
                <a:latin typeface="Candara"/>
                <a:ea typeface="Candara"/>
                <a:cs typeface="Candara"/>
              </a:rPr>
              <a:t/>
            </a:r>
            <a:br>
              <a:rPr lang="ru-RU" dirty="0">
                <a:solidFill>
                  <a:srgbClr val="C00000"/>
                </a:solidFill>
                <a:latin typeface="Candara"/>
                <a:ea typeface="Candara"/>
                <a:cs typeface="Candara"/>
              </a:rPr>
            </a:b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195</a:t>
            </a:r>
            <a:r>
              <a:rPr lang="ru-RU" sz="2200" b="1" spc="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200" b="1" spc="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со</a:t>
            </a:r>
            <a:r>
              <a:rPr lang="ru-RU" sz="2200" b="1" spc="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дня</a:t>
            </a:r>
            <a:r>
              <a:rPr lang="ru-RU" sz="2200" b="1" spc="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рождения</a:t>
            </a:r>
            <a:r>
              <a:rPr lang="ru-RU" sz="2200" b="1" spc="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русского</a:t>
            </a:r>
            <a:r>
              <a:rPr lang="ru-RU" sz="2200" b="1" spc="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писателя</a:t>
            </a:r>
            <a:r>
              <a:rPr lang="ru-RU" sz="2200" b="1" spc="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Михаила</a:t>
            </a:r>
            <a:r>
              <a:rPr lang="ru-RU" sz="2200" b="1" spc="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Евграфовича</a:t>
            </a:r>
            <a:r>
              <a:rPr lang="ru-RU" sz="2200" b="1" spc="-29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Салтыкова-Щедрина</a:t>
            </a:r>
            <a:r>
              <a:rPr lang="ru-RU" sz="2200" b="1" spc="-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(Салтыков)</a:t>
            </a:r>
            <a:r>
              <a:rPr lang="ru-RU" sz="2200" b="1" spc="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spc="5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/>
            </a:r>
            <a:br>
              <a:rPr lang="ru-RU" sz="2200" b="1" spc="5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1826–1889).</a:t>
            </a:r>
            <a:r>
              <a:rPr lang="ru-RU" dirty="0">
                <a:latin typeface="Candara"/>
                <a:ea typeface="Candara"/>
                <a:cs typeface="Candara"/>
              </a:rPr>
              <a:t/>
            </a:r>
            <a:br>
              <a:rPr lang="ru-RU" dirty="0">
                <a:latin typeface="Candara"/>
                <a:ea typeface="Candara"/>
                <a:cs typeface="Candara"/>
              </a:rPr>
            </a:b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467544" y="620688"/>
            <a:ext cx="3946856" cy="1296144"/>
          </a:xfrm>
        </p:spPr>
        <p:txBody>
          <a:bodyPr>
            <a:normAutofit lnSpcReduction="10000"/>
          </a:bodyPr>
          <a:lstStyle/>
          <a:p>
            <a:pPr marL="520065">
              <a:spcBef>
                <a:spcPts val="250"/>
              </a:spcBef>
              <a:spcAft>
                <a:spcPts val="0"/>
              </a:spcAft>
            </a:pPr>
            <a:r>
              <a:rPr lang="ru-RU" b="1" dirty="0">
                <a:latin typeface="Times New Roman" pitchFamily="18" charset="0"/>
                <a:ea typeface="Candara"/>
                <a:cs typeface="Times New Roman" pitchFamily="18" charset="0"/>
              </a:rPr>
              <a:t>Произведения:</a:t>
            </a:r>
            <a:r>
              <a:rPr lang="ru-RU" b="1" spc="40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романы  </a:t>
            </a:r>
            <a:r>
              <a:rPr lang="ru-RU" spc="1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«История  </a:t>
            </a:r>
            <a:r>
              <a:rPr lang="ru-RU" spc="11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одного  </a:t>
            </a:r>
            <a:r>
              <a:rPr lang="ru-RU" spc="9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города»,  </a:t>
            </a:r>
            <a:r>
              <a:rPr lang="ru-RU" spc="10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«Господа  </a:t>
            </a:r>
            <a:r>
              <a:rPr lang="ru-RU" spc="12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Головлевы»,  </a:t>
            </a:r>
            <a:r>
              <a:rPr lang="ru-RU" spc="10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ea typeface="Candara"/>
                <a:cs typeface="Times New Roman" pitchFamily="18" charset="0"/>
              </a:rPr>
              <a:t>сказки  «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Коняга»,</a:t>
            </a:r>
            <a:r>
              <a:rPr lang="ru-RU" spc="-2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«Премудрый</a:t>
            </a:r>
            <a:r>
              <a:rPr lang="ru-RU" spc="-2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пескарь»,</a:t>
            </a:r>
            <a:r>
              <a:rPr lang="ru-RU" spc="-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«Дикий</a:t>
            </a:r>
            <a:r>
              <a:rPr lang="ru-RU" spc="-2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помещик»,</a:t>
            </a:r>
            <a:r>
              <a:rPr lang="ru-RU" spc="-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«Пропала</a:t>
            </a:r>
            <a:r>
              <a:rPr lang="ru-RU" spc="-2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совесть»</a:t>
            </a:r>
            <a:r>
              <a:rPr lang="ru-RU" spc="-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и</a:t>
            </a:r>
            <a:r>
              <a:rPr lang="ru-RU" spc="-2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др.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62943">
            <a:off x="562247" y="2463642"/>
            <a:ext cx="3638178" cy="242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12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1728">
            <a:off x="570108" y="3829224"/>
            <a:ext cx="1719096" cy="25922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71" y="2348880"/>
            <a:ext cx="2177819" cy="16333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42691">
            <a:off x="2354338" y="2088046"/>
            <a:ext cx="2205372" cy="1891107"/>
          </a:xfrm>
          <a:prstGeom prst="rect">
            <a:avLst/>
          </a:prstGeom>
        </p:spPr>
      </p:pic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348880"/>
            <a:ext cx="2918628" cy="3660651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788024" y="1484784"/>
            <a:ext cx="3304572" cy="1152128"/>
          </a:xfrm>
        </p:spPr>
        <p:txBody>
          <a:bodyPr>
            <a:normAutofit fontScale="90000"/>
          </a:bodyPr>
          <a:lstStyle/>
          <a:p>
            <a:pPr>
              <a:spcBef>
                <a:spcPts val="45"/>
              </a:spcBef>
              <a:spcAft>
                <a:spcPts val="0"/>
              </a:spcAft>
              <a:tabLst>
                <a:tab pos="371475" algn="l"/>
              </a:tabLst>
            </a:pP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190</a:t>
            </a:r>
            <a:r>
              <a:rPr lang="ru-RU" sz="2200" b="1" spc="13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200" b="1" spc="13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со</a:t>
            </a:r>
            <a:r>
              <a:rPr lang="ru-RU" sz="2200" b="1" spc="11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дня</a:t>
            </a:r>
            <a:r>
              <a:rPr lang="ru-RU" sz="2200" b="1" spc="12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рождения</a:t>
            </a:r>
            <a:r>
              <a:rPr lang="ru-RU" sz="2200" b="1" spc="12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русского</a:t>
            </a:r>
            <a:r>
              <a:rPr lang="ru-RU" sz="2200" b="1" spc="14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писателя</a:t>
            </a:r>
            <a:r>
              <a:rPr lang="ru-RU" sz="2200" b="1" spc="15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Николая</a:t>
            </a:r>
            <a:r>
              <a:rPr lang="ru-RU" sz="2200" b="1" spc="12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Семеновича</a:t>
            </a:r>
            <a:r>
              <a:rPr lang="ru-RU" sz="2200" b="1" spc="11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Лескова</a:t>
            </a:r>
            <a:b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(1831–1895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)</a:t>
            </a:r>
            <a:r>
              <a:rPr lang="ru-RU" dirty="0">
                <a:latin typeface="Candara"/>
                <a:ea typeface="Candara"/>
                <a:cs typeface="Candara"/>
              </a:rPr>
              <a:t/>
            </a:r>
            <a:br>
              <a:rPr lang="ru-RU" dirty="0">
                <a:latin typeface="Candara"/>
                <a:ea typeface="Candara"/>
                <a:cs typeface="Candara"/>
              </a:rPr>
            </a:b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395536" y="548680"/>
            <a:ext cx="3946856" cy="1584176"/>
          </a:xfrm>
        </p:spPr>
        <p:txBody>
          <a:bodyPr>
            <a:noAutofit/>
          </a:bodyPr>
          <a:lstStyle/>
          <a:p>
            <a:pPr marL="520065">
              <a:spcBef>
                <a:spcPts val="260"/>
              </a:spcBef>
              <a:spcAft>
                <a:spcPts val="0"/>
              </a:spcAft>
              <a:tabLst>
                <a:tab pos="1678940" algn="l"/>
                <a:tab pos="2348865" algn="l"/>
                <a:tab pos="2568575" algn="l"/>
                <a:tab pos="3316605" algn="l"/>
                <a:tab pos="4068445" algn="l"/>
                <a:tab pos="4914900" algn="l"/>
                <a:tab pos="5822950" algn="l"/>
              </a:tabLst>
            </a:pPr>
            <a:r>
              <a:rPr lang="ru-RU" b="1" dirty="0" smtClean="0">
                <a:latin typeface="Times New Roman" pitchFamily="18" charset="0"/>
                <a:ea typeface="Candara"/>
                <a:cs typeface="Times New Roman" pitchFamily="18" charset="0"/>
              </a:rPr>
              <a:t>Произведения</a:t>
            </a:r>
            <a:r>
              <a:rPr lang="ru-RU" dirty="0" smtClean="0">
                <a:latin typeface="Times New Roman" pitchFamily="18" charset="0"/>
                <a:ea typeface="Candara"/>
                <a:cs typeface="Times New Roman" pitchFamily="18" charset="0"/>
              </a:rPr>
              <a:t>: повести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ea typeface="Candara"/>
                <a:cs typeface="Times New Roman" pitchFamily="18" charset="0"/>
              </a:rPr>
              <a:t>и рассказы «Левша», «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Пугало</a:t>
            </a:r>
            <a:r>
              <a:rPr lang="ru-RU" dirty="0" smtClean="0">
                <a:latin typeface="Times New Roman" pitchFamily="18" charset="0"/>
                <a:ea typeface="Candara"/>
                <a:cs typeface="Times New Roman" pitchFamily="18" charset="0"/>
              </a:rPr>
              <a:t>», «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Однодум»,</a:t>
            </a:r>
            <a:r>
              <a:rPr lang="ru-RU" spc="5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«Человек</a:t>
            </a:r>
            <a:r>
              <a:rPr lang="ru-RU" spc="6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на</a:t>
            </a:r>
            <a:r>
              <a:rPr lang="ru-RU" spc="6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часах»,</a:t>
            </a:r>
            <a:r>
              <a:rPr lang="ru-RU" spc="5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«Грабеж»,</a:t>
            </a:r>
            <a:r>
              <a:rPr lang="ru-RU" spc="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«Штопальщик»,</a:t>
            </a:r>
            <a:r>
              <a:rPr lang="ru-RU" spc="8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«Захудалый</a:t>
            </a:r>
            <a:r>
              <a:rPr lang="ru-RU" spc="6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род»,</a:t>
            </a:r>
            <a:r>
              <a:rPr lang="ru-RU" spc="8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«Павлин</a:t>
            </a:r>
            <a:r>
              <a:rPr lang="ru-RU" dirty="0" smtClean="0">
                <a:latin typeface="Times New Roman" pitchFamily="18" charset="0"/>
                <a:ea typeface="Candara"/>
                <a:cs typeface="Times New Roman" pitchFamily="18" charset="0"/>
              </a:rPr>
              <a:t>», «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Очарованный</a:t>
            </a:r>
            <a:r>
              <a:rPr lang="ru-RU" spc="-4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странник»,</a:t>
            </a:r>
            <a:r>
              <a:rPr lang="ru-RU" spc="-2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«Привидение в</a:t>
            </a:r>
            <a:r>
              <a:rPr lang="ru-RU" spc="-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Инженерном</a:t>
            </a:r>
            <a:r>
              <a:rPr lang="ru-RU" spc="-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замке» и</a:t>
            </a:r>
            <a:r>
              <a:rPr lang="ru-RU" spc="-2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др.</a:t>
            </a:r>
          </a:p>
          <a:p>
            <a:endParaRPr lang="ru-RU" sz="7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803" y="4179205"/>
            <a:ext cx="1793725" cy="247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752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682" y="2466471"/>
            <a:ext cx="2939819" cy="22048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6808">
            <a:off x="282656" y="2298072"/>
            <a:ext cx="1967973" cy="25416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501008"/>
            <a:ext cx="3378416" cy="2538034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788024" y="764704"/>
            <a:ext cx="3304572" cy="1463153"/>
          </a:xfrm>
        </p:spPr>
        <p:txBody>
          <a:bodyPr>
            <a:normAutofit fontScale="90000"/>
          </a:bodyPr>
          <a:lstStyle/>
          <a:p>
            <a:pPr>
              <a:spcBef>
                <a:spcPts val="30"/>
              </a:spcBef>
              <a:spcAft>
                <a:spcPts val="0"/>
              </a:spcAft>
            </a:pPr>
            <a:r>
              <a:rPr lang="ru-RU" dirty="0">
                <a:latin typeface="Candara"/>
                <a:ea typeface="Candara"/>
                <a:cs typeface="Candara"/>
              </a:rPr>
              <a:t> </a:t>
            </a:r>
            <a:br>
              <a:rPr lang="ru-RU" dirty="0">
                <a:latin typeface="Candara"/>
                <a:ea typeface="Candara"/>
                <a:cs typeface="Candara"/>
              </a:rPr>
            </a:b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115</a:t>
            </a:r>
            <a:r>
              <a:rPr lang="ru-RU" sz="2200" b="1" spc="17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200" b="1" spc="18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со</a:t>
            </a:r>
            <a:r>
              <a:rPr lang="ru-RU" sz="2200" b="1" spc="16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дня</a:t>
            </a:r>
            <a:r>
              <a:rPr lang="ru-RU" sz="2200" b="1" spc="17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рождения</a:t>
            </a:r>
            <a:r>
              <a:rPr lang="ru-RU" sz="2200" b="1" spc="17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русской</a:t>
            </a:r>
            <a:r>
              <a:rPr lang="ru-RU" sz="2200" b="1" spc="18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детской</a:t>
            </a:r>
            <a:r>
              <a:rPr lang="ru-RU" sz="2200" b="1" spc="18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поэтессы</a:t>
            </a:r>
            <a:r>
              <a:rPr lang="ru-RU" sz="2200" b="1" spc="21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Агнии</a:t>
            </a:r>
            <a:r>
              <a:rPr lang="ru-RU" sz="2200" b="1" spc="16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Львовны</a:t>
            </a:r>
            <a:r>
              <a:rPr lang="ru-RU" sz="2200" b="1" spc="17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Барто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/>
            </a:r>
            <a:b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(1906–1981).</a:t>
            </a:r>
            <a:r>
              <a:rPr lang="ru-RU" dirty="0">
                <a:latin typeface="Candara"/>
                <a:ea typeface="Candara"/>
                <a:cs typeface="Candara"/>
              </a:rPr>
              <a:t/>
            </a:r>
            <a:br>
              <a:rPr lang="ru-RU" dirty="0">
                <a:latin typeface="Candara"/>
                <a:ea typeface="Candara"/>
                <a:cs typeface="Candara"/>
              </a:rPr>
            </a:b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611560" y="620688"/>
            <a:ext cx="4032448" cy="1872208"/>
          </a:xfrm>
        </p:spPr>
        <p:txBody>
          <a:bodyPr>
            <a:normAutofit fontScale="25000" lnSpcReduction="20000"/>
          </a:bodyPr>
          <a:lstStyle/>
          <a:p>
            <a:pPr marL="360000">
              <a:lnSpc>
                <a:spcPct val="120000"/>
              </a:lnSpc>
              <a:spcBef>
                <a:spcPts val="260"/>
              </a:spcBef>
              <a:spcAft>
                <a:spcPts val="0"/>
              </a:spcAft>
            </a:pPr>
            <a:r>
              <a:rPr lang="ru-RU" sz="6400" b="1" dirty="0">
                <a:latin typeface="Times New Roman" pitchFamily="18" charset="0"/>
                <a:ea typeface="Candara"/>
                <a:cs typeface="Times New Roman" pitchFamily="18" charset="0"/>
              </a:rPr>
              <a:t>Произведения:</a:t>
            </a:r>
            <a:r>
              <a:rPr lang="ru-RU" sz="6400" b="1" spc="39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цикл</a:t>
            </a:r>
            <a:r>
              <a:rPr lang="ru-RU" sz="6400" spc="39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«Игрушки»,</a:t>
            </a:r>
            <a:r>
              <a:rPr lang="ru-RU" sz="6400" spc="39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стихотворения</a:t>
            </a:r>
            <a:r>
              <a:rPr lang="ru-RU" sz="6400" spc="38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«Машенька»,</a:t>
            </a:r>
            <a:r>
              <a:rPr lang="ru-RU" sz="6400" spc="39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«Девочка</a:t>
            </a:r>
            <a:r>
              <a:rPr lang="ru-RU" sz="6400" spc="40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с</a:t>
            </a:r>
            <a:r>
              <a:rPr lang="ru-RU" sz="6400" spc="39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букетом</a:t>
            </a:r>
            <a:r>
              <a:rPr lang="ru-RU" sz="6400" dirty="0" smtClean="0">
                <a:latin typeface="Times New Roman" pitchFamily="18" charset="0"/>
                <a:ea typeface="Candara"/>
                <a:cs typeface="Times New Roman" pitchFamily="18" charset="0"/>
              </a:rPr>
              <a:t>», «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Вовка</a:t>
            </a:r>
            <a:r>
              <a:rPr lang="ru-RU" sz="6400" spc="16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–</a:t>
            </a:r>
            <a:r>
              <a:rPr lang="ru-RU" sz="6400" spc="1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добрая</a:t>
            </a:r>
            <a:r>
              <a:rPr lang="ru-RU" sz="6400" spc="15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душа»</a:t>
            </a:r>
            <a:r>
              <a:rPr lang="ru-RU" sz="6400" spc="1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и</a:t>
            </a:r>
            <a:r>
              <a:rPr lang="ru-RU" sz="6400" spc="14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др.,</a:t>
            </a:r>
            <a:r>
              <a:rPr lang="ru-RU" sz="6400" spc="1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поэмы</a:t>
            </a:r>
            <a:r>
              <a:rPr lang="ru-RU" sz="6400" spc="19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«Звенигород»,</a:t>
            </a:r>
            <a:r>
              <a:rPr lang="ru-RU" sz="6400" spc="1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«Никита»,</a:t>
            </a:r>
            <a:r>
              <a:rPr lang="ru-RU" sz="6400" spc="1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киносценарии</a:t>
            </a:r>
            <a:r>
              <a:rPr lang="ru-RU" sz="6400" spc="14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 smtClean="0">
                <a:latin typeface="Times New Roman" pitchFamily="18" charset="0"/>
                <a:ea typeface="Candara"/>
                <a:cs typeface="Times New Roman" pitchFamily="18" charset="0"/>
              </a:rPr>
              <a:t>фильмов «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Подкидыш»,</a:t>
            </a:r>
            <a:r>
              <a:rPr lang="ru-RU" sz="6400" spc="-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«Алеша Птицын</a:t>
            </a:r>
            <a:r>
              <a:rPr lang="ru-RU" sz="6400" spc="-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вырабатывает</a:t>
            </a:r>
            <a:r>
              <a:rPr lang="ru-RU" sz="6400" spc="-3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характер»,</a:t>
            </a:r>
            <a:r>
              <a:rPr lang="ru-RU" sz="6400" spc="-2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«Слон</a:t>
            </a:r>
            <a:r>
              <a:rPr lang="ru-RU" sz="6400" spc="-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и</a:t>
            </a:r>
            <a:r>
              <a:rPr lang="ru-RU" sz="6400" spc="-2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веревочка».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933056"/>
            <a:ext cx="2286000" cy="222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008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645024"/>
            <a:ext cx="3090863" cy="2347490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44008" y="692696"/>
            <a:ext cx="3600400" cy="1463153"/>
          </a:xfrm>
        </p:spPr>
        <p:txBody>
          <a:bodyPr>
            <a:normAutofit fontScale="90000"/>
          </a:bodyPr>
          <a:lstStyle/>
          <a:p>
            <a:pPr>
              <a:spcBef>
                <a:spcPts val="35"/>
              </a:spcBef>
              <a:spcAft>
                <a:spcPts val="0"/>
              </a:spcAft>
            </a:pPr>
            <a:r>
              <a:rPr lang="ru-RU" dirty="0">
                <a:latin typeface="Candara"/>
                <a:ea typeface="Candara"/>
                <a:cs typeface="Candara"/>
              </a:rPr>
              <a:t> </a:t>
            </a:r>
            <a:br>
              <a:rPr lang="ru-RU" dirty="0">
                <a:latin typeface="Candara"/>
                <a:ea typeface="Candara"/>
                <a:cs typeface="Candara"/>
              </a:rPr>
            </a:b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235</a:t>
            </a:r>
            <a:r>
              <a:rPr lang="ru-RU" sz="2200" b="1" spc="5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200" b="1" spc="7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со</a:t>
            </a:r>
            <a:r>
              <a:rPr lang="ru-RU" sz="2200" b="1" spc="6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дня</a:t>
            </a:r>
            <a:r>
              <a:rPr lang="ru-RU" sz="2200" b="1" spc="6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рождения</a:t>
            </a:r>
            <a:r>
              <a:rPr lang="ru-RU" sz="2200" b="1" spc="7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немецкого</a:t>
            </a:r>
            <a:r>
              <a:rPr lang="ru-RU" sz="2200" b="1" spc="5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сказочника</a:t>
            </a:r>
            <a:r>
              <a:rPr lang="ru-RU" sz="2200" b="1" spc="9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Вильгельма</a:t>
            </a:r>
            <a:r>
              <a:rPr lang="ru-RU" sz="2200" b="1" spc="7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Карла</a:t>
            </a:r>
            <a:r>
              <a:rPr lang="ru-RU" sz="2200" b="1" spc="6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Гримма</a:t>
            </a:r>
            <a:r>
              <a:rPr lang="ru-RU" sz="2200" b="1" dirty="0">
                <a:latin typeface="Times New Roman" pitchFamily="18" charset="0"/>
                <a:ea typeface="Candara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(1786–1859).</a:t>
            </a:r>
            <a:r>
              <a:rPr lang="ru-RU" sz="2000" dirty="0">
                <a:latin typeface="Candara"/>
                <a:ea typeface="Candara"/>
                <a:cs typeface="Candara"/>
              </a:rPr>
              <a:t/>
            </a:r>
            <a:br>
              <a:rPr lang="ru-RU" sz="2000" dirty="0">
                <a:latin typeface="Candara"/>
                <a:ea typeface="Candara"/>
                <a:cs typeface="Candara"/>
              </a:rPr>
            </a:br>
            <a:endParaRPr lang="ru-RU" sz="20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971600" y="692696"/>
            <a:ext cx="3456384" cy="1152128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itchFamily="18" charset="0"/>
                <a:ea typeface="Candara"/>
                <a:cs typeface="Times New Roman" pitchFamily="18" charset="0"/>
              </a:rPr>
              <a:t>Произведения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: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сказки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«Бременские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музыканты»,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«Золотой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гусь»,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«Маленькие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человечки», «Бабушка Вьюга», «Король </a:t>
            </a:r>
            <a:r>
              <a:rPr lang="ru-RU" dirty="0" err="1">
                <a:latin typeface="Times New Roman" pitchFamily="18" charset="0"/>
                <a:ea typeface="Candara"/>
                <a:cs typeface="Times New Roman" pitchFamily="18" charset="0"/>
              </a:rPr>
              <a:t>Дроздобород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» и др</a:t>
            </a:r>
            <a:r>
              <a:rPr lang="ru-RU" dirty="0" smtClean="0">
                <a:latin typeface="Times New Roman" pitchFamily="18" charset="0"/>
                <a:ea typeface="Candara"/>
                <a:cs typeface="Times New Roman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426" y="4254564"/>
            <a:ext cx="2610174" cy="195763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96952"/>
            <a:ext cx="2555776" cy="18061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43" y="1844824"/>
            <a:ext cx="3619987" cy="1836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176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492896"/>
            <a:ext cx="3067050" cy="371475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764704"/>
            <a:ext cx="3304572" cy="1463153"/>
          </a:xfrm>
        </p:spPr>
        <p:txBody>
          <a:bodyPr>
            <a:normAutofit fontScale="90000"/>
          </a:bodyPr>
          <a:lstStyle/>
          <a:p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180</a:t>
            </a:r>
            <a:r>
              <a:rPr lang="ru-RU" sz="2200" b="1" spc="7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200" b="1" spc="8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со</a:t>
            </a:r>
            <a:r>
              <a:rPr lang="ru-RU" sz="2200" b="1" spc="6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дня</a:t>
            </a:r>
            <a:r>
              <a:rPr lang="ru-RU" sz="2200" b="1" spc="7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рождения</a:t>
            </a:r>
            <a:r>
              <a:rPr lang="ru-RU" sz="2200" b="1" spc="7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русского</a:t>
            </a:r>
            <a:r>
              <a:rPr lang="ru-RU" sz="2200" b="1" spc="6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поэта</a:t>
            </a:r>
            <a:r>
              <a:rPr lang="ru-RU" sz="2200" b="1" spc="8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Ивана</a:t>
            </a:r>
            <a:r>
              <a:rPr lang="ru-RU" sz="2200" b="1" spc="6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Захаровича</a:t>
            </a:r>
            <a:r>
              <a:rPr lang="ru-RU" sz="2200" b="1" spc="6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Сурикова</a:t>
            </a:r>
            <a:r>
              <a:rPr lang="ru-RU" sz="2200" b="1" spc="9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(1841–</a:t>
            </a:r>
            <a:r>
              <a:rPr lang="ru-RU" sz="2200" b="1" spc="-29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1880).</a:t>
            </a:r>
            <a:r>
              <a:rPr lang="ru-RU" dirty="0">
                <a:latin typeface="Candara"/>
                <a:ea typeface="Candara"/>
                <a:cs typeface="Candara"/>
              </a:rPr>
              <a:t/>
            </a:r>
            <a:br>
              <a:rPr lang="ru-RU" dirty="0">
                <a:latin typeface="Candara"/>
                <a:ea typeface="Candara"/>
                <a:cs typeface="Candara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71600" y="692696"/>
            <a:ext cx="3456384" cy="936104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itchFamily="18" charset="0"/>
                <a:ea typeface="Candara"/>
                <a:cs typeface="Times New Roman" pitchFamily="18" charset="0"/>
              </a:rPr>
              <a:t>Произведения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:</a:t>
            </a:r>
            <a:r>
              <a:rPr lang="ru-RU" spc="-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стихотворения</a:t>
            </a:r>
            <a:r>
              <a:rPr lang="ru-RU" spc="-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«Детство»,</a:t>
            </a:r>
            <a:r>
              <a:rPr lang="ru-RU" spc="-3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«Рябина»,</a:t>
            </a:r>
            <a:r>
              <a:rPr lang="ru-RU" spc="-1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«Четыре</a:t>
            </a:r>
            <a:r>
              <a:rPr lang="ru-RU" spc="-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цвета</a:t>
            </a:r>
            <a:r>
              <a:rPr lang="ru-RU" spc="-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года»</a:t>
            </a:r>
            <a:r>
              <a:rPr lang="ru-RU" spc="-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и</a:t>
            </a:r>
            <a:r>
              <a:rPr lang="ru-RU" spc="-3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др.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33056"/>
            <a:ext cx="5199901" cy="29249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500" y="1427341"/>
            <a:ext cx="3294496" cy="247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952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060848"/>
            <a:ext cx="3090863" cy="3927147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404664"/>
            <a:ext cx="3384376" cy="1463153"/>
          </a:xfrm>
        </p:spPr>
        <p:txBody>
          <a:bodyPr>
            <a:normAutofit/>
          </a:bodyPr>
          <a:lstStyle/>
          <a:p>
            <a:pPr marL="160655">
              <a:lnSpc>
                <a:spcPts val="1705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135</a:t>
            </a:r>
            <a:r>
              <a:rPr lang="ru-RU" sz="2000" b="1" spc="22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000" b="1" spc="24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со</a:t>
            </a:r>
            <a:r>
              <a:rPr lang="ru-RU" sz="2000" b="1" spc="22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дня</a:t>
            </a:r>
            <a:r>
              <a:rPr lang="ru-RU" sz="2000" b="1" spc="22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рождения</a:t>
            </a:r>
            <a:r>
              <a:rPr lang="ru-RU" sz="2000" b="1" spc="23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русского</a:t>
            </a:r>
            <a:r>
              <a:rPr lang="ru-RU" sz="2000" b="1" spc="22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поэта</a:t>
            </a:r>
            <a:r>
              <a:rPr lang="ru-RU" sz="2000" b="1" spc="24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Николая</a:t>
            </a:r>
            <a:r>
              <a:rPr lang="ru-RU" sz="2000" b="1" spc="22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Степановича</a:t>
            </a:r>
            <a:r>
              <a:rPr lang="ru-RU" sz="2000" b="1" spc="22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Гумилева</a:t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(1886–1921).</a:t>
            </a:r>
            <a:r>
              <a:rPr lang="ru-RU" dirty="0">
                <a:latin typeface="Candara"/>
                <a:ea typeface="Candara"/>
                <a:cs typeface="Candara"/>
              </a:rPr>
              <a:t/>
            </a:r>
            <a:br>
              <a:rPr lang="ru-RU" dirty="0">
                <a:latin typeface="Candara"/>
                <a:ea typeface="Candara"/>
                <a:cs typeface="Candara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4" y="548680"/>
            <a:ext cx="3744416" cy="1517904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ru-RU" sz="1700" b="1" dirty="0">
                <a:latin typeface="Times New Roman" pitchFamily="18" charset="0"/>
                <a:ea typeface="Candara"/>
                <a:cs typeface="Times New Roman" pitchFamily="18" charset="0"/>
              </a:rPr>
              <a:t>Произведения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: сборники стихотворений «Капитаны», «Престол красоты», новеллы из</a:t>
            </a:r>
            <a:r>
              <a:rPr lang="ru-RU" sz="1700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цикла</a:t>
            </a:r>
            <a:r>
              <a:rPr lang="ru-RU" sz="1700" spc="26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«Тень</a:t>
            </a:r>
            <a:r>
              <a:rPr lang="ru-RU" sz="1700" spc="2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от</a:t>
            </a:r>
            <a:r>
              <a:rPr lang="ru-RU" sz="1700" spc="2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пальмы»,</a:t>
            </a:r>
            <a:r>
              <a:rPr lang="ru-RU" sz="1700" spc="2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переводы</a:t>
            </a:r>
            <a:r>
              <a:rPr lang="ru-RU" sz="1700" spc="2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баллад</a:t>
            </a:r>
            <a:r>
              <a:rPr lang="ru-RU" sz="1700" spc="2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о   Робин</a:t>
            </a:r>
            <a:r>
              <a:rPr lang="ru-RU" sz="1700" spc="2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Гуде,</a:t>
            </a:r>
            <a:r>
              <a:rPr lang="ru-RU" sz="1700" spc="2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стихотворений</a:t>
            </a:r>
            <a:r>
              <a:rPr lang="ru-RU" sz="1700" spc="26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Т.   </a:t>
            </a:r>
            <a:r>
              <a:rPr lang="ru-RU" sz="1700" dirty="0" err="1">
                <a:latin typeface="Times New Roman" pitchFamily="18" charset="0"/>
                <a:ea typeface="Candara"/>
                <a:cs typeface="Times New Roman" pitchFamily="18" charset="0"/>
              </a:rPr>
              <a:t>Готье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,</a:t>
            </a:r>
            <a:r>
              <a:rPr lang="ru-RU" sz="1700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С.</a:t>
            </a:r>
            <a:r>
              <a:rPr lang="ru-RU" sz="1700" spc="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Т.</a:t>
            </a:r>
            <a:r>
              <a:rPr lang="ru-RU" sz="1700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1700" dirty="0" err="1">
                <a:latin typeface="Times New Roman" pitchFamily="18" charset="0"/>
                <a:ea typeface="Candara"/>
                <a:cs typeface="Times New Roman" pitchFamily="18" charset="0"/>
              </a:rPr>
              <a:t>Колриджа</a:t>
            </a:r>
            <a:r>
              <a:rPr lang="ru-RU" sz="1700" dirty="0">
                <a:latin typeface="Times New Roman" pitchFamily="18" charset="0"/>
                <a:ea typeface="Candara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75531">
            <a:off x="465301" y="4471181"/>
            <a:ext cx="2484264" cy="204186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34" y="1955587"/>
            <a:ext cx="3207716" cy="2320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53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916832"/>
            <a:ext cx="3090863" cy="404914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548680"/>
            <a:ext cx="3304572" cy="1463153"/>
          </a:xfrm>
        </p:spPr>
        <p:txBody>
          <a:bodyPr>
            <a:normAutofit/>
          </a:bodyPr>
          <a:lstStyle/>
          <a:p>
            <a:pPr marL="160655">
              <a:lnSpc>
                <a:spcPts val="1705"/>
              </a:lnSpc>
              <a:spcBef>
                <a:spcPts val="615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230</a:t>
            </a:r>
            <a:r>
              <a:rPr lang="ru-RU" sz="2000" b="1" spc="130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000" b="1" spc="13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со</a:t>
            </a:r>
            <a:r>
              <a:rPr lang="ru-RU" sz="2000" b="1" spc="12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дня</a:t>
            </a:r>
            <a:r>
              <a:rPr lang="ru-RU" sz="2000" b="1" spc="12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рождения</a:t>
            </a:r>
            <a:r>
              <a:rPr lang="ru-RU" sz="2000" b="1" spc="13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русского</a:t>
            </a:r>
            <a:r>
              <a:rPr lang="ru-RU" sz="2000" b="1" spc="13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писателя</a:t>
            </a:r>
            <a:r>
              <a:rPr lang="ru-RU" sz="2000" b="1" spc="15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Сергея</a:t>
            </a:r>
            <a:r>
              <a:rPr lang="ru-RU" sz="2000" b="1" spc="12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Тимофеевича</a:t>
            </a:r>
            <a:r>
              <a:rPr lang="ru-RU" sz="2000" b="1" spc="12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Аксакова</a:t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(1791–1859).</a:t>
            </a:r>
            <a:r>
              <a:rPr lang="ru-RU" dirty="0">
                <a:latin typeface="Candara"/>
                <a:ea typeface="Candara"/>
                <a:cs typeface="Candara"/>
              </a:rPr>
              <a:t/>
            </a:r>
            <a:br>
              <a:rPr lang="ru-RU" dirty="0">
                <a:latin typeface="Candara"/>
                <a:ea typeface="Candara"/>
                <a:cs typeface="Candara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71600" y="620688"/>
            <a:ext cx="3528392" cy="1517904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itchFamily="18" charset="0"/>
                <a:ea typeface="Candara"/>
                <a:cs typeface="Times New Roman" pitchFamily="18" charset="0"/>
              </a:rPr>
              <a:t>Произведения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:</a:t>
            </a:r>
            <a:r>
              <a:rPr lang="ru-RU" spc="3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сказка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«Аленький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цветочек»,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сборник</a:t>
            </a:r>
            <a:r>
              <a:rPr lang="ru-RU" spc="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«Рассказы</a:t>
            </a:r>
            <a:r>
              <a:rPr lang="ru-RU" spc="2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о</a:t>
            </a:r>
            <a:r>
              <a:rPr lang="ru-RU" spc="25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родной</a:t>
            </a:r>
            <a:r>
              <a:rPr lang="ru-RU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природе»,</a:t>
            </a:r>
            <a:r>
              <a:rPr lang="ru-RU" spc="-25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повести</a:t>
            </a:r>
            <a:r>
              <a:rPr lang="ru-RU" spc="-2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об</a:t>
            </a:r>
            <a:r>
              <a:rPr lang="ru-RU" spc="-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истории</a:t>
            </a:r>
            <a:r>
              <a:rPr lang="ru-RU" spc="-2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своего</a:t>
            </a:r>
            <a:r>
              <a:rPr lang="ru-RU" spc="-2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рода «Семейная</a:t>
            </a:r>
            <a:r>
              <a:rPr lang="ru-RU" spc="-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хроника», «Детские</a:t>
            </a:r>
            <a:r>
              <a:rPr lang="ru-RU" spc="-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годы</a:t>
            </a:r>
            <a:r>
              <a:rPr lang="ru-RU" spc="-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ndara"/>
                <a:cs typeface="Times New Roman" pitchFamily="18" charset="0"/>
              </a:rPr>
              <a:t>Багрова-внука».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011833"/>
            <a:ext cx="3397515" cy="22811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8315"/>
            <a:ext cx="4117595" cy="2479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7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596" y="1688604"/>
            <a:ext cx="3456384" cy="25922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9837">
            <a:off x="2787011" y="3441817"/>
            <a:ext cx="2040805" cy="3132636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429000"/>
            <a:ext cx="3090863" cy="247269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1052736"/>
            <a:ext cx="3456384" cy="1463153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125</a:t>
            </a:r>
            <a:r>
              <a:rPr lang="ru-RU" sz="2200" b="1" spc="155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200" b="1" spc="16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со</a:t>
            </a:r>
            <a:r>
              <a:rPr lang="ru-RU" sz="2200" b="1" spc="15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дня</a:t>
            </a:r>
            <a:r>
              <a:rPr lang="ru-RU" sz="2200" b="1" spc="15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рождения</a:t>
            </a:r>
            <a:r>
              <a:rPr lang="ru-RU" sz="2200" b="1" spc="16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русского</a:t>
            </a:r>
            <a:r>
              <a:rPr lang="ru-RU" sz="2200" b="1" spc="15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писателя,</a:t>
            </a:r>
            <a:r>
              <a:rPr lang="ru-RU" sz="2200" b="1" spc="165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киносценариста</a:t>
            </a:r>
            <a:r>
              <a:rPr lang="ru-RU" sz="2200" b="1" spc="19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Евгения</a:t>
            </a:r>
            <a:r>
              <a:rPr lang="ru-RU" sz="2200" b="1" spc="-29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Львовича</a:t>
            </a:r>
            <a:r>
              <a:rPr lang="ru-RU" sz="2200" b="1" spc="-1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Шварца</a:t>
            </a:r>
            <a:r>
              <a:rPr lang="ru-RU" sz="2200" b="1" spc="10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200" b="1" spc="10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/>
            </a:r>
            <a:br>
              <a:rPr lang="ru-RU" sz="2200" b="1" spc="10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1896–1958).</a:t>
            </a:r>
            <a:r>
              <a:rPr lang="ru-RU" dirty="0">
                <a:latin typeface="Candara"/>
                <a:ea typeface="Candara"/>
                <a:cs typeface="Candara"/>
              </a:rPr>
              <a:t/>
            </a:r>
            <a:br>
              <a:rPr lang="ru-RU" dirty="0">
                <a:latin typeface="Candara"/>
                <a:ea typeface="Candara"/>
                <a:cs typeface="Candara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4" y="620688"/>
            <a:ext cx="3672408" cy="108012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ru-RU" sz="6400" b="1" dirty="0" smtClean="0">
                <a:latin typeface="Times New Roman" pitchFamily="18" charset="0"/>
                <a:ea typeface="Candara"/>
                <a:cs typeface="Times New Roman" pitchFamily="18" charset="0"/>
              </a:rPr>
              <a:t>Произведения</a:t>
            </a:r>
            <a:r>
              <a:rPr lang="ru-RU" sz="6400" dirty="0" smtClean="0">
                <a:latin typeface="Times New Roman" pitchFamily="18" charset="0"/>
                <a:ea typeface="Candara"/>
                <a:cs typeface="Times New Roman" pitchFamily="18" charset="0"/>
              </a:rPr>
              <a:t>: сказки «Обыкновенное чудо», «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Тень</a:t>
            </a:r>
            <a:r>
              <a:rPr lang="ru-RU" sz="6400" dirty="0" smtClean="0">
                <a:latin typeface="Times New Roman" pitchFamily="18" charset="0"/>
                <a:ea typeface="Candara"/>
                <a:cs typeface="Times New Roman" pitchFamily="18" charset="0"/>
              </a:rPr>
              <a:t>», «Два клена», «Сказка о</a:t>
            </a:r>
            <a:r>
              <a:rPr lang="ru-RU" sz="6400" spc="-250" dirty="0" smtClean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потерянном</a:t>
            </a:r>
            <a:r>
              <a:rPr lang="ru-RU" sz="6400" spc="-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времени»,</a:t>
            </a:r>
            <a:r>
              <a:rPr lang="ru-RU" sz="6400" spc="2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«Новые </a:t>
            </a:r>
            <a:r>
              <a:rPr lang="ru-RU" sz="6400" dirty="0" smtClean="0">
                <a:latin typeface="Times New Roman" pitchFamily="18" charset="0"/>
                <a:ea typeface="Candara"/>
                <a:cs typeface="Times New Roman" pitchFamily="18" charset="0"/>
              </a:rPr>
              <a:t>приключения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Кота</a:t>
            </a:r>
            <a:r>
              <a:rPr lang="ru-RU" sz="6400" spc="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в</a:t>
            </a:r>
            <a:r>
              <a:rPr lang="ru-RU" sz="6400" spc="-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сапогах»</a:t>
            </a:r>
            <a:r>
              <a:rPr lang="ru-RU" sz="6400" spc="1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и</a:t>
            </a:r>
            <a:r>
              <a:rPr lang="ru-RU" sz="6400" spc="-1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6400" dirty="0">
                <a:latin typeface="Times New Roman" pitchFamily="18" charset="0"/>
                <a:ea typeface="Candara"/>
                <a:cs typeface="Times New Roman" pitchFamily="18" charset="0"/>
              </a:rPr>
              <a:t>др.</a:t>
            </a:r>
          </a:p>
          <a:p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9978">
            <a:off x="472894" y="4422652"/>
            <a:ext cx="1614033" cy="215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646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141957">
            <a:off x="1058611" y="5001146"/>
            <a:ext cx="3782835" cy="1587272"/>
          </a:xfrm>
        </p:spPr>
        <p:txBody>
          <a:bodyPr/>
          <a:lstStyle/>
          <a:p>
            <a:pPr marL="0" marR="174625" indent="0" algn="ctr">
              <a:spcBef>
                <a:spcPts val="15"/>
              </a:spcBef>
              <a:spcAft>
                <a:spcPts val="0"/>
              </a:spcAft>
              <a:buNone/>
            </a:pPr>
            <a:r>
              <a:rPr lang="ru-RU" sz="5400" kern="0" dirty="0">
                <a:solidFill>
                  <a:srgbClr val="0070C0"/>
                </a:solidFill>
                <a:latin typeface="Monotype Corsiva" pitchFamily="66" charset="0"/>
                <a:ea typeface="Candara"/>
                <a:cs typeface="MV Boli" pitchFamily="2" charset="0"/>
              </a:rPr>
              <a:t>Книги-юбиляры</a:t>
            </a:r>
            <a:r>
              <a:rPr lang="ru-RU" sz="5400" kern="0" spc="-5" dirty="0">
                <a:solidFill>
                  <a:srgbClr val="0070C0"/>
                </a:solidFill>
                <a:latin typeface="Monotype Corsiva" pitchFamily="66" charset="0"/>
                <a:ea typeface="Candara"/>
                <a:cs typeface="MV Boli" pitchFamily="2" charset="0"/>
              </a:rPr>
              <a:t> </a:t>
            </a:r>
            <a:r>
              <a:rPr lang="ru-RU" sz="5400" kern="0" spc="-5" dirty="0" smtClean="0">
                <a:solidFill>
                  <a:srgbClr val="0070C0"/>
                </a:solidFill>
                <a:latin typeface="Monotype Corsiva" pitchFamily="66" charset="0"/>
                <a:ea typeface="Candara"/>
                <a:cs typeface="MV Boli" pitchFamily="2" charset="0"/>
              </a:rPr>
              <a:t/>
            </a:r>
            <a:br>
              <a:rPr lang="ru-RU" sz="5400" kern="0" spc="-5" dirty="0" smtClean="0">
                <a:solidFill>
                  <a:srgbClr val="0070C0"/>
                </a:solidFill>
                <a:latin typeface="Monotype Corsiva" pitchFamily="66" charset="0"/>
                <a:ea typeface="Candara"/>
                <a:cs typeface="MV Boli" pitchFamily="2" charset="0"/>
              </a:rPr>
            </a:br>
            <a:r>
              <a:rPr lang="ru-RU" sz="5400" kern="0" dirty="0" smtClean="0">
                <a:solidFill>
                  <a:srgbClr val="0070C0"/>
                </a:solidFill>
                <a:latin typeface="Monotype Corsiva" pitchFamily="66" charset="0"/>
                <a:ea typeface="Candara"/>
                <a:cs typeface="MV Boli" pitchFamily="2" charset="0"/>
              </a:rPr>
              <a:t>2021</a:t>
            </a:r>
            <a:r>
              <a:rPr lang="ru-RU" sz="5400" kern="0" spc="-15" dirty="0" smtClean="0">
                <a:solidFill>
                  <a:srgbClr val="0070C0"/>
                </a:solidFill>
                <a:latin typeface="Monotype Corsiva" pitchFamily="66" charset="0"/>
                <a:ea typeface="Candara"/>
                <a:cs typeface="MV Boli" pitchFamily="2" charset="0"/>
              </a:rPr>
              <a:t> </a:t>
            </a:r>
            <a:r>
              <a:rPr lang="ru-RU" sz="5400" kern="0" dirty="0">
                <a:solidFill>
                  <a:srgbClr val="0070C0"/>
                </a:solidFill>
                <a:latin typeface="Monotype Corsiva" pitchFamily="66" charset="0"/>
                <a:ea typeface="Candara"/>
                <a:cs typeface="MV Boli" pitchFamily="2" charset="0"/>
              </a:rPr>
              <a:t>года</a:t>
            </a:r>
            <a:r>
              <a:rPr lang="ru-RU" sz="5400" kern="0" dirty="0">
                <a:solidFill>
                  <a:srgbClr val="00B050"/>
                </a:solidFill>
                <a:latin typeface="Candara"/>
                <a:ea typeface="Candara"/>
                <a:cs typeface="Candara"/>
              </a:rPr>
              <a:t/>
            </a:r>
            <a:br>
              <a:rPr lang="ru-RU" sz="5400" kern="0" dirty="0">
                <a:solidFill>
                  <a:srgbClr val="00B050"/>
                </a:solidFill>
                <a:latin typeface="Candara"/>
                <a:ea typeface="Candara"/>
                <a:cs typeface="Candara"/>
              </a:rPr>
            </a:br>
            <a:endParaRPr lang="ru-RU" sz="5400" dirty="0">
              <a:solidFill>
                <a:srgbClr val="00B050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41869">
            <a:off x="4635408" y="4009632"/>
            <a:ext cx="3242638" cy="2161758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5220072" cy="293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546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5307">
            <a:off x="1004236" y="1504676"/>
            <a:ext cx="2365848" cy="283052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87161" y="-332672"/>
            <a:ext cx="3636085" cy="1258493"/>
          </a:xfrm>
        </p:spPr>
        <p:txBody>
          <a:bodyPr/>
          <a:lstStyle/>
          <a:p>
            <a:pPr marL="111760" indent="0" algn="ctr">
              <a:spcBef>
                <a:spcPts val="620"/>
              </a:spcBef>
              <a:spcAft>
                <a:spcPts val="0"/>
              </a:spcAft>
              <a:buNone/>
            </a:pPr>
            <a:r>
              <a:rPr lang="ru-RU" sz="200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А.С.</a:t>
            </a:r>
            <a:r>
              <a:rPr lang="ru-RU" sz="2000" spc="-5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Пушкин</a:t>
            </a:r>
            <a:r>
              <a:rPr lang="ru-RU" sz="2000" dirty="0">
                <a:latin typeface="Candara"/>
                <a:ea typeface="Candara"/>
                <a:cs typeface="Candara"/>
              </a:rPr>
              <a:t/>
            </a:r>
            <a:br>
              <a:rPr lang="ru-RU" sz="2000" dirty="0">
                <a:latin typeface="Candara"/>
                <a:ea typeface="Candara"/>
                <a:cs typeface="Candara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79372" y="582382"/>
            <a:ext cx="3834598" cy="348893"/>
          </a:xfrm>
        </p:spPr>
        <p:txBody>
          <a:bodyPr>
            <a:noAutofit/>
          </a:bodyPr>
          <a:lstStyle/>
          <a:p>
            <a:pPr marL="339725" marR="573405" indent="0">
              <a:spcBef>
                <a:spcPts val="620"/>
              </a:spcBef>
              <a:spcAft>
                <a:spcPts val="0"/>
              </a:spcAft>
              <a:buNone/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190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лет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(1831 г.) </a:t>
            </a:r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ea typeface="Candara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-540568" y="521480"/>
            <a:ext cx="4393058" cy="2139518"/>
          </a:xfrm>
        </p:spPr>
        <p:txBody>
          <a:bodyPr/>
          <a:lstStyle/>
          <a:p>
            <a:pPr marL="340360" algn="ctr">
              <a:spcBef>
                <a:spcPts val="62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185</a:t>
            </a:r>
            <a:r>
              <a:rPr lang="ru-RU" sz="2000" b="1" spc="-25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лет</a:t>
            </a:r>
            <a:r>
              <a:rPr lang="ru-RU" sz="2000" b="1" spc="-5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(1836</a:t>
            </a:r>
            <a:r>
              <a:rPr lang="ru-RU" sz="2000" b="1" spc="-10" dirty="0" smtClean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г.)</a:t>
            </a:r>
            <a:endParaRPr lang="ru-RU" sz="2000" b="1" spc="-20" dirty="0" smtClean="0">
              <a:solidFill>
                <a:srgbClr val="FF0000"/>
              </a:solidFill>
              <a:latin typeface="Times New Roman" panose="02020603050405020304" pitchFamily="18" charset="0"/>
              <a:ea typeface="Candara"/>
              <a:cs typeface="Times New Roman" panose="02020603050405020304" pitchFamily="18" charset="0"/>
            </a:endParaRPr>
          </a:p>
          <a:p>
            <a:pPr marL="340360" algn="ctr">
              <a:spcBef>
                <a:spcPts val="620"/>
              </a:spcBef>
              <a:spcAft>
                <a:spcPts val="0"/>
              </a:spcAft>
            </a:pPr>
            <a:r>
              <a:rPr lang="ru-RU" sz="2000" spc="-10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«Капитанская</a:t>
            </a:r>
            <a:r>
              <a:rPr lang="ru-RU" sz="2000" b="1" spc="-25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дочка»</a:t>
            </a:r>
            <a:r>
              <a:rPr lang="ru-RU" sz="2000" b="1" spc="25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endParaRPr lang="ru-RU" sz="2000" dirty="0" smtClean="0">
              <a:latin typeface="Times New Roman" panose="02020603050405020304" pitchFamily="18" charset="0"/>
              <a:ea typeface="Candara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9" y="3861048"/>
            <a:ext cx="2996952" cy="29969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081820"/>
            <a:ext cx="3490946" cy="261821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773" y="4293861"/>
            <a:ext cx="3190285" cy="213132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788024" y="3755784"/>
            <a:ext cx="41833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39725" marR="573405" lvl="0">
              <a:spcBef>
                <a:spcPts val="620"/>
              </a:spcBef>
              <a:buClr>
                <a:srgbClr val="9D936F">
                  <a:lumMod val="75000"/>
                </a:srgbClr>
              </a:buClr>
              <a:buSzPct val="130000"/>
            </a:pPr>
            <a:r>
              <a:rPr lang="ru-RU" sz="2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«Сказка о царе</a:t>
            </a:r>
            <a:r>
              <a:rPr lang="ru-RU" sz="2000" b="1" spc="-290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Салтане</a:t>
            </a:r>
            <a:r>
              <a:rPr lang="ru-RU" sz="2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...»</a:t>
            </a:r>
            <a:endParaRPr lang="ru-RU" sz="2000" dirty="0">
              <a:solidFill>
                <a:srgbClr val="000000">
                  <a:lumMod val="75000"/>
                  <a:lumOff val="25000"/>
                </a:srgbClr>
              </a:solidFill>
              <a:latin typeface="Times New Roman" panose="02020603050405020304" pitchFamily="18" charset="0"/>
              <a:ea typeface="Candar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09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492896"/>
            <a:ext cx="3924117" cy="1258493"/>
          </a:xfrm>
        </p:spPr>
        <p:txBody>
          <a:bodyPr/>
          <a:lstStyle/>
          <a:p>
            <a:pPr marL="340360">
              <a:spcBef>
                <a:spcPts val="615"/>
              </a:spcBef>
              <a:spcAft>
                <a:spcPts val="0"/>
              </a:spcAft>
              <a:buNone/>
            </a:pPr>
            <a:r>
              <a:rPr lang="ru-RU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    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100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лет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(1921 г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.)</a:t>
            </a:r>
            <a:br>
              <a:rPr lang="ru-RU" sz="2000" dirty="0" smtClean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ea typeface="Candara"/>
                <a:cs typeface="Times New Roman" pitchFamily="18" charset="0"/>
              </a:rPr>
              <a:t>«</a:t>
            </a:r>
            <a:r>
              <a:rPr lang="ru-RU" sz="2000" dirty="0" err="1">
                <a:latin typeface="Times New Roman" pitchFamily="18" charset="0"/>
                <a:ea typeface="Candara"/>
                <a:cs typeface="Times New Roman" pitchFamily="18" charset="0"/>
              </a:rPr>
              <a:t>Тараканище</a:t>
            </a:r>
            <a:r>
              <a:rPr lang="ru-RU" sz="2000" dirty="0">
                <a:latin typeface="Times New Roman" pitchFamily="18" charset="0"/>
                <a:ea typeface="Candara"/>
                <a:cs typeface="Times New Roman" pitchFamily="18" charset="0"/>
              </a:rPr>
              <a:t>» </a:t>
            </a:r>
            <a:r>
              <a:rPr lang="ru-RU" sz="2000" dirty="0" smtClean="0">
                <a:latin typeface="Times New Roman" pitchFamily="18" charset="0"/>
                <a:ea typeface="Candara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ea typeface="Candara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ea typeface="Candara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ea typeface="Candara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ea typeface="Candara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ea typeface="Candara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ea typeface="Candara"/>
                <a:cs typeface="Times New Roman" pitchFamily="18" charset="0"/>
              </a:rPr>
            </a:br>
            <a:r>
              <a:rPr lang="ru-RU" sz="1050" dirty="0">
                <a:latin typeface="Candara"/>
                <a:ea typeface="Candara"/>
                <a:cs typeface="Candara"/>
              </a:rPr>
              <a:t/>
            </a:r>
            <a:br>
              <a:rPr lang="ru-RU" sz="1050" dirty="0">
                <a:latin typeface="Candara"/>
                <a:ea typeface="Candara"/>
                <a:cs typeface="Candara"/>
              </a:rPr>
            </a:br>
            <a:r>
              <a:rPr lang="ru-RU" sz="1200" dirty="0">
                <a:latin typeface="Candara"/>
                <a:ea typeface="Candara"/>
                <a:cs typeface="Candara"/>
              </a:rPr>
              <a:t/>
            </a:r>
            <a:br>
              <a:rPr lang="ru-RU" sz="1200" dirty="0">
                <a:latin typeface="Candara"/>
                <a:ea typeface="Candara"/>
                <a:cs typeface="Candara"/>
              </a:rPr>
            </a:br>
            <a:endParaRPr lang="ru-RU" sz="1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4525115"/>
            <a:ext cx="4032448" cy="1693194"/>
          </a:xfrm>
        </p:spPr>
        <p:txBody>
          <a:bodyPr>
            <a:normAutofit/>
          </a:bodyPr>
          <a:lstStyle/>
          <a:p>
            <a:pPr marL="157480" marR="650240" indent="0">
              <a:spcBef>
                <a:spcPts val="615"/>
              </a:spcBef>
              <a:spcAft>
                <a:spcPts val="0"/>
              </a:spcAft>
              <a:buNone/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50</a:t>
            </a:r>
            <a:r>
              <a:rPr lang="ru-RU" sz="20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000" b="1" spc="1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(1971</a:t>
            </a:r>
            <a:r>
              <a:rPr lang="ru-RU" sz="2000" b="1" spc="-10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г.)</a:t>
            </a:r>
            <a:r>
              <a:rPr lang="ru-RU" sz="2000" b="1" spc="-5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endParaRPr lang="ru-RU" sz="2000" b="1" dirty="0" smtClean="0">
              <a:solidFill>
                <a:srgbClr val="FF0000"/>
              </a:solidFill>
              <a:latin typeface="Times New Roman" pitchFamily="18" charset="0"/>
              <a:ea typeface="Candara"/>
              <a:cs typeface="Times New Roman" pitchFamily="18" charset="0"/>
            </a:endParaRPr>
          </a:p>
          <a:p>
            <a:pPr marL="157480" marR="650240" indent="0">
              <a:spcBef>
                <a:spcPts val="615"/>
              </a:spcBef>
              <a:spcAft>
                <a:spcPts val="0"/>
              </a:spcAft>
              <a:buNone/>
            </a:pPr>
            <a:r>
              <a:rPr lang="ru-RU" sz="2000" b="1" dirty="0" smtClean="0">
                <a:latin typeface="Times New Roman" pitchFamily="18" charset="0"/>
                <a:ea typeface="Candara"/>
                <a:cs typeface="Times New Roman" pitchFamily="18" charset="0"/>
              </a:rPr>
              <a:t>«</a:t>
            </a:r>
            <a:r>
              <a:rPr lang="ru-RU" sz="2000" b="1" dirty="0">
                <a:latin typeface="Times New Roman" pitchFamily="18" charset="0"/>
                <a:ea typeface="Candara"/>
                <a:cs typeface="Times New Roman" pitchFamily="18" charset="0"/>
              </a:rPr>
              <a:t>Белый</a:t>
            </a:r>
            <a:r>
              <a:rPr lang="ru-RU" sz="2000" b="1" spc="-1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ea typeface="Candara"/>
                <a:cs typeface="Times New Roman" pitchFamily="18" charset="0"/>
              </a:rPr>
              <a:t>Бим</a:t>
            </a:r>
            <a:r>
              <a:rPr lang="ru-RU" sz="2000" b="1" spc="-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ea typeface="Candara"/>
                <a:cs typeface="Times New Roman" pitchFamily="18" charset="0"/>
              </a:rPr>
              <a:t>Черное</a:t>
            </a:r>
            <a:r>
              <a:rPr lang="ru-RU" sz="2000" b="1" spc="5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ea typeface="Candara"/>
                <a:cs typeface="Times New Roman" pitchFamily="18" charset="0"/>
              </a:rPr>
              <a:t>ухо»</a:t>
            </a:r>
            <a:r>
              <a:rPr lang="ru-RU" sz="2000" b="1" spc="1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75856" y="183872"/>
            <a:ext cx="20387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ea typeface="Candara"/>
                <a:cs typeface="Times New Roman" pitchFamily="18" charset="0"/>
              </a:rPr>
              <a:t>К.И.</a:t>
            </a:r>
            <a:r>
              <a:rPr lang="ru-RU" sz="2000" b="1" spc="-15" dirty="0" smtClean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ea typeface="Candara"/>
                <a:cs typeface="Times New Roman" pitchFamily="18" charset="0"/>
              </a:rPr>
              <a:t>Чуковский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4536419"/>
            <a:ext cx="3384376" cy="4640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7480" marR="650240" lvl="0">
              <a:lnSpc>
                <a:spcPct val="135000"/>
              </a:lnSpc>
              <a:spcBef>
                <a:spcPts val="615"/>
              </a:spcBef>
              <a:buClr>
                <a:srgbClr val="9D936F">
                  <a:lumMod val="75000"/>
                </a:srgbClr>
              </a:buClr>
              <a:buSzPct val="130000"/>
            </a:pPr>
            <a:r>
              <a:rPr lang="ru-RU" sz="2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Г.Н.</a:t>
            </a:r>
            <a:r>
              <a:rPr lang="ru-RU" sz="2000" b="1" spc="10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Троепольский</a:t>
            </a:r>
            <a:endParaRPr lang="ru-RU" sz="2000" b="1" dirty="0">
              <a:solidFill>
                <a:srgbClr val="000000">
                  <a:lumMod val="75000"/>
                  <a:lumOff val="25000"/>
                </a:srgbClr>
              </a:solidFill>
              <a:latin typeface="Times New Roman" pitchFamily="18" charset="0"/>
              <a:ea typeface="Candara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30471" y="61690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95</a:t>
            </a:r>
            <a:r>
              <a:rPr lang="ru-RU" sz="2000" b="1" spc="-2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0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(1926</a:t>
            </a:r>
            <a:r>
              <a:rPr lang="ru-RU" sz="2000" b="1" spc="-15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г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.)  </a:t>
            </a:r>
            <a:r>
              <a:rPr lang="ru-RU" sz="2000" b="1" dirty="0" smtClean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itchFamily="18" charset="0"/>
                <a:ea typeface="Candara"/>
                <a:cs typeface="Times New Roman" pitchFamily="18" charset="0"/>
              </a:rPr>
              <a:t>«</a:t>
            </a:r>
            <a:r>
              <a:rPr lang="ru-RU" sz="2000" b="1" dirty="0" err="1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itchFamily="18" charset="0"/>
                <a:ea typeface="Candara"/>
                <a:cs typeface="Times New Roman" pitchFamily="18" charset="0"/>
              </a:rPr>
              <a:t>Федорино</a:t>
            </a:r>
            <a:r>
              <a:rPr lang="ru-RU" sz="2000" b="1" spc="-25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itchFamily="18" charset="0"/>
                <a:ea typeface="Candara"/>
                <a:cs typeface="Times New Roman" pitchFamily="18" charset="0"/>
              </a:rPr>
              <a:t>горе», «Путаница»,</a:t>
            </a:r>
            <a:r>
              <a:rPr lang="ru-RU" sz="2000" b="1" spc="-5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itchFamily="18" charset="0"/>
                <a:ea typeface="Candara"/>
                <a:cs typeface="Times New Roman" pitchFamily="18" charset="0"/>
              </a:rPr>
              <a:t>«Телефон»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55370"/>
            <a:ext cx="3419872" cy="257909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033" y="1383861"/>
            <a:ext cx="2776438" cy="36165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232" y="2098514"/>
            <a:ext cx="2090470" cy="2787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98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763" y="2279164"/>
            <a:ext cx="2496312" cy="36576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5758"/>
            <a:ext cx="3636085" cy="1258493"/>
          </a:xfrm>
        </p:spPr>
        <p:txBody>
          <a:bodyPr/>
          <a:lstStyle/>
          <a:p>
            <a:pPr marL="111760" indent="0">
              <a:spcBef>
                <a:spcPts val="595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295</a:t>
            </a:r>
            <a:r>
              <a:rPr lang="ru-RU" sz="2000" spc="-1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лет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(1726</a:t>
            </a:r>
            <a:r>
              <a:rPr lang="ru-RU" sz="2000" spc="-10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г.)</a:t>
            </a:r>
            <a:r>
              <a:rPr lang="ru-RU" sz="2000" spc="-15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ea typeface="Candara"/>
                <a:cs typeface="Times New Roman" pitchFamily="18" charset="0"/>
              </a:rPr>
              <a:t>«</a:t>
            </a:r>
            <a:r>
              <a:rPr lang="ru-RU" sz="2000" dirty="0">
                <a:latin typeface="Times New Roman" pitchFamily="18" charset="0"/>
                <a:ea typeface="Candara"/>
                <a:cs typeface="Times New Roman" pitchFamily="18" charset="0"/>
              </a:rPr>
              <a:t>Путешествия</a:t>
            </a:r>
            <a:r>
              <a:rPr lang="ru-RU" sz="2000" spc="-20" dirty="0"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ea typeface="Candara"/>
                <a:cs typeface="Times New Roman" pitchFamily="18" charset="0"/>
              </a:rPr>
              <a:t>Гулливера</a:t>
            </a:r>
            <a:r>
              <a:rPr lang="ru-RU" sz="2000" dirty="0" smtClean="0">
                <a:latin typeface="Times New Roman" pitchFamily="18" charset="0"/>
                <a:ea typeface="Candara"/>
                <a:cs typeface="Times New Roman" pitchFamily="18" charset="0"/>
              </a:rPr>
              <a:t>»</a:t>
            </a:r>
            <a:r>
              <a:rPr lang="ru-RU" sz="2000" dirty="0">
                <a:latin typeface="Candara"/>
                <a:ea typeface="Candara"/>
                <a:cs typeface="Candara"/>
              </a:rPr>
              <a:t/>
            </a:r>
            <a:br>
              <a:rPr lang="ru-RU" sz="2000" dirty="0">
                <a:latin typeface="Candara"/>
                <a:ea typeface="Candara"/>
                <a:cs typeface="Candara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19654" y="1268760"/>
            <a:ext cx="4716842" cy="1440160"/>
          </a:xfrm>
        </p:spPr>
        <p:txBody>
          <a:bodyPr>
            <a:normAutofit/>
          </a:bodyPr>
          <a:lstStyle/>
          <a:p>
            <a:pPr marL="157480" indent="0">
              <a:spcBef>
                <a:spcPts val="620"/>
              </a:spcBef>
              <a:spcAft>
                <a:spcPts val="0"/>
              </a:spcAft>
              <a:buNone/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235</a:t>
            </a:r>
            <a:r>
              <a:rPr lang="ru-RU" sz="2000" b="1" spc="-2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ndara"/>
                <a:cs typeface="Times New Roman" pitchFamily="18" charset="0"/>
              </a:rPr>
              <a:t>лет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(1786</a:t>
            </a:r>
            <a:r>
              <a:rPr lang="ru-RU" sz="2000" b="1" spc="-10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г.)</a:t>
            </a:r>
            <a:r>
              <a:rPr lang="ru-RU" sz="2000" b="1" spc="-20" dirty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spc="-10" dirty="0" smtClean="0">
                <a:solidFill>
                  <a:srgbClr val="FF0000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endParaRPr lang="ru-RU" sz="2000" b="1" spc="-10" dirty="0" smtClean="0">
              <a:solidFill>
                <a:srgbClr val="FF0000"/>
              </a:solidFill>
              <a:latin typeface="Times New Roman" pitchFamily="18" charset="0"/>
              <a:ea typeface="Candara"/>
              <a:cs typeface="Times New Roman" pitchFamily="18" charset="0"/>
            </a:endParaRPr>
          </a:p>
          <a:p>
            <a:pPr marL="157480" indent="0">
              <a:spcBef>
                <a:spcPts val="620"/>
              </a:spcBef>
              <a:spcAft>
                <a:spcPts val="0"/>
              </a:spcAft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«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Приключения</a:t>
            </a:r>
            <a:r>
              <a:rPr lang="ru-RU" sz="2000" b="1" spc="-20" dirty="0">
                <a:solidFill>
                  <a:schemeClr val="tx1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барона</a:t>
            </a:r>
            <a:r>
              <a:rPr lang="ru-RU" sz="2000" b="1" spc="-20" dirty="0">
                <a:solidFill>
                  <a:schemeClr val="tx1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Мюнхаузена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»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ea typeface="Candara"/>
              <a:cs typeface="Times New Roman" pitchFamily="18" charset="0"/>
            </a:endParaRPr>
          </a:p>
          <a:p>
            <a:pPr marL="45720" indent="0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50572" y="415117"/>
            <a:ext cx="14510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itchFamily="18" charset="0"/>
                <a:ea typeface="Candara"/>
                <a:cs typeface="Times New Roman" pitchFamily="18" charset="0"/>
              </a:rPr>
              <a:t>Дж. </a:t>
            </a:r>
            <a:r>
              <a:rPr lang="ru-RU" sz="2000" b="1" dirty="0" smtClean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itchFamily="18" charset="0"/>
                <a:ea typeface="Candara"/>
                <a:cs typeface="Times New Roman" pitchFamily="18" charset="0"/>
              </a:rPr>
              <a:t>Свифт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084168" y="415117"/>
            <a:ext cx="13372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Р.Э. </a:t>
            </a:r>
            <a:r>
              <a:rPr lang="ru-RU" sz="2000" b="1" dirty="0" err="1">
                <a:solidFill>
                  <a:srgbClr val="000000">
                    <a:lumMod val="75000"/>
                    <a:lumOff val="25000"/>
                  </a:srgbClr>
                </a:solidFill>
                <a:latin typeface="Times New Roman" pitchFamily="18" charset="0"/>
                <a:ea typeface="Candara"/>
                <a:cs typeface="Times New Roman" pitchFamily="18" charset="0"/>
              </a:rPr>
              <a:t>Распе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953" y="4375233"/>
            <a:ext cx="3248047" cy="24360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78129">
            <a:off x="417820" y="1909633"/>
            <a:ext cx="2113505" cy="27809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1" y="4147272"/>
            <a:ext cx="4128012" cy="271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608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31520"/>
            <a:ext cx="3636085" cy="1258493"/>
          </a:xfrm>
        </p:spPr>
        <p:txBody>
          <a:bodyPr/>
          <a:lstStyle/>
          <a:p>
            <a:pPr marL="111760" indent="0">
              <a:spcBef>
                <a:spcPts val="595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205</a:t>
            </a:r>
            <a:r>
              <a:rPr lang="ru-RU" sz="2000" spc="-2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лет</a:t>
            </a:r>
            <a:r>
              <a:rPr lang="ru-RU" sz="2000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(1816</a:t>
            </a:r>
            <a:r>
              <a:rPr lang="ru-RU" sz="2000" spc="-15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г.)</a:t>
            </a:r>
            <a:r>
              <a:rPr lang="ru-RU" sz="2000" spc="-20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Щелкунчик</a:t>
            </a:r>
            <a:r>
              <a:rPr lang="ru-RU" sz="2000" spc="-1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и</a:t>
            </a:r>
            <a:r>
              <a:rPr lang="ru-RU" sz="2000" spc="-2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spc="-20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/>
            </a:r>
            <a:br>
              <a:rPr lang="ru-RU" sz="2000" spc="-20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Мышиный</a:t>
            </a:r>
            <a:r>
              <a:rPr lang="ru-RU" sz="2000" spc="-25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король</a:t>
            </a:r>
            <a:r>
              <a:rPr lang="ru-RU" sz="2000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60032" y="539431"/>
            <a:ext cx="5760639" cy="1981226"/>
          </a:xfrm>
        </p:spPr>
        <p:txBody>
          <a:bodyPr/>
          <a:lstStyle/>
          <a:p>
            <a:pPr marL="157480" marR="1827530" indent="0" algn="just">
              <a:spcBef>
                <a:spcPts val="620"/>
              </a:spcBef>
              <a:spcAft>
                <a:spcPts val="0"/>
              </a:spcAft>
              <a:buNone/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70 лет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(1951 г.) </a:t>
            </a:r>
          </a:p>
          <a:p>
            <a:pPr marL="157480" marR="1827530" indent="0" algn="just">
              <a:spcBef>
                <a:spcPts val="620"/>
              </a:spcBef>
              <a:spcAft>
                <a:spcPts val="0"/>
              </a:spcAft>
              <a:buNone/>
            </a:pPr>
            <a:r>
              <a:rPr lang="ru-RU" sz="2000" b="1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«Приключения </a:t>
            </a:r>
            <a:r>
              <a:rPr lang="ru-RU" sz="2000" b="1" dirty="0" err="1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Чиполлино</a:t>
            </a:r>
            <a:r>
              <a:rPr lang="ru-RU" sz="2000" b="1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392966"/>
            <a:ext cx="4572000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Э.Т.В.А.</a:t>
            </a:r>
            <a:r>
              <a:rPr lang="ru-RU" sz="2000" b="1" spc="5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Гофман</a:t>
            </a:r>
            <a:r>
              <a:rPr lang="ru-RU" sz="2000" b="1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Candara"/>
                <a:ea typeface="Candara"/>
                <a:cs typeface="Candara"/>
              </a:rPr>
              <a:t/>
            </a:r>
            <a:br>
              <a:rPr lang="ru-RU" sz="2000" b="1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Candara"/>
                <a:ea typeface="Candara"/>
                <a:cs typeface="Candara"/>
              </a:rPr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423612" y="367097"/>
            <a:ext cx="3564117" cy="464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57480" marR="1827530" lvl="0" algn="just">
              <a:lnSpc>
                <a:spcPct val="135000"/>
              </a:lnSpc>
              <a:spcBef>
                <a:spcPts val="620"/>
              </a:spcBef>
              <a:buClr>
                <a:srgbClr val="9D936F">
                  <a:lumMod val="75000"/>
                </a:srgbClr>
              </a:buClr>
              <a:buSzPct val="130000"/>
            </a:pPr>
            <a:r>
              <a:rPr lang="ru-RU" sz="2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Дж. </a:t>
            </a:r>
            <a:r>
              <a:rPr lang="ru-RU" sz="2000" b="1" dirty="0" err="1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Родари</a:t>
            </a:r>
            <a:r>
              <a:rPr lang="ru-RU" sz="2000" b="1" spc="5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endParaRPr lang="ru-RU" sz="2000" b="1" dirty="0">
              <a:solidFill>
                <a:srgbClr val="000000">
                  <a:lumMod val="75000"/>
                  <a:lumOff val="25000"/>
                </a:srgbClr>
              </a:solidFill>
              <a:latin typeface="Times New Roman" panose="02020603050405020304" pitchFamily="18" charset="0"/>
              <a:ea typeface="Candara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083292"/>
            <a:ext cx="3672408" cy="27747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5" y="2004640"/>
            <a:ext cx="3400630" cy="27205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603" y="2004640"/>
            <a:ext cx="4320481" cy="30416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978" y="3844121"/>
            <a:ext cx="2354893" cy="301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83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7190" y="102273"/>
            <a:ext cx="5004048" cy="1258493"/>
          </a:xfrm>
        </p:spPr>
        <p:txBody>
          <a:bodyPr/>
          <a:lstStyle/>
          <a:p>
            <a:pPr marL="111760" indent="0">
              <a:spcBef>
                <a:spcPts val="62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190</a:t>
            </a:r>
            <a:r>
              <a:rPr lang="ru-RU" sz="2000" spc="-1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лет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(1831</a:t>
            </a:r>
            <a:r>
              <a:rPr lang="ru-RU" sz="2000" spc="-25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г.)</a:t>
            </a:r>
            <a:r>
              <a:rPr lang="ru-RU" sz="2000" spc="-15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Вечера</a:t>
            </a:r>
            <a:r>
              <a:rPr lang="ru-RU" sz="2000" spc="-2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на</a:t>
            </a:r>
            <a:r>
              <a:rPr lang="ru-RU" sz="2000" spc="-25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хуторе</a:t>
            </a:r>
            <a:r>
              <a:rPr lang="ru-RU" sz="2000" spc="-1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близ</a:t>
            </a:r>
            <a:r>
              <a:rPr lang="ru-RU" sz="2000" spc="-5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spc="-5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Д</a:t>
            </a:r>
            <a:r>
              <a:rPr lang="ru-RU" sz="2000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иканьки»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07134" y="354875"/>
            <a:ext cx="4298965" cy="1909218"/>
          </a:xfrm>
        </p:spPr>
        <p:txBody>
          <a:bodyPr/>
          <a:lstStyle/>
          <a:p>
            <a:pPr marL="45720" indent="0">
              <a:buNone/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100</a:t>
            </a:r>
            <a:r>
              <a:rPr lang="ru-RU" sz="2000" b="1" spc="-1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лет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(1921</a:t>
            </a:r>
            <a:r>
              <a:rPr lang="ru-RU" sz="2000" b="1" spc="-20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г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.)</a:t>
            </a:r>
            <a:endParaRPr lang="ru-RU" sz="2000" b="1" spc="-10" dirty="0">
              <a:solidFill>
                <a:srgbClr val="FF0000"/>
              </a:solidFill>
              <a:latin typeface="Times New Roman" panose="02020603050405020304" pitchFamily="18" charset="0"/>
              <a:ea typeface="Candara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«</a:t>
            </a:r>
            <a:r>
              <a:rPr lang="ru-RU" sz="2000" b="1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Алые</a:t>
            </a:r>
            <a:r>
              <a:rPr lang="ru-RU" sz="2000" b="1" spc="-1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паруса</a:t>
            </a:r>
            <a:r>
              <a:rPr lang="ru-RU" sz="2000" b="1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154820"/>
            <a:ext cx="15331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Н.В.</a:t>
            </a:r>
            <a:r>
              <a:rPr lang="ru-RU" sz="2000" b="1" spc="5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Гоголь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237095" y="531465"/>
            <a:ext cx="13800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" lvl="0">
              <a:spcBef>
                <a:spcPct val="20000"/>
              </a:spcBef>
              <a:spcAft>
                <a:spcPts val="300"/>
              </a:spcAft>
              <a:buClr>
                <a:srgbClr val="9D936F">
                  <a:lumMod val="75000"/>
                </a:srgbClr>
              </a:buClr>
              <a:buSzPct val="130000"/>
            </a:pPr>
            <a:r>
              <a:rPr lang="ru-RU" sz="2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А.С. </a:t>
            </a:r>
            <a:r>
              <a:rPr lang="ru-RU" sz="2000" b="1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Грин</a:t>
            </a:r>
            <a:endParaRPr lang="ru-RU" sz="2000" b="1" dirty="0">
              <a:solidFill>
                <a:srgbClr val="000000">
                  <a:lumMod val="75000"/>
                  <a:lumOff val="25000"/>
                </a:srgbClr>
              </a:solidFill>
              <a:latin typeface="Times New Roman" panose="02020603050405020304" pitchFamily="18" charset="0"/>
              <a:ea typeface="Candara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44824"/>
            <a:ext cx="4176464" cy="44126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844824"/>
            <a:ext cx="4764021" cy="357301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23673">
            <a:off x="7568315" y="5083563"/>
            <a:ext cx="1287815" cy="155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68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3908" y="1055280"/>
            <a:ext cx="2592288" cy="826445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95</a:t>
            </a:r>
            <a:r>
              <a:rPr lang="ru-RU" sz="2000" spc="-2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лет</a:t>
            </a:r>
            <a:r>
              <a:rPr lang="ru-RU" sz="2000" spc="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(1926</a:t>
            </a:r>
            <a:r>
              <a:rPr lang="ru-RU" sz="2000" spc="-10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г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.)</a:t>
            </a:r>
            <a:r>
              <a:rPr lang="ru-RU" sz="2000" spc="-1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/>
            </a:r>
            <a:br>
              <a:rPr lang="ru-RU" sz="2000" spc="-1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Винни-Пух</a:t>
            </a:r>
            <a:r>
              <a:rPr lang="ru-RU" sz="2000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6016" y="-171400"/>
            <a:ext cx="4226957" cy="3205362"/>
          </a:xfrm>
        </p:spPr>
        <p:txBody>
          <a:bodyPr>
            <a:normAutofit/>
          </a:bodyPr>
          <a:lstStyle/>
          <a:p>
            <a:pPr marL="365760" lvl="1" indent="0">
              <a:buNone/>
            </a:pP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145</a:t>
            </a:r>
            <a:r>
              <a:rPr lang="ru-RU" sz="1800" b="1" spc="-2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лет</a:t>
            </a:r>
            <a:r>
              <a:rPr lang="ru-RU" sz="1800" b="1" spc="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(1876</a:t>
            </a:r>
            <a:r>
              <a:rPr lang="ru-RU" sz="1800" b="1" spc="-5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г.)</a:t>
            </a:r>
            <a:r>
              <a:rPr lang="ru-RU" sz="1800" b="1" spc="-1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endParaRPr lang="en-US" sz="1800" b="1" spc="-10" dirty="0" smtClean="0">
              <a:latin typeface="Times New Roman" panose="02020603050405020304" pitchFamily="18" charset="0"/>
              <a:ea typeface="Candara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r>
              <a:rPr lang="ru-RU" sz="1800" b="1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«</a:t>
            </a:r>
            <a:r>
              <a:rPr lang="ru-RU" sz="1800" b="1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Приключения</a:t>
            </a:r>
            <a:r>
              <a:rPr lang="ru-RU" sz="1800" b="1" spc="-20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Тома</a:t>
            </a:r>
            <a:r>
              <a:rPr lang="ru-RU" sz="1800" b="1" spc="5" dirty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Сойера</a:t>
            </a:r>
            <a:r>
              <a:rPr lang="ru-RU" sz="1800" b="1" dirty="0" smtClean="0"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»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620688"/>
            <a:ext cx="14302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А.А. </a:t>
            </a:r>
            <a:r>
              <a:rPr lang="ru-RU" sz="2000" b="1" dirty="0" err="1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Милн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076056" y="548680"/>
            <a:ext cx="11596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" lvl="0">
              <a:spcBef>
                <a:spcPct val="20000"/>
              </a:spcBef>
              <a:spcAft>
                <a:spcPts val="300"/>
              </a:spcAft>
              <a:buClr>
                <a:srgbClr val="9D936F">
                  <a:lumMod val="75000"/>
                </a:srgbClr>
              </a:buClr>
              <a:buSzPct val="130000"/>
            </a:pPr>
            <a:r>
              <a:rPr lang="ru-RU" sz="2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М.</a:t>
            </a:r>
            <a:r>
              <a:rPr lang="ru-RU" sz="2000" b="1" spc="5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ndara"/>
                <a:cs typeface="Times New Roman" panose="02020603050405020304" pitchFamily="18" charset="0"/>
              </a:rPr>
              <a:t>Твен</a:t>
            </a:r>
            <a:endParaRPr lang="ru-RU" sz="2000" b="1" dirty="0">
              <a:solidFill>
                <a:srgbClr val="000000">
                  <a:lumMod val="75000"/>
                  <a:lumOff val="2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855" y="2492896"/>
            <a:ext cx="4933814" cy="3429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0506">
            <a:off x="5616922" y="2203330"/>
            <a:ext cx="2678767" cy="4008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025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9911495">
            <a:off x="3813426" y="4107465"/>
            <a:ext cx="3352800" cy="1898493"/>
          </a:xfrm>
        </p:spPr>
        <p:txBody>
          <a:bodyPr/>
          <a:lstStyle/>
          <a:p>
            <a:pPr algn="ctr"/>
            <a:r>
              <a:rPr lang="ru-RU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br>
              <a:rPr lang="ru-RU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  <a:endParaRPr lang="ru-RU" sz="4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4413">
            <a:off x="1156643" y="1542709"/>
            <a:ext cx="5433776" cy="3173325"/>
          </a:xfrm>
        </p:spPr>
      </p:pic>
    </p:spTree>
    <p:extLst>
      <p:ext uri="{BB962C8B-B14F-4D97-AF65-F5344CB8AC3E}">
        <p14:creationId xmlns:p14="http://schemas.microsoft.com/office/powerpoint/2010/main" val="377211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Остин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здушный поток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1552</TotalTime>
  <Words>569</Words>
  <Application>Microsoft Office PowerPoint</Application>
  <PresentationFormat>Экран (4:3)</PresentationFormat>
  <Paragraphs>55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19</vt:i4>
      </vt:variant>
    </vt:vector>
  </HeadingPairs>
  <TitlesOfParts>
    <vt:vector size="31" baseType="lpstr">
      <vt:lpstr>Candara</vt:lpstr>
      <vt:lpstr>Century Gothic</vt:lpstr>
      <vt:lpstr>Georgia</vt:lpstr>
      <vt:lpstr>Monotype Corsiva</vt:lpstr>
      <vt:lpstr>MV Boli</vt:lpstr>
      <vt:lpstr>Symbol</vt:lpstr>
      <vt:lpstr>Times New Roman</vt:lpstr>
      <vt:lpstr>Trebuchet MS</vt:lpstr>
      <vt:lpstr>Wingdings 2</vt:lpstr>
      <vt:lpstr>Остин</vt:lpstr>
      <vt:lpstr>Воздушный поток</vt:lpstr>
      <vt:lpstr>Волна</vt:lpstr>
      <vt:lpstr>Писатели-юбиляры 2021 года:</vt:lpstr>
      <vt:lpstr>85 лет со дня рождения русского поэта Николая Михайловича Рубцова (1936–1971).</vt:lpstr>
      <vt:lpstr>245 лет со дня рождения немецкого писателя, художника, композитора Эрнста Теодора Вильгельма Амадея Гофмана (1776–1822).</vt:lpstr>
      <vt:lpstr>  195 лет со дня рождения русского писателя Михаила Евграфовича Салтыкова-Щедрина (Салтыков)  (1826–1889). </vt:lpstr>
      <vt:lpstr>190 лет со дня рождения русского писателя Николая Семеновича Лескова (1831–1895) </vt:lpstr>
      <vt:lpstr>  115 лет со дня рождения русской детской поэтессы Агнии Львовны Барто (1906–1981). </vt:lpstr>
      <vt:lpstr>  235 лет со дня рождения немецкого сказочника Вильгельма Карла Гримма (1786–1859). </vt:lpstr>
      <vt:lpstr>180 лет со дня рождения русского поэта Ивана Захаровича Сурикова (1841– 1880). </vt:lpstr>
      <vt:lpstr>135 лет со дня рождения русского поэта Николая Степановича Гумилева (1886–1921). </vt:lpstr>
      <vt:lpstr>230 лет со дня рождения русского писателя Сергея Тимофеевича Аксакова (1791–1859). </vt:lpstr>
      <vt:lpstr>125 лет со дня рождения русского писателя, киносценариста Евгения Львовича Шварца  (1896–1958). </vt:lpstr>
      <vt:lpstr>Книги-юбиляры  2021 года </vt:lpstr>
      <vt:lpstr>А.С. Пушкин </vt:lpstr>
      <vt:lpstr>     100 лет (1921 г.) «Тараканище»         </vt:lpstr>
      <vt:lpstr>295 лет (1726 г.) «Путешествия Гулливера» </vt:lpstr>
      <vt:lpstr>205 лет (1816 г.) «Щелкунчик и  Мышиный король»</vt:lpstr>
      <vt:lpstr>190 лет (1831 г.)  «Вечера на хуторе близ Диканьки»</vt:lpstr>
      <vt:lpstr>95 лет (1926 г.) «Винни-Пух»</vt:lpstr>
      <vt:lpstr>за 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USER</cp:lastModifiedBy>
  <cp:revision>49</cp:revision>
  <dcterms:modified xsi:type="dcterms:W3CDTF">2021-04-12T09:46:05Z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20115230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S9.1.0</vt:lpwstr>
  </property>
</Properties>
</file>