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0" r:id="rId2"/>
    <p:sldId id="273" r:id="rId3"/>
    <p:sldId id="285" r:id="rId4"/>
    <p:sldId id="282" r:id="rId5"/>
    <p:sldId id="288" r:id="rId6"/>
    <p:sldId id="283" r:id="rId7"/>
    <p:sldId id="287" r:id="rId8"/>
    <p:sldId id="257" r:id="rId9"/>
    <p:sldId id="259" r:id="rId10"/>
    <p:sldId id="262" r:id="rId11"/>
    <p:sldId id="264" r:id="rId12"/>
    <p:sldId id="265" r:id="rId13"/>
    <p:sldId id="267" r:id="rId14"/>
    <p:sldId id="276" r:id="rId15"/>
    <p:sldId id="280" r:id="rId16"/>
    <p:sldId id="269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FF00FF"/>
    <a:srgbClr val="800000"/>
    <a:srgbClr val="00FF00"/>
    <a:srgbClr val="0099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50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65339-59CE-4ECA-B5FB-8E95E8EA8CE1}" type="datetimeFigureOut">
              <a:rPr lang="ru-RU" smtClean="0"/>
              <a:t>15.10.2022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11B8C3-9DAD-446D-A803-FE5351430C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459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Горланова Ольга Петровна детский сад № 79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11B8C3-9DAD-446D-A803-FE5351430C9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952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60648"/>
            <a:ext cx="83529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равила дорожного движения для детей и родителей</a:t>
            </a:r>
            <a:endParaRPr lang="ru-RU" sz="4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Влад\Desktop\mult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584615"/>
            <a:ext cx="3168352" cy="3528392"/>
          </a:xfrm>
          <a:prstGeom prst="rect">
            <a:avLst/>
          </a:prstGeom>
          <a:noFill/>
        </p:spPr>
      </p:pic>
      <p:pic>
        <p:nvPicPr>
          <p:cNvPr id="1028" name="Picture 4" descr="C:\Users\Влад\Desktop\svetof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2204864"/>
            <a:ext cx="1800843" cy="352839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851920" y="5733256"/>
            <a:ext cx="33825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660066"/>
                </a:solidFill>
              </a:rPr>
              <a:t>Горланова Ольга Петровна </a:t>
            </a:r>
            <a:endParaRPr lang="ru-RU" b="1" dirty="0" smtClean="0">
              <a:solidFill>
                <a:srgbClr val="660066"/>
              </a:solidFill>
            </a:endParaRPr>
          </a:p>
          <a:p>
            <a:r>
              <a:rPr lang="ru-RU" b="1" dirty="0" smtClean="0">
                <a:solidFill>
                  <a:srgbClr val="660066"/>
                </a:solidFill>
              </a:rPr>
              <a:t>детский </a:t>
            </a:r>
            <a:r>
              <a:rPr lang="ru-RU" b="1" dirty="0">
                <a:solidFill>
                  <a:srgbClr val="660066"/>
                </a:solidFill>
              </a:rPr>
              <a:t>сад № </a:t>
            </a:r>
            <a:r>
              <a:rPr lang="ru-RU" b="1" dirty="0" smtClean="0">
                <a:solidFill>
                  <a:srgbClr val="660066"/>
                </a:solidFill>
              </a:rPr>
              <a:t>79</a:t>
            </a:r>
          </a:p>
          <a:p>
            <a:r>
              <a:rPr lang="ru-RU" b="1" dirty="0" smtClean="0">
                <a:solidFill>
                  <a:srgbClr val="660066"/>
                </a:solidFill>
              </a:rPr>
              <a:t>Г. Каменск-Уральский</a:t>
            </a:r>
            <a:endParaRPr lang="ru-RU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260648"/>
            <a:ext cx="68407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Немного из истории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052737"/>
            <a:ext cx="828092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dirty="0"/>
              <a:t> </a:t>
            </a:r>
            <a:r>
              <a:rPr lang="ru-RU" sz="2400" b="1" dirty="0">
                <a:solidFill>
                  <a:srgbClr val="002060"/>
                </a:solidFill>
              </a:rPr>
              <a:t>Необходимость в регулировании дорожного движения возникла  в те времена, когда еще не было машин, а улицы находились во власти конных экипажей. В 1868 г. в Лондоне, установили железнодорожный семафор с цветным диском. Но он не оправдал себя. И на их месте появились регулировщики. </a:t>
            </a:r>
          </a:p>
          <a:p>
            <a:pPr lvl="1"/>
            <a:r>
              <a:rPr lang="ru-RU" sz="2400" b="1" dirty="0">
                <a:solidFill>
                  <a:srgbClr val="002060"/>
                </a:solidFill>
              </a:rPr>
              <a:t>Держать огромную армию регулировщиков оказалось не совсем </a:t>
            </a:r>
            <a:r>
              <a:rPr lang="ru-RU" sz="2400" b="1" dirty="0" smtClean="0">
                <a:solidFill>
                  <a:srgbClr val="002060"/>
                </a:solidFill>
              </a:rPr>
              <a:t> выгодно</a:t>
            </a:r>
            <a:r>
              <a:rPr lang="ru-RU" sz="2400" b="1" dirty="0">
                <a:solidFill>
                  <a:srgbClr val="002060"/>
                </a:solidFill>
              </a:rPr>
              <a:t>. И в 1914 г. в городе Кливленде (США) появился первый электрический светофор. Он имел два сигнала - красный и зеленый и управлялся вручную. </a:t>
            </a:r>
          </a:p>
          <a:p>
            <a:pPr lvl="1"/>
            <a:r>
              <a:rPr lang="ru-RU" sz="2400" b="1" dirty="0">
                <a:solidFill>
                  <a:srgbClr val="002060"/>
                </a:solidFill>
              </a:rPr>
              <a:t>А уже в 1918 г. на улицах Нью-Йорка начали работать трехцветные электрические светофоры. </a:t>
            </a:r>
          </a:p>
        </p:txBody>
      </p:sp>
    </p:spTree>
    <p:extLst>
      <p:ext uri="{BB962C8B-B14F-4D97-AF65-F5344CB8AC3E}">
        <p14:creationId xmlns:p14="http://schemas.microsoft.com/office/powerpoint/2010/main" val="164822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908721"/>
            <a:ext cx="5742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7" name="Picture 4" descr="1232364807_gai18[1]"/>
          <p:cNvPicPr>
            <a:picLocks noChangeAspect="1" noChangeArrowheads="1"/>
          </p:cNvPicPr>
          <p:nvPr/>
        </p:nvPicPr>
        <p:blipFill>
          <a:blip r:embed="rId2" cstate="print"/>
          <a:srcRect r="6198" b="13528"/>
          <a:stretch>
            <a:fillRect/>
          </a:stretch>
        </p:blipFill>
        <p:spPr bwMode="auto">
          <a:xfrm>
            <a:off x="637146" y="817060"/>
            <a:ext cx="4494014" cy="5069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9" descr="E:\ВСЁ ДетСад\БЕЗОПАСНОСТЬ\ПДД\557266-27c5e9e153aa3dc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863600"/>
            <a:ext cx="3325688" cy="5237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6250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1" y="889844"/>
            <a:ext cx="813690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                         Рассказ о </a:t>
            </a:r>
            <a:r>
              <a:rPr lang="ru-RU" sz="2400" b="1" dirty="0">
                <a:solidFill>
                  <a:srgbClr val="FF0000"/>
                </a:solidFill>
              </a:rPr>
              <a:t>дорожных знаках.</a:t>
            </a:r>
          </a:p>
          <a:p>
            <a:r>
              <a:rPr lang="ru-RU" sz="2400" b="1" dirty="0">
                <a:solidFill>
                  <a:srgbClr val="800000"/>
                </a:solidFill>
              </a:rPr>
              <a:t>Чтобы ориентироваться на дорогах и безопасно переходить дорогу, люди придумали знаки дорожного движения. Это такие разноцветные значки красного, синего и желтого цвета. Красные знаки - запрещаются. Желтые знаки – предупреждающие, а синие знаки – разрешающие.</a:t>
            </a:r>
          </a:p>
          <a:p>
            <a:r>
              <a:rPr lang="ru-RU" sz="2400" b="1" dirty="0">
                <a:solidFill>
                  <a:srgbClr val="800000"/>
                </a:solidFill>
              </a:rPr>
              <a:t>Это очень удобно, потому что и картинка и цвет знака подсказывают водителям и пешеходам об опасностях на дороге, о местоположении важных общественных зданий, таких как автозаправка, больница, медпункт, столовая, гостиница. По знакам можно узнать, с какой скоростью можно ехать, на какую дорогу повернуть.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164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908721"/>
            <a:ext cx="5742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3" name="Picture 4" descr="Дорожные знаки для велосипедист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8621" y="1154306"/>
            <a:ext cx="2465176" cy="2465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 descr="Знак &quot;Осторожно, дети&quot;: нюансы и международная практика &quot; Могилевский порта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3" y="967705"/>
            <a:ext cx="2893980" cy="26335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Клубный час Мы- пешеходы_300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75610" y="4067372"/>
            <a:ext cx="2611198" cy="2300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парк велодорожки - Коломна, Сайт Коломны, новости Коломны, Коломна Онлайн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4" y="3933056"/>
            <a:ext cx="2808310" cy="2434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046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3826" y="197346"/>
            <a:ext cx="828463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            Рассказ </a:t>
            </a:r>
            <a:r>
              <a:rPr lang="ru-RU" sz="2400" b="1" dirty="0">
                <a:solidFill>
                  <a:srgbClr val="FF0000"/>
                </a:solidFill>
              </a:rPr>
              <a:t>о том, кто и зачем придумал правила.</a:t>
            </a:r>
          </a:p>
          <a:p>
            <a:endParaRPr lang="ru-RU" sz="2400" b="1" dirty="0" smtClean="0">
              <a:solidFill>
                <a:srgbClr val="800000"/>
              </a:solidFill>
            </a:endParaRPr>
          </a:p>
          <a:p>
            <a:r>
              <a:rPr lang="ru-RU" sz="2400" b="1" dirty="0" smtClean="0">
                <a:solidFill>
                  <a:srgbClr val="800000"/>
                </a:solidFill>
              </a:rPr>
              <a:t>Зачем </a:t>
            </a:r>
            <a:r>
              <a:rPr lang="ru-RU" sz="2400" b="1" dirty="0">
                <a:solidFill>
                  <a:srgbClr val="800000"/>
                </a:solidFill>
              </a:rPr>
              <a:t>знать правила дорожного движения, когда просто так можно перейти дорогу? А вот зачем. Когда строили наш город, его раздели между водителями и пешеходами. Водители – это люди, которые водят разные машины и ездят на них по дорогам. Пешеходы - это люди, которые пешком ходят. </a:t>
            </a:r>
          </a:p>
          <a:p>
            <a:r>
              <a:rPr lang="ru-RU" sz="2400" b="1" dirty="0">
                <a:solidFill>
                  <a:srgbClr val="800000"/>
                </a:solidFill>
              </a:rPr>
              <a:t>Водители ездят по проезжей части дороги, а пешеходы передвигаются по тротуарам. Проезжая часть дороги еще называется шоссе и поделена на несколько полос, чтобы водителям удобно было ездить. А тротуар намного уже и предназначен только для пешеходов.</a:t>
            </a:r>
          </a:p>
          <a:p>
            <a:r>
              <a:rPr lang="ru-RU" sz="2400" b="1" dirty="0">
                <a:solidFill>
                  <a:srgbClr val="800000"/>
                </a:solidFill>
              </a:rPr>
              <a:t>Тротуар и проезжая часть называется улицей. Знаете почему «улица» так называется? Потому что дорога и тротуар находятся у лица домов.</a:t>
            </a:r>
          </a:p>
          <a:p>
            <a:endParaRPr lang="ru-RU" sz="2400" b="1" dirty="0">
              <a:solidFill>
                <a:srgbClr val="800000"/>
              </a:solidFill>
            </a:endParaRPr>
          </a:p>
          <a:p>
            <a:endParaRPr lang="ru-RU" sz="2400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745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i.ytimg.com/vi/hUkxfbGWy7c/maxresdefault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72278"/>
            <a:ext cx="8396402" cy="62810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618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v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340769"/>
            <a:ext cx="6624736" cy="338437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827584" y="0"/>
            <a:ext cx="7560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Можно ли перейти проезжую часть дороги, если нет пешеходного перехода?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5013176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Переход запрещен, нужно дойти до ближайшего пешеходного перехода.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600" y="5949280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2.Переходить можно только при отсутствии транспорта.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15" descr="smile55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836712"/>
            <a:ext cx="647700" cy="6477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65896E-6 L 0.00399 0.6136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30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18_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052736"/>
            <a:ext cx="6048672" cy="364183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331640" y="188640"/>
            <a:ext cx="61206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Можно ли переходить дорогу? </a:t>
            </a:r>
            <a:r>
              <a:rPr lang="ru-RU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87624" y="4725144"/>
            <a:ext cx="76683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 Можно, убедившись, что транспорт остановился.  </a:t>
            </a:r>
          </a:p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 Нельзя, нужно пропустить транспортное средство.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5" descr="smile55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92696"/>
            <a:ext cx="647700" cy="6477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12139E-6 L 0.01198 0.6765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33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12139E-6 L 0.01198 0.7079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35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75656" y="188639"/>
            <a:ext cx="61926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Что обозначает данный знак?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115616" y="5157193"/>
            <a:ext cx="777686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 Движение пешеходов и велосипедистов запрещено.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 Дорожка для пешеходов и велосипедистов.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5" name="Picture 15" descr="smile55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647700" cy="647700"/>
          </a:xfrm>
          <a:prstGeom prst="rect">
            <a:avLst/>
          </a:prstGeom>
          <a:noFill/>
        </p:spPr>
      </p:pic>
      <p:pic>
        <p:nvPicPr>
          <p:cNvPr id="1026" name="Picture 2" descr="C:\Users\Влад\Desktop\33_4_14_b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980728"/>
            <a:ext cx="4104456" cy="410445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12139E-6 L 0.01198 0.7394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37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asdfghj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980728"/>
            <a:ext cx="7170096" cy="381642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18864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Где нужно ожидать общественный транспорт?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67543" y="5033501"/>
            <a:ext cx="867645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660066"/>
                </a:solidFill>
                <a:effectLst/>
                <a:latin typeface="Times New Roman" pitchFamily="18" charset="0"/>
                <a:cs typeface="Times New Roman" pitchFamily="18" charset="0"/>
              </a:rPr>
              <a:t>1.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660066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660066"/>
                </a:solidFill>
                <a:effectLst/>
                <a:latin typeface="Times New Roman" pitchFamily="18" charset="0"/>
                <a:cs typeface="Times New Roman" pitchFamily="18" charset="0"/>
              </a:rPr>
              <a:t>В любом месте.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Times New Roman" pitchFamily="18" charset="0"/>
              </a:rPr>
              <a:t>2. На проезжей части.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cs typeface="Times New Roman" pitchFamily="18" charset="0"/>
              </a:rPr>
              <a:t>3. Транспорт нужно ждать на остановке, при этом нельзя выходить на проезжую часть!</a:t>
            </a:r>
          </a:p>
        </p:txBody>
      </p:sp>
      <p:pic>
        <p:nvPicPr>
          <p:cNvPr id="5" name="Picture 15" descr="smile55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92696"/>
            <a:ext cx="647700" cy="6477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79769E-6 L 0.00017 0.7523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47664" y="260648"/>
            <a:ext cx="5832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Что обозначает данный знак?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539552" y="4753745"/>
            <a:ext cx="8352929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1" fontAlgn="base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Место остановки поезда. 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1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Железнодорожный переезд.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5" name="Picture 15" descr="smile55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647700" cy="647700"/>
          </a:xfrm>
          <a:prstGeom prst="rect">
            <a:avLst/>
          </a:prstGeom>
          <a:noFill/>
        </p:spPr>
      </p:pic>
      <p:pic>
        <p:nvPicPr>
          <p:cNvPr id="4098" name="Picture 2" descr="C:\Users\Влад\Desktop\up43391_4406073_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980728"/>
            <a:ext cx="3974590" cy="347776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12139E-6 L 0.01198 0.7394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37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Какой стороны должен придерживаться</a:t>
            </a:r>
          </a:p>
          <a:p>
            <a:pPr algn="ctr">
              <a:buFontTx/>
              <a:buNone/>
            </a:pP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пешеход при движении по тротуару?</a:t>
            </a:r>
          </a:p>
          <a:p>
            <a:pPr>
              <a:buFontTx/>
              <a:buNone/>
            </a:pPr>
            <a:endParaRPr lang="ru-RU" sz="1400" b="1" dirty="0">
              <a:latin typeface="Comic Sans MS" pitchFamily="66" charset="0"/>
            </a:endParaRPr>
          </a:p>
        </p:txBody>
      </p:sp>
      <p:sp>
        <p:nvSpPr>
          <p:cNvPr id="10245" name="AutoShape 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11188" y="2708921"/>
            <a:ext cx="2303462" cy="936103"/>
          </a:xfrm>
          <a:prstGeom prst="actionButtonBlank">
            <a:avLst/>
          </a:prstGeom>
          <a:solidFill>
            <a:srgbClr val="FFFF00"/>
          </a:solidFill>
          <a:ln w="31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 sz="3600" b="1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</a:rPr>
              <a:t>Левой</a:t>
            </a:r>
          </a:p>
          <a:p>
            <a:pPr algn="ctr"/>
            <a:endParaRPr lang="ru-RU" sz="36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0247" name="AutoShape 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372200" y="2780929"/>
            <a:ext cx="2304256" cy="864095"/>
          </a:xfrm>
          <a:prstGeom prst="actionButtonBlank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600" b="1" dirty="0" smtClean="0">
                <a:solidFill>
                  <a:srgbClr val="FF00FF"/>
                </a:solidFill>
                <a:latin typeface="Times New Roman" pitchFamily="18" charset="0"/>
              </a:rPr>
              <a:t>Правой</a:t>
            </a:r>
          </a:p>
        </p:txBody>
      </p:sp>
      <p:sp>
        <p:nvSpPr>
          <p:cNvPr id="10248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843130" y="5229200"/>
            <a:ext cx="2241038" cy="1078835"/>
          </a:xfrm>
          <a:prstGeom prst="actionButtonBlank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</a:rPr>
              <a:t>Любой</a:t>
            </a:r>
          </a:p>
        </p:txBody>
      </p:sp>
      <p:sp>
        <p:nvSpPr>
          <p:cNvPr id="4" name="Овал 3"/>
          <p:cNvSpPr/>
          <p:nvPr/>
        </p:nvSpPr>
        <p:spPr>
          <a:xfrm>
            <a:off x="1187624" y="4405311"/>
            <a:ext cx="1727026" cy="136330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solidFill>
                  <a:srgbClr val="FF0000"/>
                </a:solidFill>
              </a:rPr>
              <a:t>1</a:t>
            </a:r>
            <a:endParaRPr lang="ru-RU" sz="8000" b="1" dirty="0">
              <a:solidFill>
                <a:srgbClr val="FF000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4067944" y="3604592"/>
            <a:ext cx="1537726" cy="1314874"/>
          </a:xfrm>
          <a:prstGeom prst="ellipse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solidFill>
                  <a:srgbClr val="FF0000"/>
                </a:solidFill>
              </a:rPr>
              <a:t>2</a:t>
            </a:r>
            <a:endParaRPr lang="ru-RU" sz="8000" b="1" dirty="0">
              <a:solidFill>
                <a:srgbClr val="FF000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948264" y="4077072"/>
            <a:ext cx="1512168" cy="136815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0" b="1" dirty="0" smtClean="0">
                <a:solidFill>
                  <a:srgbClr val="FF0000"/>
                </a:solidFill>
              </a:rPr>
              <a:t>3</a:t>
            </a:r>
            <a:endParaRPr lang="ru-RU" sz="8000" b="1" dirty="0">
              <a:solidFill>
                <a:srgbClr val="FF0000"/>
              </a:solidFill>
            </a:endParaRPr>
          </a:p>
        </p:txBody>
      </p:sp>
      <p:pic>
        <p:nvPicPr>
          <p:cNvPr id="14" name="Picture 15" descr="smile55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92696"/>
            <a:ext cx="647700" cy="6477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79769E-6 L 0.00017 0.75237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hes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340768"/>
            <a:ext cx="6224002" cy="3597117"/>
          </a:xfrm>
          <a:prstGeom prst="rect">
            <a:avLst/>
          </a:prstGeom>
          <a:noFill/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043608" y="4612092"/>
            <a:ext cx="8100392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1. Сесть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 на капот  другой машины и попросить, чтобы перевезли.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66006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 Подождать, когда транспорт отъедет от остановки, тогда дорога будет хорошо видна в обе стороны, после этого переходить дорогу. </a:t>
            </a:r>
          </a:p>
        </p:txBody>
      </p:sp>
      <p:pic>
        <p:nvPicPr>
          <p:cNvPr id="5" name="Picture 15" descr="smile55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92696"/>
            <a:ext cx="647700" cy="6477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971600" y="260648"/>
            <a:ext cx="74168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Как правильно и безопасно перейти дорогу, после выхода из автобуса?</a:t>
            </a:r>
            <a:endParaRPr lang="ru-RU" sz="3200" b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988205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79769E-6 L -0.00382 0.7576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" y="37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79769E-6 L -0.00781 0.7526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" y="37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1700213"/>
          </a:xfrm>
        </p:spPr>
        <p:txBody>
          <a:bodyPr/>
          <a:lstStyle/>
          <a:p>
            <a:pPr>
              <a:buFontTx/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Какие </a:t>
            </a:r>
            <a:r>
              <a:rPr lang="ru-RU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сигналы имеют пешеходные </a:t>
            </a:r>
            <a:r>
              <a:rPr lang="ru-RU" b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светофоры</a:t>
            </a:r>
            <a:r>
              <a:rPr lang="ru-RU" b="1" dirty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11271" name="AutoShape 7"/>
          <p:cNvSpPr>
            <a:spLocks noChangeArrowheads="1"/>
          </p:cNvSpPr>
          <p:nvPr/>
        </p:nvSpPr>
        <p:spPr bwMode="auto">
          <a:xfrm>
            <a:off x="251520" y="764704"/>
            <a:ext cx="3925193" cy="2376264"/>
          </a:xfrm>
          <a:prstGeom prst="irregularSeal1">
            <a:avLst/>
          </a:prstGeom>
          <a:solidFill>
            <a:srgbClr val="FF00FF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Только красный</a:t>
            </a:r>
          </a:p>
        </p:txBody>
      </p:sp>
      <p:sp>
        <p:nvSpPr>
          <p:cNvPr id="11273" name="AutoShape 9"/>
          <p:cNvSpPr>
            <a:spLocks noChangeArrowheads="1"/>
          </p:cNvSpPr>
          <p:nvPr/>
        </p:nvSpPr>
        <p:spPr bwMode="auto">
          <a:xfrm>
            <a:off x="4965700" y="692696"/>
            <a:ext cx="3854772" cy="2236034"/>
          </a:xfrm>
          <a:prstGeom prst="irregularSeal1">
            <a:avLst/>
          </a:prstGeom>
          <a:solidFill>
            <a:srgbClr val="FF00FF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</a:rPr>
              <a:t>Только зелёный</a:t>
            </a:r>
          </a:p>
        </p:txBody>
      </p:sp>
      <p:sp>
        <p:nvSpPr>
          <p:cNvPr id="11274" name="AutoShape 10"/>
          <p:cNvSpPr>
            <a:spLocks noChangeArrowheads="1"/>
          </p:cNvSpPr>
          <p:nvPr/>
        </p:nvSpPr>
        <p:spPr bwMode="auto">
          <a:xfrm>
            <a:off x="0" y="3645024"/>
            <a:ext cx="4608512" cy="2303588"/>
          </a:xfrm>
          <a:prstGeom prst="irregularSeal1">
            <a:avLst/>
          </a:prstGeom>
          <a:solidFill>
            <a:srgbClr val="FF00FF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Красный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</a:p>
          <a:p>
            <a:pPr algn="ctr"/>
            <a:r>
              <a:rPr lang="ru-RU" sz="2800" b="1" dirty="0">
                <a:latin typeface="Times New Roman" pitchFamily="18" charset="0"/>
              </a:rPr>
              <a:t>и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</a:rPr>
              <a:t>  </a:t>
            </a:r>
            <a:r>
              <a:rPr lang="ru-RU" sz="2800" b="1" dirty="0">
                <a:solidFill>
                  <a:srgbClr val="00FF00"/>
                </a:solidFill>
                <a:latin typeface="Times New Roman" pitchFamily="18" charset="0"/>
              </a:rPr>
              <a:t>зелёный</a:t>
            </a:r>
          </a:p>
        </p:txBody>
      </p:sp>
      <p:sp>
        <p:nvSpPr>
          <p:cNvPr id="11275" name="AutoShape 11"/>
          <p:cNvSpPr>
            <a:spLocks noChangeArrowheads="1"/>
          </p:cNvSpPr>
          <p:nvPr/>
        </p:nvSpPr>
        <p:spPr bwMode="auto">
          <a:xfrm>
            <a:off x="4608512" y="3498574"/>
            <a:ext cx="4535488" cy="2697223"/>
          </a:xfrm>
          <a:prstGeom prst="irregularSeal1">
            <a:avLst/>
          </a:prstGeom>
          <a:solidFill>
            <a:srgbClr val="FF00FF"/>
          </a:solidFill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Красный,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</a:rPr>
              <a:t> </a:t>
            </a:r>
          </a:p>
          <a:p>
            <a:pPr algn="ctr"/>
            <a:r>
              <a:rPr lang="ru-RU" sz="2800" b="1" dirty="0">
                <a:solidFill>
                  <a:srgbClr val="CCCC00"/>
                </a:solidFill>
                <a:latin typeface="Times New Roman" pitchFamily="18" charset="0"/>
              </a:rPr>
              <a:t>жёлтый,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</a:rPr>
              <a:t>  </a:t>
            </a:r>
          </a:p>
          <a:p>
            <a:pPr algn="ctr"/>
            <a:r>
              <a:rPr lang="ru-RU" sz="2800" b="1" dirty="0">
                <a:solidFill>
                  <a:srgbClr val="00FF00"/>
                </a:solidFill>
                <a:latin typeface="Times New Roman" pitchFamily="18" charset="0"/>
              </a:rPr>
              <a:t>зелёный</a:t>
            </a:r>
          </a:p>
        </p:txBody>
      </p:sp>
      <p:sp>
        <p:nvSpPr>
          <p:cNvPr id="5" name="Овал 4"/>
          <p:cNvSpPr/>
          <p:nvPr/>
        </p:nvSpPr>
        <p:spPr>
          <a:xfrm>
            <a:off x="1736035" y="2780928"/>
            <a:ext cx="1107773" cy="864096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7030A0"/>
                </a:solidFill>
              </a:rPr>
              <a:t>1</a:t>
            </a:r>
            <a:endParaRPr lang="ru-RU" sz="6600" b="1" dirty="0">
              <a:solidFill>
                <a:srgbClr val="7030A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516216" y="2636912"/>
            <a:ext cx="1224136" cy="1008112"/>
          </a:xfrm>
          <a:prstGeom prst="ellipse">
            <a:avLst/>
          </a:prstGeom>
          <a:solidFill>
            <a:srgbClr val="FFFF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7030A0"/>
                </a:solidFill>
              </a:rPr>
              <a:t>2</a:t>
            </a:r>
            <a:endParaRPr lang="ru-RU" sz="6600" b="1" dirty="0">
              <a:solidFill>
                <a:srgbClr val="7030A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36035" y="5445224"/>
            <a:ext cx="1107773" cy="1008981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7030A0"/>
                </a:solidFill>
              </a:rPr>
              <a:t>3</a:t>
            </a:r>
            <a:endParaRPr lang="ru-RU" sz="6600" b="1" dirty="0">
              <a:solidFill>
                <a:srgbClr val="7030A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444208" y="5589240"/>
            <a:ext cx="1008112" cy="997090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solidFill>
                  <a:srgbClr val="7030A0"/>
                </a:solidFill>
              </a:rPr>
              <a:t>4</a:t>
            </a:r>
            <a:endParaRPr lang="ru-RU" sz="6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17883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2" name="Picture 4" descr="j04340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4261593" cy="6597352"/>
          </a:xfrm>
          <a:prstGeom prst="rect">
            <a:avLst/>
          </a:prstGeom>
          <a:noFill/>
        </p:spPr>
      </p:pic>
      <p:pic>
        <p:nvPicPr>
          <p:cNvPr id="12293" name="Picture 5" descr="j04340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260648"/>
            <a:ext cx="4392488" cy="659735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692696"/>
            <a:ext cx="7128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Молодцы</a:t>
            </a:r>
            <a:endParaRPr lang="ru-RU" sz="9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604448" y="6237312"/>
            <a:ext cx="304800" cy="304800"/>
          </a:xfrm>
          <a:prstGeom prst="rect">
            <a:avLst/>
          </a:prstGeom>
        </p:spPr>
      </p:pic>
      <p:pic>
        <p:nvPicPr>
          <p:cNvPr id="6" name="Picture 15" descr="smile55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95836" y="2384884"/>
            <a:ext cx="2988332" cy="29883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79769E-6 L 0.00017 0.7523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547</Words>
  <Application>Microsoft Office PowerPoint</Application>
  <PresentationFormat>Экран (4:3)</PresentationFormat>
  <Paragraphs>66</Paragraphs>
  <Slides>17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Comic Sans MS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</dc:creator>
  <cp:lastModifiedBy>Toshiba-User</cp:lastModifiedBy>
  <cp:revision>83</cp:revision>
  <dcterms:created xsi:type="dcterms:W3CDTF">2013-01-12T16:19:48Z</dcterms:created>
  <dcterms:modified xsi:type="dcterms:W3CDTF">2022-10-15T02:25:11Z</dcterms:modified>
</cp:coreProperties>
</file>