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5"/>
  </p:notesMasterIdLst>
  <p:sldIdLst>
    <p:sldId id="256" r:id="rId2"/>
    <p:sldId id="259" r:id="rId3"/>
    <p:sldId id="260" r:id="rId4"/>
    <p:sldId id="261" r:id="rId5"/>
    <p:sldId id="262" r:id="rId6"/>
    <p:sldId id="264" r:id="rId7"/>
    <p:sldId id="265" r:id="rId8"/>
    <p:sldId id="266" r:id="rId9"/>
    <p:sldId id="269" r:id="rId10"/>
    <p:sldId id="299" r:id="rId11"/>
    <p:sldId id="270" r:id="rId12"/>
    <p:sldId id="271" r:id="rId13"/>
    <p:sldId id="273" r:id="rId14"/>
    <p:sldId id="275" r:id="rId15"/>
    <p:sldId id="277" r:id="rId16"/>
    <p:sldId id="278" r:id="rId17"/>
    <p:sldId id="279" r:id="rId18"/>
    <p:sldId id="280" r:id="rId19"/>
    <p:sldId id="282" r:id="rId20"/>
    <p:sldId id="283" r:id="rId21"/>
    <p:sldId id="284" r:id="rId22"/>
    <p:sldId id="286" r:id="rId23"/>
    <p:sldId id="285" r:id="rId24"/>
    <p:sldId id="288" r:id="rId25"/>
    <p:sldId id="290" r:id="rId26"/>
    <p:sldId id="291" r:id="rId27"/>
    <p:sldId id="300" r:id="rId28"/>
    <p:sldId id="292" r:id="rId29"/>
    <p:sldId id="294" r:id="rId30"/>
    <p:sldId id="296" r:id="rId31"/>
    <p:sldId id="297" r:id="rId32"/>
    <p:sldId id="298" r:id="rId33"/>
    <p:sldId id="301" r:id="rId3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Пользователь" initials="П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387" autoAdjust="0"/>
  </p:normalViewPr>
  <p:slideViewPr>
    <p:cSldViewPr>
      <p:cViewPr varScale="1">
        <p:scale>
          <a:sx n="105" d="100"/>
          <a:sy n="105" d="100"/>
        </p:scale>
        <p:origin x="179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pieChart>
        <c:varyColors val="1"/>
        <c:ser>
          <c:idx val="0"/>
          <c:order val="0"/>
          <c:cat>
            <c:strRef>
              <c:f>Лист1!$A$1:$A$7</c:f>
              <c:strCache>
                <c:ptCount val="7"/>
                <c:pt idx="0">
                  <c:v>Детское</c:v>
                </c:pt>
                <c:pt idx="1">
                  <c:v>Dove</c:v>
                </c:pt>
                <c:pt idx="2">
                  <c:v>Camay</c:v>
                </c:pt>
                <c:pt idx="3">
                  <c:v>Safeguard</c:v>
                </c:pt>
                <c:pt idx="4">
                  <c:v>Хвойное</c:v>
                </c:pt>
                <c:pt idx="5">
                  <c:v>Весна</c:v>
                </c:pt>
                <c:pt idx="6">
                  <c:v>Johnsen's Baby</c:v>
                </c:pt>
              </c:strCache>
            </c:strRef>
          </c:cat>
          <c:val>
            <c:numRef>
              <c:f>Лист1!$B$1:$B$7</c:f>
              <c:numCache>
                <c:formatCode>General</c:formatCode>
                <c:ptCount val="7"/>
                <c:pt idx="0">
                  <c:v>7</c:v>
                </c:pt>
                <c:pt idx="1">
                  <c:v>3</c:v>
                </c:pt>
                <c:pt idx="2">
                  <c:v>2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09B-4300-A580-5A2AD06830B7}"/>
            </c:ext>
          </c:extLst>
        </c:ser>
        <c:ser>
          <c:idx val="1"/>
          <c:order val="1"/>
          <c:cat>
            <c:strRef>
              <c:f>Лист1!$A$1:$A$7</c:f>
              <c:strCache>
                <c:ptCount val="7"/>
                <c:pt idx="0">
                  <c:v>Детское</c:v>
                </c:pt>
                <c:pt idx="1">
                  <c:v>Dove</c:v>
                </c:pt>
                <c:pt idx="2">
                  <c:v>Camay</c:v>
                </c:pt>
                <c:pt idx="3">
                  <c:v>Safeguard</c:v>
                </c:pt>
                <c:pt idx="4">
                  <c:v>Хвойное</c:v>
                </c:pt>
                <c:pt idx="5">
                  <c:v>Весна</c:v>
                </c:pt>
                <c:pt idx="6">
                  <c:v>Johnsen's Baby</c:v>
                </c:pt>
              </c:strCache>
            </c:strRef>
          </c:cat>
          <c:val>
            <c:numRef>
              <c:f>Лист1!$C$1:$C$7</c:f>
              <c:numCache>
                <c:formatCode>General</c:formatCode>
                <c:ptCount val="7"/>
              </c:numCache>
            </c:numRef>
          </c:val>
          <c:extLst>
            <c:ext xmlns:c16="http://schemas.microsoft.com/office/drawing/2014/chart" uri="{C3380CC4-5D6E-409C-BE32-E72D297353CC}">
              <c16:uniqueId val="{00000001-209B-4300-A580-5A2AD06830B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egendEntry>
        <c:idx val="0"/>
        <c:txPr>
          <a:bodyPr/>
          <a:lstStyle/>
          <a:p>
            <a:pPr>
              <a:defRPr sz="1400"/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400"/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400"/>
            </a:pPr>
            <a:endParaRPr lang="ru-RU"/>
          </a:p>
        </c:txPr>
      </c:legendEntry>
      <c:legendEntry>
        <c:idx val="3"/>
        <c:txPr>
          <a:bodyPr/>
          <a:lstStyle/>
          <a:p>
            <a:pPr>
              <a:defRPr sz="1400"/>
            </a:pPr>
            <a:endParaRPr lang="ru-RU"/>
          </a:p>
        </c:txPr>
      </c:legendEntry>
      <c:legendEntry>
        <c:idx val="4"/>
        <c:txPr>
          <a:bodyPr/>
          <a:lstStyle/>
          <a:p>
            <a:pPr>
              <a:defRPr sz="1400"/>
            </a:pPr>
            <a:endParaRPr lang="ru-RU"/>
          </a:p>
        </c:txPr>
      </c:legendEntry>
      <c:legendEntry>
        <c:idx val="5"/>
        <c:txPr>
          <a:bodyPr/>
          <a:lstStyle/>
          <a:p>
            <a:pPr>
              <a:defRPr sz="1400"/>
            </a:pPr>
            <a:endParaRPr lang="ru-RU"/>
          </a:p>
        </c:txPr>
      </c:legendEntry>
      <c:legendEntry>
        <c:idx val="6"/>
        <c:txPr>
          <a:bodyPr/>
          <a:lstStyle/>
          <a:p>
            <a:pPr>
              <a:defRPr sz="1400"/>
            </a:pPr>
            <a:endParaRPr lang="ru-RU"/>
          </a:p>
        </c:txPr>
      </c:legendEntry>
      <c:layout>
        <c:manualLayout>
          <c:xMode val="edge"/>
          <c:yMode val="edge"/>
          <c:x val="0.78198753280839883"/>
          <c:y val="0.21624890638670213"/>
          <c:w val="0.21801246719160158"/>
          <c:h val="0.58602034120734836"/>
        </c:manualLayout>
      </c:layout>
      <c:overlay val="0"/>
    </c:legend>
    <c:plotVisOnly val="1"/>
    <c:dispBlanksAs val="zero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pieChart>
        <c:varyColors val="1"/>
        <c:ser>
          <c:idx val="0"/>
          <c:order val="0"/>
          <c:cat>
            <c:strRef>
              <c:f>[Книга1]Лист1!$A$1:$A$6</c:f>
              <c:strCache>
                <c:ptCount val="6"/>
                <c:pt idx="0">
                  <c:v>Детское</c:v>
                </c:pt>
                <c:pt idx="1">
                  <c:v>Хвойное</c:v>
                </c:pt>
                <c:pt idx="2">
                  <c:v>Camay</c:v>
                </c:pt>
                <c:pt idx="3">
                  <c:v>Весна</c:v>
                </c:pt>
                <c:pt idx="4">
                  <c:v>Фруктовая аллея</c:v>
                </c:pt>
                <c:pt idx="5">
                  <c:v>Dove</c:v>
                </c:pt>
              </c:strCache>
            </c:strRef>
          </c:cat>
          <c:val>
            <c:numRef>
              <c:f>[Книга1]Лист1!$B$1:$B$6</c:f>
              <c:numCache>
                <c:formatCode>General</c:formatCode>
                <c:ptCount val="6"/>
                <c:pt idx="0">
                  <c:v>5</c:v>
                </c:pt>
                <c:pt idx="1">
                  <c:v>1</c:v>
                </c:pt>
                <c:pt idx="2">
                  <c:v>1</c:v>
                </c:pt>
                <c:pt idx="3">
                  <c:v>2</c:v>
                </c:pt>
                <c:pt idx="4">
                  <c:v>1</c:v>
                </c:pt>
                <c:pt idx="5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B20-4086-99B3-F4AA0C372A3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egendEntry>
        <c:idx val="0"/>
        <c:txPr>
          <a:bodyPr/>
          <a:lstStyle/>
          <a:p>
            <a:pPr>
              <a:defRPr sz="1400"/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400"/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400"/>
            </a:pPr>
            <a:endParaRPr lang="ru-RU"/>
          </a:p>
        </c:txPr>
      </c:legendEntry>
      <c:legendEntry>
        <c:idx val="3"/>
        <c:txPr>
          <a:bodyPr/>
          <a:lstStyle/>
          <a:p>
            <a:pPr>
              <a:defRPr sz="1400"/>
            </a:pPr>
            <a:endParaRPr lang="ru-RU"/>
          </a:p>
        </c:txPr>
      </c:legendEntry>
      <c:legendEntry>
        <c:idx val="4"/>
        <c:txPr>
          <a:bodyPr/>
          <a:lstStyle/>
          <a:p>
            <a:pPr>
              <a:defRPr sz="1400"/>
            </a:pPr>
            <a:endParaRPr lang="ru-RU"/>
          </a:p>
        </c:txPr>
      </c:legendEntry>
      <c:legendEntry>
        <c:idx val="5"/>
        <c:txPr>
          <a:bodyPr/>
          <a:lstStyle/>
          <a:p>
            <a:pPr>
              <a:defRPr sz="1400"/>
            </a:pPr>
            <a:endParaRPr lang="ru-RU"/>
          </a:p>
        </c:txPr>
      </c:legendEntry>
      <c:overlay val="0"/>
    </c:legend>
    <c:plotVisOnly val="1"/>
    <c:dispBlanksAs val="zero"/>
    <c:showDLblsOverMax val="0"/>
  </c:chart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998007-C94A-49D7-AC13-8EB4068126C7}" type="datetimeFigureOut">
              <a:rPr lang="ru-RU" smtClean="0"/>
              <a:pPr/>
              <a:t>04.07.2024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027D76-C7BA-4640-8D77-F18628062B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69692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027D76-C7BA-4640-8D77-F18628062BB1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/>
          <a:p>
            <a:fld id="{0641CD6E-9E8C-4F8B-9ADC-EB91B4070B44}" type="datetimeFigureOut">
              <a:rPr lang="ru-RU" smtClean="0"/>
              <a:pPr/>
              <a:t>04.07.2024</a:t>
            </a:fld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158D93A6-397F-47F0-BC74-79D9764BE2D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1CD6E-9E8C-4F8B-9ADC-EB91B4070B44}" type="datetimeFigureOut">
              <a:rPr lang="ru-RU" smtClean="0"/>
              <a:pPr/>
              <a:t>04.07.2024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D93A6-397F-47F0-BC74-79D9764BE2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/>
          <a:p>
            <a:fld id="{0641CD6E-9E8C-4F8B-9ADC-EB91B4070B44}" type="datetimeFigureOut">
              <a:rPr lang="ru-RU" smtClean="0"/>
              <a:pPr/>
              <a:t>04.07.2024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158D93A6-397F-47F0-BC74-79D9764BE2D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/>
          <a:p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1CD6E-9E8C-4F8B-9ADC-EB91B4070B44}" type="datetimeFigureOut">
              <a:rPr lang="ru-RU" smtClean="0"/>
              <a:pPr/>
              <a:t>04.07.2024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/>
          <a:p>
            <a:fld id="{158D93A6-397F-47F0-BC74-79D9764BE2D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1CD6E-9E8C-4F8B-9ADC-EB91B4070B44}" type="datetimeFigureOut">
              <a:rPr lang="ru-RU" smtClean="0"/>
              <a:pPr/>
              <a:t>04.07.2024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/>
          <a:p>
            <a:fld id="{158D93A6-397F-47F0-BC74-79D9764BE2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1CD6E-9E8C-4F8B-9ADC-EB91B4070B44}" type="datetimeFigureOut">
              <a:rPr lang="ru-RU" smtClean="0"/>
              <a:pPr/>
              <a:t>04.07.2024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D93A6-397F-47F0-BC74-79D9764BE2D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1CD6E-9E8C-4F8B-9ADC-EB91B4070B44}" type="datetimeFigureOut">
              <a:rPr lang="ru-RU" smtClean="0"/>
              <a:pPr/>
              <a:t>04.07.2024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D93A6-397F-47F0-BC74-79D9764BE2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9" name="Дата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/>
          <a:p>
            <a:fld id="{0641CD6E-9E8C-4F8B-9ADC-EB91B4070B44}" type="datetimeFigureOut">
              <a:rPr lang="ru-RU" smtClean="0"/>
              <a:pPr/>
              <a:t>04.07.2024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158D93A6-397F-47F0-BC74-79D9764BE2D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/>
          <a:p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/>
          <a:p>
            <a:fld id="{0641CD6E-9E8C-4F8B-9ADC-EB91B4070B44}" type="datetimeFigureOut">
              <a:rPr lang="ru-RU" smtClean="0"/>
              <a:pPr/>
              <a:t>04.07.2024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158D93A6-397F-47F0-BC74-79D9764BE2D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1CD6E-9E8C-4F8B-9ADC-EB91B4070B44}" type="datetimeFigureOut">
              <a:rPr lang="ru-RU" smtClean="0"/>
              <a:pPr/>
              <a:t>04.07.2024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D93A6-397F-47F0-BC74-79D9764BE2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1CD6E-9E8C-4F8B-9ADC-EB91B4070B44}" type="datetimeFigureOut">
              <a:rPr lang="ru-RU" smtClean="0"/>
              <a:pPr/>
              <a:t>04.07.2024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D93A6-397F-47F0-BC74-79D9764BE2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0641CD6E-9E8C-4F8B-9ADC-EB91B4070B44}" type="datetimeFigureOut">
              <a:rPr lang="ru-RU" smtClean="0"/>
              <a:pPr/>
              <a:t>04.07.2024</a:t>
            </a:fld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158D93A6-397F-47F0-BC74-79D9764BE2D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844825"/>
            <a:ext cx="8892480" cy="1440160"/>
          </a:xfrm>
        </p:spPr>
        <p:txBody>
          <a:bodyPr>
            <a:noAutofit/>
          </a:bodyPr>
          <a:lstStyle/>
          <a:p>
            <a:pPr algn="ctr"/>
            <a:r>
              <a:rPr lang="ru-RU" sz="3600" dirty="0" smtClean="0"/>
              <a:t>Исследование состава мыла и влияния его компонентов на кожу человека</a:t>
            </a: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3789040"/>
            <a:ext cx="7772400" cy="1199704"/>
          </a:xfrm>
        </p:spPr>
        <p:txBody>
          <a:bodyPr>
            <a:normAutofit fontScale="55000" lnSpcReduction="20000"/>
          </a:bodyPr>
          <a:lstStyle/>
          <a:p>
            <a:r>
              <a:rPr lang="ru-RU" dirty="0" smtClean="0"/>
              <a:t>Евгения </a:t>
            </a:r>
            <a:r>
              <a:rPr lang="ru-RU" dirty="0" err="1" smtClean="0"/>
              <a:t>Скородумова</a:t>
            </a:r>
            <a:r>
              <a:rPr lang="ru-RU" dirty="0" smtClean="0"/>
              <a:t> </a:t>
            </a:r>
            <a:endParaRPr lang="ru-RU" dirty="0"/>
          </a:p>
          <a:p>
            <a:r>
              <a:rPr lang="ru-RU" dirty="0" smtClean="0"/>
              <a:t>ученика </a:t>
            </a:r>
            <a:r>
              <a:rPr lang="ru-RU" dirty="0"/>
              <a:t>10 класса </a:t>
            </a:r>
          </a:p>
          <a:p>
            <a:r>
              <a:rPr lang="ru-RU" dirty="0" smtClean="0"/>
              <a:t>Руководитель </a:t>
            </a:r>
            <a:endParaRPr lang="ru-RU" dirty="0"/>
          </a:p>
          <a:p>
            <a:r>
              <a:rPr lang="ru-RU" dirty="0" smtClean="0"/>
              <a:t>Елена</a:t>
            </a:r>
            <a:r>
              <a:rPr lang="en-US" dirty="0" smtClean="0"/>
              <a:t> </a:t>
            </a:r>
            <a:r>
              <a:rPr lang="ru-RU" dirty="0" smtClean="0"/>
              <a:t>Михайловна</a:t>
            </a:r>
            <a:r>
              <a:rPr lang="en-US" dirty="0" smtClean="0"/>
              <a:t> </a:t>
            </a:r>
            <a:r>
              <a:rPr lang="ru-RU" dirty="0" smtClean="0"/>
              <a:t>Гришанова</a:t>
            </a:r>
            <a:endParaRPr lang="ru-RU" dirty="0"/>
          </a:p>
          <a:p>
            <a:r>
              <a:rPr lang="ru-RU" dirty="0" smtClean="0"/>
              <a:t>учитель </a:t>
            </a:r>
            <a:r>
              <a:rPr lang="ru-RU" dirty="0"/>
              <a:t>химии</a:t>
            </a:r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214414" y="260648"/>
            <a:ext cx="70009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Муниципальное </a:t>
            </a:r>
            <a:r>
              <a:rPr lang="ru-RU" dirty="0" smtClean="0"/>
              <a:t>бюджетное </a:t>
            </a:r>
            <a:r>
              <a:rPr lang="ru-RU" dirty="0"/>
              <a:t>общеобразовательное учреждение</a:t>
            </a:r>
          </a:p>
          <a:p>
            <a:pPr algn="ctr"/>
            <a:r>
              <a:rPr lang="ru-RU" dirty="0"/>
              <a:t>«</a:t>
            </a:r>
            <a:r>
              <a:rPr lang="ru-RU" dirty="0" err="1"/>
              <a:t>Издешковская</a:t>
            </a:r>
            <a:r>
              <a:rPr lang="ru-RU" dirty="0"/>
              <a:t> средняя общеобразовательная школа»</a:t>
            </a:r>
          </a:p>
          <a:p>
            <a:pPr algn="ctr"/>
            <a:r>
              <a:rPr lang="ru-RU" dirty="0" err="1"/>
              <a:t>Сафоновского</a:t>
            </a:r>
            <a:r>
              <a:rPr lang="ru-RU" dirty="0"/>
              <a:t> района Смоленской области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75856" y="6237312"/>
            <a:ext cx="25922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err="1"/>
              <a:t>Издешково</a:t>
            </a:r>
            <a:endParaRPr lang="ru-RU" dirty="0"/>
          </a:p>
          <a:p>
            <a:pPr algn="ctr"/>
            <a:r>
              <a:rPr lang="ru-RU" dirty="0" smtClean="0"/>
              <a:t>2020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2"/>
          <p:cNvSpPr>
            <a:spLocks noGrp="1"/>
          </p:cNvSpPr>
          <p:nvPr>
            <p:ph type="title"/>
          </p:nvPr>
        </p:nvSpPr>
        <p:spPr>
          <a:xfrm>
            <a:off x="395536" y="4725144"/>
            <a:ext cx="8229600" cy="1143000"/>
          </a:xfrm>
        </p:spPr>
        <p:txBody>
          <a:bodyPr/>
          <a:lstStyle/>
          <a:p>
            <a:r>
              <a:rPr lang="ru-RU" dirty="0" smtClean="0"/>
              <a:t>ВВЕДЕНИЕ</a:t>
            </a:r>
            <a:endParaRPr lang="ru-RU" dirty="0"/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4716016" y="6237312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hlinkClick r:id="rId2" action="ppaction://hlinksldjump"/>
              </a:rPr>
              <a:t> </a:t>
            </a:r>
            <a:r>
              <a:rPr lang="ru-RU" dirty="0" smtClean="0">
                <a:hlinkClick r:id="rId2" action="ppaction://hlinksldjump"/>
              </a:rPr>
              <a:t>К содержанию</a:t>
            </a:r>
            <a:endParaRPr lang="ru-RU" dirty="0"/>
          </a:p>
        </p:txBody>
      </p:sp>
      <p:pic>
        <p:nvPicPr>
          <p:cNvPr id="5" name="Рисунок 4" descr="soap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828600" y="-603448"/>
            <a:ext cx="11793174" cy="86409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915816" y="332656"/>
            <a:ext cx="576064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Обычно мы задумываемся  о качестве продуктов питания или бытовой техники, покупая их, но большинство упускает другие используемыми всеми нами каждый день, обыденные вещи. К таким вещам относится, например, мыло.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Я уверен, что вы тщательно выбираете продукты для своего стола, а вот выбору мыла не уделяете и пары минут. Между тем, от качества мыла, как и от качества еды, в немалой степени зависит наше здоровье.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 </a:t>
            </a:r>
            <a:endParaRPr lang="ru-RU" dirty="0"/>
          </a:p>
        </p:txBody>
      </p:sp>
      <p:pic>
        <p:nvPicPr>
          <p:cNvPr id="4" name="Рисунок 3" descr="s12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-3411760"/>
            <a:ext cx="13693013" cy="1026976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15616" y="1124744"/>
            <a:ext cx="648072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/>
              <a:t> </a:t>
            </a:r>
            <a:r>
              <a:rPr lang="ru-RU" b="1" i="1" dirty="0" smtClean="0">
                <a:solidFill>
                  <a:schemeClr val="bg1"/>
                </a:solidFill>
              </a:rPr>
              <a:t>Цели: </a:t>
            </a:r>
            <a:r>
              <a:rPr lang="ru-RU" i="1" dirty="0" smtClean="0">
                <a:solidFill>
                  <a:schemeClr val="bg1"/>
                </a:solidFill>
              </a:rPr>
              <a:t>изучить влияние  некоторых компонентов мыла на здоровье человека.</a:t>
            </a:r>
            <a:endParaRPr lang="ru-RU" dirty="0" smtClean="0">
              <a:solidFill>
                <a:schemeClr val="bg1"/>
              </a:solidFill>
            </a:endParaRPr>
          </a:p>
          <a:p>
            <a:r>
              <a:rPr lang="ru-RU" b="1" i="1" dirty="0" smtClean="0">
                <a:solidFill>
                  <a:schemeClr val="bg1"/>
                </a:solidFill>
              </a:rPr>
              <a:t>Задачи: </a:t>
            </a:r>
            <a:endParaRPr lang="ru-RU" dirty="0" smtClean="0">
              <a:solidFill>
                <a:schemeClr val="bg1"/>
              </a:solidFill>
            </a:endParaRPr>
          </a:p>
          <a:p>
            <a:pPr lvl="0"/>
            <a:r>
              <a:rPr lang="ru-RU" i="1" dirty="0" smtClean="0">
                <a:solidFill>
                  <a:schemeClr val="bg1"/>
                </a:solidFill>
              </a:rPr>
              <a:t>Изучить литературу по данному вопросу</a:t>
            </a:r>
            <a:endParaRPr lang="ru-RU" dirty="0" smtClean="0">
              <a:solidFill>
                <a:schemeClr val="bg1"/>
              </a:solidFill>
            </a:endParaRPr>
          </a:p>
          <a:p>
            <a:pPr lvl="0"/>
            <a:r>
              <a:rPr lang="ru-RU" i="1" dirty="0" smtClean="0">
                <a:solidFill>
                  <a:schemeClr val="bg1"/>
                </a:solidFill>
              </a:rPr>
              <a:t>Исследовать научную литературу о  мыле разных производителей, находящемся в продаже.</a:t>
            </a:r>
            <a:endParaRPr lang="ru-RU" dirty="0" smtClean="0">
              <a:solidFill>
                <a:schemeClr val="bg1"/>
              </a:solidFill>
            </a:endParaRPr>
          </a:p>
          <a:p>
            <a:pPr lvl="0"/>
            <a:r>
              <a:rPr lang="ru-RU" i="1" dirty="0" smtClean="0">
                <a:solidFill>
                  <a:schemeClr val="bg1"/>
                </a:solidFill>
              </a:rPr>
              <a:t>Выявить наилучший для здоровья человека состав мыла</a:t>
            </a:r>
            <a:endParaRPr lang="ru-RU" dirty="0" smtClean="0">
              <a:solidFill>
                <a:schemeClr val="bg1"/>
              </a:solidFill>
            </a:endParaRPr>
          </a:p>
          <a:p>
            <a:pPr lvl="0"/>
            <a:r>
              <a:rPr lang="ru-RU" i="1" dirty="0" smtClean="0">
                <a:solidFill>
                  <a:schemeClr val="bg1"/>
                </a:solidFill>
              </a:rPr>
              <a:t>Провести в лабораторных условиях опыты с мылом наиболее популярных производителей</a:t>
            </a:r>
            <a:endParaRPr lang="ru-RU" dirty="0" smtClean="0">
              <a:solidFill>
                <a:schemeClr val="bg1"/>
              </a:solidFill>
            </a:endParaRPr>
          </a:p>
          <a:p>
            <a:pPr lvl="0"/>
            <a:r>
              <a:rPr lang="ru-RU" i="1" dirty="0" smtClean="0">
                <a:solidFill>
                  <a:schemeClr val="bg1"/>
                </a:solidFill>
              </a:rPr>
              <a:t>На основе изученной литературы и опытов выявить и рекомендовать лучшее по составу мыло</a:t>
            </a:r>
            <a:endParaRPr lang="ru-RU" dirty="0" smtClean="0">
              <a:solidFill>
                <a:schemeClr val="bg1"/>
              </a:solidFill>
            </a:endParaRPr>
          </a:p>
          <a:p>
            <a:r>
              <a:rPr lang="ru-RU" b="1" i="1" dirty="0" smtClean="0">
                <a:solidFill>
                  <a:schemeClr val="bg1"/>
                </a:solidFill>
              </a:rPr>
              <a:t>Предмет исследования: </a:t>
            </a:r>
            <a:r>
              <a:rPr lang="ru-RU" i="1" dirty="0" smtClean="0">
                <a:solidFill>
                  <a:schemeClr val="bg1"/>
                </a:solidFill>
              </a:rPr>
              <a:t>свойства мыла разных производителей: содержание мыла жирных кислот, глицерина, ионов хлора, определение </a:t>
            </a:r>
            <a:r>
              <a:rPr lang="en-US" i="1" dirty="0" smtClean="0">
                <a:solidFill>
                  <a:schemeClr val="bg1"/>
                </a:solidFill>
              </a:rPr>
              <a:t>pH</a:t>
            </a:r>
            <a:r>
              <a:rPr lang="ru-RU" i="1" dirty="0" smtClean="0">
                <a:solidFill>
                  <a:schemeClr val="bg1"/>
                </a:solidFill>
              </a:rPr>
              <a:t> среды.</a:t>
            </a:r>
            <a:endParaRPr lang="ru-RU" dirty="0" smtClean="0">
              <a:solidFill>
                <a:schemeClr val="bg1"/>
              </a:solidFill>
            </a:endParaRPr>
          </a:p>
          <a:p>
            <a:r>
              <a:rPr lang="ru-RU" b="1" i="1" dirty="0" smtClean="0">
                <a:solidFill>
                  <a:schemeClr val="bg1"/>
                </a:solidFill>
              </a:rPr>
              <a:t>Методы исследования:</a:t>
            </a:r>
            <a:r>
              <a:rPr lang="ru-RU" dirty="0" smtClean="0">
                <a:solidFill>
                  <a:schemeClr val="bg1"/>
                </a:solidFill>
              </a:rPr>
              <a:t> поиск информации,  опрос, эксперимент, анализ, рекомендации.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95536" y="548680"/>
            <a:ext cx="5544616" cy="652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История мыла начинается около 2800 года до н. э. Во время раскопок в Вавилоне были найдены таблички с рецептом производства мыла на основе жира и пепла</a:t>
            </a:r>
          </a:p>
          <a:p>
            <a:r>
              <a:rPr lang="ru-RU" sz="2000" dirty="0" smtClean="0"/>
              <a:t>Основная теория происхождения состоит в том, дождь смывал пепел и жир животных, принесённых в жертву богам на вершине горы </a:t>
            </a:r>
            <a:r>
              <a:rPr lang="ru-RU" sz="2000" dirty="0" err="1" smtClean="0"/>
              <a:t>Сапо</a:t>
            </a:r>
            <a:r>
              <a:rPr lang="ru-RU" sz="2000" dirty="0" smtClean="0"/>
              <a:t>, в реку Тибр, к подножию горы. Женщины, стирающие белье в реке, заметили, что смешивающиеся пепел и жир помогают отстирывать белье намного лучше обычной речной воды</a:t>
            </a:r>
          </a:p>
          <a:p>
            <a:r>
              <a:rPr lang="ru-RU" sz="2000" dirty="0" smtClean="0"/>
              <a:t>В X столетии в таких странах как Италия, Франция и Испания стали возникать мыловарни. В XVI и </a:t>
            </a:r>
            <a:r>
              <a:rPr lang="en-US" sz="2000" dirty="0" smtClean="0"/>
              <a:t>XVII </a:t>
            </a:r>
            <a:r>
              <a:rPr lang="ru-RU" sz="2000" dirty="0" smtClean="0"/>
              <a:t> веке основным центром производства стал Марсель, где производилось мыло, содержащее высокую концентрацию оливкового масла. Цена была высокая, поэтому ароматную смесь могли позволить себе лишь богачи.</a:t>
            </a:r>
          </a:p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883804" y="19499"/>
            <a:ext cx="70567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rgbClr val="FF0000"/>
                </a:solidFill>
              </a:rPr>
              <a:t>История мыла</a:t>
            </a:r>
            <a:endParaRPr lang="ru-RU" sz="3600" dirty="0">
              <a:solidFill>
                <a:srgbClr val="FF0000"/>
              </a:solidFill>
            </a:endParaRPr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348880"/>
            <a:ext cx="3067704" cy="41603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674635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3" name="Рисунок 2" descr="1391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11560" y="260648"/>
            <a:ext cx="792088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С торжеством буржуазного общества в XIX веке, чистота возводится в ранг моральных ценностей. В это же время производство мыла набирает промышленные обороты. На рост популярности мыловарения оказали влияние и научные открытия. В 1791 году француз Николя </a:t>
            </a:r>
            <a:r>
              <a:rPr lang="ru-RU" sz="2800" dirty="0" err="1" smtClean="0"/>
              <a:t>ЛёБлан</a:t>
            </a:r>
            <a:r>
              <a:rPr lang="ru-RU" sz="2800" dirty="0" smtClean="0"/>
              <a:t> изобрел способ получения щелочи из соли, Карл </a:t>
            </a:r>
            <a:r>
              <a:rPr lang="ru-RU" sz="2800" dirty="0" err="1" smtClean="0"/>
              <a:t>Шееле</a:t>
            </a:r>
            <a:r>
              <a:rPr lang="ru-RU" sz="2800" dirty="0" smtClean="0"/>
              <a:t> при омылении жиров с оксидом свинца, получил глицерин, а французский химик Мишель </a:t>
            </a:r>
            <a:r>
              <a:rPr lang="ru-RU" sz="2800" dirty="0" err="1" smtClean="0"/>
              <a:t>Шеврёль</a:t>
            </a:r>
            <a:r>
              <a:rPr lang="ru-RU" sz="2800" dirty="0" smtClean="0"/>
              <a:t> , изучил строение жиров и объяснил их омыление. 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Мишель </a:t>
            </a:r>
            <a:r>
              <a:rPr lang="ru-RU" dirty="0" err="1" smtClean="0"/>
              <a:t>Шеврёль</a:t>
            </a:r>
            <a:endParaRPr lang="ru-RU" dirty="0"/>
          </a:p>
        </p:txBody>
      </p:sp>
      <p:pic>
        <p:nvPicPr>
          <p:cNvPr id="4" name="Содержимое 3" descr="Мишель Шеврель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036496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5004048" y="188640"/>
            <a:ext cx="38884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chemeClr val="bg1"/>
                </a:solidFill>
              </a:rPr>
              <a:t>Мишель </a:t>
            </a:r>
            <a:r>
              <a:rPr lang="ru-RU" sz="3600" dirty="0" err="1" smtClean="0">
                <a:solidFill>
                  <a:schemeClr val="bg1"/>
                </a:solidFill>
              </a:rPr>
              <a:t>Шеврёль</a:t>
            </a:r>
            <a:endParaRPr lang="ru-RU" sz="3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211960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5" name="Рисунок 4" descr="918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684584" y="-96365"/>
            <a:ext cx="10513168" cy="6954365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23528" y="2204864"/>
            <a:ext cx="820891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 smtClean="0">
                <a:solidFill>
                  <a:schemeClr val="bg1"/>
                </a:solidFill>
              </a:rPr>
              <a:t>Мы́ло</a:t>
            </a:r>
            <a:r>
              <a:rPr lang="ru-RU" dirty="0" smtClean="0">
                <a:solidFill>
                  <a:schemeClr val="bg1"/>
                </a:solidFill>
              </a:rPr>
              <a:t> — зачастую продукт, состоящий из поверхностно-активных веществ, в соединении с водой, используемый в качестве косметического средства. Основными его компонентами являются растворимые соли насыщенных жирных кислот, чаще всего </a:t>
            </a:r>
            <a:r>
              <a:rPr lang="ru-RU" dirty="0" err="1" smtClean="0">
                <a:solidFill>
                  <a:schemeClr val="bg1"/>
                </a:solidFill>
              </a:rPr>
              <a:t>стеарат</a:t>
            </a:r>
            <a:r>
              <a:rPr lang="ru-RU" dirty="0" smtClean="0">
                <a:solidFill>
                  <a:schemeClr val="bg1"/>
                </a:solidFill>
              </a:rPr>
              <a:t> натрия.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Основным компонентом твёрдого мыла является смесь растворимых солей.  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 Получение мыла основано на реакции омыления — гидролиза сложных эфиров жирных кислот (в частности, жиров) со щелочами, в результате которого образуются соли щелочных металлов и спирты.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23528" y="548680"/>
            <a:ext cx="7920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rgbClr val="FF0000"/>
                </a:solidFill>
              </a:rPr>
              <a:t>Современное определение и процесс производства мыла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Содержимое 2" descr="cbd510a9cda22c4ea5284d61fc9b7790623d2fa6_64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000628" y="1000108"/>
            <a:ext cx="3712058" cy="2780927"/>
          </a:xfrm>
        </p:spPr>
      </p:pic>
      <p:sp>
        <p:nvSpPr>
          <p:cNvPr id="4" name="TextBox 3"/>
          <p:cNvSpPr txBox="1"/>
          <p:nvPr/>
        </p:nvSpPr>
        <p:spPr>
          <a:xfrm>
            <a:off x="179512" y="476672"/>
            <a:ext cx="5616624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 </a:t>
            </a:r>
            <a:r>
              <a:rPr lang="ru-RU" sz="2500" dirty="0" smtClean="0"/>
              <a:t>В варочных котлах нагретые жиры омыляют едкой щёлочью, обычно </a:t>
            </a:r>
            <a:r>
              <a:rPr lang="en-US" sz="2500" dirty="0" err="1" smtClean="0"/>
              <a:t>NaOH</a:t>
            </a:r>
            <a:r>
              <a:rPr lang="ru-RU" sz="2500" dirty="0" smtClean="0"/>
              <a:t>. В результате, в варочных котлах образуется вязкая жидкость, густеющая при охлаждении — </a:t>
            </a:r>
            <a:r>
              <a:rPr lang="ru-RU" sz="2500" i="1" dirty="0" smtClean="0"/>
              <a:t>мыльный клей</a:t>
            </a:r>
            <a:r>
              <a:rPr lang="ru-RU" sz="2500" dirty="0" smtClean="0"/>
              <a:t>, состоящий из мыла и глицерина. Такой продукт имеет название «</a:t>
            </a:r>
            <a:r>
              <a:rPr lang="ru-RU" sz="2500" i="1" dirty="0" smtClean="0"/>
              <a:t>клеевого мыла</a:t>
            </a:r>
            <a:r>
              <a:rPr lang="ru-RU" sz="2500" dirty="0" smtClean="0"/>
              <a:t>», а такой способ получения получил название «прямого метода». Именно мыло, произведенное таким способом можно считать натуральным.</a:t>
            </a:r>
            <a:endParaRPr lang="ru-RU" sz="25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28596" y="571480"/>
            <a:ext cx="8229600" cy="79208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Разновидности современного мыла</a:t>
            </a:r>
            <a:endParaRPr lang="ru-RU" dirty="0"/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1313384"/>
            <a:ext cx="8229600" cy="5544616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Мыло</a:t>
            </a:r>
            <a:endParaRPr lang="ru-RU" dirty="0"/>
          </a:p>
        </p:txBody>
      </p:sp>
      <p:cxnSp>
        <p:nvCxnSpPr>
          <p:cNvPr id="11" name="Прямая со стрелкой 10"/>
          <p:cNvCxnSpPr/>
          <p:nvPr/>
        </p:nvCxnSpPr>
        <p:spPr>
          <a:xfrm flipH="1">
            <a:off x="1857356" y="1857364"/>
            <a:ext cx="1512168" cy="864096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5143504" y="1928802"/>
            <a:ext cx="1152128" cy="936104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071538" y="2714620"/>
            <a:ext cx="1872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Твёрдое</a:t>
            </a:r>
            <a:endParaRPr lang="ru-RU" sz="2800" dirty="0"/>
          </a:p>
        </p:txBody>
      </p:sp>
      <p:sp>
        <p:nvSpPr>
          <p:cNvPr id="15" name="TextBox 14"/>
          <p:cNvSpPr txBox="1"/>
          <p:nvPr/>
        </p:nvSpPr>
        <p:spPr>
          <a:xfrm>
            <a:off x="5500694" y="2786058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Жидкое</a:t>
            </a:r>
            <a:endParaRPr lang="ru-RU" sz="2800" dirty="0"/>
          </a:p>
        </p:txBody>
      </p:sp>
      <p:pic>
        <p:nvPicPr>
          <p:cNvPr id="16" name="Рисунок 15" descr="bar-soap-1200x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0" y="3571876"/>
            <a:ext cx="3888432" cy="2877647"/>
          </a:xfrm>
          <a:prstGeom prst="rect">
            <a:avLst/>
          </a:prstGeom>
        </p:spPr>
      </p:pic>
      <p:pic>
        <p:nvPicPr>
          <p:cNvPr id="17" name="Рисунок 16" descr="N9ZynwIhqa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00562" y="3571876"/>
            <a:ext cx="4045456" cy="287764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Разновидности современного мыла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dirty="0" smtClean="0"/>
              <a:t>Мыло</a:t>
            </a:r>
            <a:endParaRPr lang="ru-RU" dirty="0"/>
          </a:p>
        </p:txBody>
      </p:sp>
      <p:cxnSp>
        <p:nvCxnSpPr>
          <p:cNvPr id="5" name="Прямая со стрелкой 4"/>
          <p:cNvCxnSpPr/>
          <p:nvPr/>
        </p:nvCxnSpPr>
        <p:spPr>
          <a:xfrm flipH="1">
            <a:off x="2267744" y="2132856"/>
            <a:ext cx="1368152" cy="576064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5220072" y="2132856"/>
            <a:ext cx="1152128" cy="576064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971600" y="270892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Туалетное</a:t>
            </a:r>
            <a:endParaRPr lang="ru-RU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5508104" y="2708920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Хозяйственное</a:t>
            </a:r>
            <a:endParaRPr lang="ru-RU" sz="2800" dirty="0"/>
          </a:p>
        </p:txBody>
      </p:sp>
      <p:pic>
        <p:nvPicPr>
          <p:cNvPr id="11" name="Рисунок 10" descr="vskj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212976"/>
            <a:ext cx="3773900" cy="2879564"/>
          </a:xfrm>
          <a:prstGeom prst="rect">
            <a:avLst/>
          </a:prstGeom>
        </p:spPr>
      </p:pic>
      <p:pic>
        <p:nvPicPr>
          <p:cNvPr id="12" name="Рисунок 11" descr="imag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3284984"/>
            <a:ext cx="4054666" cy="28075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Содержимое 7" descr="dry-skin-e141695580243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1071546"/>
            <a:ext cx="8286776" cy="5530027"/>
          </a:xfrm>
        </p:spPr>
      </p:pic>
      <p:sp>
        <p:nvSpPr>
          <p:cNvPr id="9" name="TextBox 8"/>
          <p:cNvSpPr txBox="1"/>
          <p:nvPr/>
        </p:nvSpPr>
        <p:spPr>
          <a:xfrm>
            <a:off x="214282" y="2428868"/>
            <a:ext cx="382041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500" dirty="0" smtClean="0">
                <a:solidFill>
                  <a:schemeClr val="bg1"/>
                </a:solidFill>
              </a:rPr>
              <a:t>Очевидно, существует несколько типов кожи. Каждый из них требует своего ухода и соответствующего вида мыла. Это означает, что перед покупкой мыла нужно узнать свой тип кожи.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-500098" y="0"/>
            <a:ext cx="8229600" cy="1643090"/>
          </a:xfrm>
        </p:spPr>
        <p:txBody>
          <a:bodyPr>
            <a:normAutofit fontScale="90000"/>
          </a:bodyPr>
          <a:lstStyle/>
          <a:p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Индивидуальные особенности выбора мыла  для разных типов  кожи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s://ochishenieorg.ru/wp-content/uploads/2017/11/normalnaya-kozha-lica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5220072" y="4077072"/>
            <a:ext cx="3923928" cy="2780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51520" y="1124744"/>
            <a:ext cx="525658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</a:rPr>
              <a:t>Нормальная кожа отличается свежестью, упругостью, здоровьем. Не зря ее сравнивают с румяным яблоком. Она гладкая и эластичная со средним содержанием влаги и жировой смазки.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 Счастливые обладатели нормальной кожи никогда не испытывают проблем с прыщами, угрями, раздражением или шелушением. Для такого типа кожи выбор мыла не так важен, однако стоит отдавать предпочтение мягкому, натуральному мылу.</a:t>
            </a:r>
            <a:endParaRPr lang="ru-RU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://img1.liveinternet.ru/images/attach/c/10/111/762/111762437_3720816_Kosmetika_dlya_jirnoi_koji_lica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3672236"/>
            <a:ext cx="4211960" cy="318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79512" y="188640"/>
            <a:ext cx="6226763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Жирная кожа более плотная, пористая и имеет характерный лоск, который пропадает после умывания. Часто у людей с таким типом кожи присутствует угри. Жирный кожный покров меньше подвержен негативному влиянию различных факторов. Сальная смазка препятствует испарению воды и в результате кожа дольше сохраняет свою молодость. В таком случае рекомендуется  жидкое мыло, которое имеет жидкую консистенцию и </a:t>
            </a:r>
            <a:r>
              <a:rPr lang="ru-RU" sz="2800" dirty="0" err="1" smtClean="0"/>
              <a:t>pH</a:t>
            </a:r>
            <a:r>
              <a:rPr lang="ru-RU" sz="2800" dirty="0" smtClean="0"/>
              <a:t> близкий нормальному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s://nastinblog.com/wp-content/uploads/2011/06/06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067944" y="3789040"/>
            <a:ext cx="4824536" cy="2924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979712" y="188640"/>
            <a:ext cx="47525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/>
              <a:t>Сухая кожа</a:t>
            </a:r>
            <a:endParaRPr lang="ru-RU" sz="4400" dirty="0"/>
          </a:p>
        </p:txBody>
      </p:sp>
      <p:sp>
        <p:nvSpPr>
          <p:cNvPr id="7" name="Содержимое 1"/>
          <p:cNvSpPr txBox="1">
            <a:spLocks/>
          </p:cNvSpPr>
          <p:nvPr/>
        </p:nvSpPr>
        <p:spPr>
          <a:xfrm>
            <a:off x="323528" y="1124744"/>
            <a:ext cx="4968552" cy="4896544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Сухой тип— это противоположность жирному. Такая кожа более тонкая, нежная и чувствительная, поры на них незаметны. Она, как правило, рано стареет. По началу она не доставляет хлопот и выглядит очень даже привлекательно. Но если за ней не ухаживать или делать это неправильно, то она начнет шелушиться, стягиваться, потеряет эластичность и быстро покроется морщинами.</a:t>
            </a: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Использование косметических средств, мыла и прочих продуктов нередко вызывают аллергию на коже. Для этого типа кожи подойдет мягкое, увлажняющее крем-мыло с добавлением полезных экстрактов растений и эфирных масел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посещаемость-1024x68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692680" cy="6858000"/>
          </a:xfrm>
        </p:spPr>
      </p:pic>
      <p:sp>
        <p:nvSpPr>
          <p:cNvPr id="8" name="TextBox 7"/>
          <p:cNvSpPr txBox="1"/>
          <p:nvPr/>
        </p:nvSpPr>
        <p:spPr>
          <a:xfrm>
            <a:off x="467544" y="250363"/>
            <a:ext cx="504056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Теперь узнаем, какое мыло лучшее, по мнению экспертов.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Одна из популярнейших программ, изучающих товары общего потребления, «Контрольная закупка» в выпуске от 17 декабря 2012 года исследовала  самые популярные сорта мыла. Победителем оказалось мыло «</a:t>
            </a:r>
            <a:r>
              <a:rPr lang="en-US" dirty="0" smtClean="0">
                <a:solidFill>
                  <a:schemeClr val="bg1"/>
                </a:solidFill>
              </a:rPr>
              <a:t>Camay</a:t>
            </a:r>
            <a:r>
              <a:rPr lang="ru-RU" dirty="0" smtClean="0">
                <a:solidFill>
                  <a:schemeClr val="bg1"/>
                </a:solidFill>
              </a:rPr>
              <a:t>».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Согласно результатам опроса сайта «</a:t>
            </a:r>
            <a:r>
              <a:rPr lang="ru-RU" dirty="0" err="1" smtClean="0">
                <a:solidFill>
                  <a:schemeClr val="bg1"/>
                </a:solidFill>
              </a:rPr>
              <a:t>СпасибоВсем</a:t>
            </a:r>
            <a:r>
              <a:rPr lang="ru-RU" dirty="0" smtClean="0">
                <a:solidFill>
                  <a:schemeClr val="bg1"/>
                </a:solidFill>
              </a:rPr>
              <a:t>», лучшими являются мыло «</a:t>
            </a:r>
            <a:r>
              <a:rPr lang="en-US" dirty="0" smtClean="0">
                <a:solidFill>
                  <a:schemeClr val="bg1"/>
                </a:solidFill>
              </a:rPr>
              <a:t>Dove</a:t>
            </a:r>
            <a:r>
              <a:rPr lang="ru-RU" dirty="0" smtClean="0">
                <a:solidFill>
                  <a:schemeClr val="bg1"/>
                </a:solidFill>
              </a:rPr>
              <a:t>. Прикосновение свежести» и «</a:t>
            </a:r>
            <a:r>
              <a:rPr lang="en-US" dirty="0" err="1" smtClean="0">
                <a:solidFill>
                  <a:schemeClr val="bg1"/>
                </a:solidFill>
              </a:rPr>
              <a:t>Faberlic</a:t>
            </a:r>
            <a:r>
              <a:rPr lang="ru-RU" dirty="0" smtClean="0">
                <a:solidFill>
                  <a:schemeClr val="bg1"/>
                </a:solidFill>
              </a:rPr>
              <a:t>. </a:t>
            </a:r>
            <a:r>
              <a:rPr lang="en-US" dirty="0" smtClean="0">
                <a:solidFill>
                  <a:schemeClr val="bg1"/>
                </a:solidFill>
              </a:rPr>
              <a:t>Beauty </a:t>
            </a:r>
            <a:r>
              <a:rPr lang="en-US" dirty="0" err="1" smtClean="0">
                <a:solidFill>
                  <a:schemeClr val="bg1"/>
                </a:solidFill>
              </a:rPr>
              <a:t>Caf</a:t>
            </a:r>
            <a:r>
              <a:rPr lang="ru-RU" dirty="0" err="1" smtClean="0">
                <a:solidFill>
                  <a:schemeClr val="bg1"/>
                </a:solidFill>
              </a:rPr>
              <a:t>é</a:t>
            </a:r>
            <a:r>
              <a:rPr lang="ru-RU" dirty="0" smtClean="0">
                <a:solidFill>
                  <a:schemeClr val="bg1"/>
                </a:solidFill>
              </a:rPr>
              <a:t>»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В 2009 году по результатам опроса </a:t>
            </a:r>
            <a:r>
              <a:rPr lang="ru-RU" dirty="0" err="1" smtClean="0">
                <a:solidFill>
                  <a:schemeClr val="bg1"/>
                </a:solidFill>
              </a:rPr>
              <a:t>BiancoNero</a:t>
            </a:r>
            <a:r>
              <a:rPr lang="ru-RU" dirty="0" smtClean="0">
                <a:solidFill>
                  <a:schemeClr val="bg1"/>
                </a:solidFill>
              </a:rPr>
              <a:t>, лучшим стало мыло «</a:t>
            </a:r>
            <a:r>
              <a:rPr lang="en-US" dirty="0" smtClean="0">
                <a:solidFill>
                  <a:schemeClr val="bg1"/>
                </a:solidFill>
              </a:rPr>
              <a:t>Dove</a:t>
            </a:r>
            <a:r>
              <a:rPr lang="ru-RU" dirty="0" smtClean="0">
                <a:solidFill>
                  <a:schemeClr val="bg1"/>
                </a:solidFill>
              </a:rPr>
              <a:t>» и «</a:t>
            </a:r>
            <a:r>
              <a:rPr lang="en-US" dirty="0" smtClean="0">
                <a:solidFill>
                  <a:schemeClr val="bg1"/>
                </a:solidFill>
              </a:rPr>
              <a:t>Safeguard</a:t>
            </a:r>
            <a:r>
              <a:rPr lang="ru-RU" dirty="0" smtClean="0">
                <a:solidFill>
                  <a:schemeClr val="bg1"/>
                </a:solidFill>
              </a:rPr>
              <a:t>».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892480" y="188640"/>
            <a:ext cx="8229600" cy="1143000"/>
          </a:xfrm>
        </p:spPr>
        <p:txBody>
          <a:bodyPr/>
          <a:lstStyle/>
          <a:p>
            <a:r>
              <a:rPr lang="ru-RU" i="1" dirty="0" smtClean="0"/>
              <a:t> </a:t>
            </a:r>
            <a:endParaRPr lang="ru-RU" dirty="0"/>
          </a:p>
        </p:txBody>
      </p:sp>
      <p:pic>
        <p:nvPicPr>
          <p:cNvPr id="5" name="Рисунок 4" descr="загруженное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614190" y="90736"/>
            <a:ext cx="10572177" cy="674136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694784" y="23581"/>
            <a:ext cx="446449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Я провёл опрос среди жителей нашего села. Было задано два вопроса и получены следующие результаты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Вопрос 1:«Какое мыло среди доступного в продаже вы считаете лучшим?»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Вопрос 2: «Каким мылом вы преимущественно пользуетесь?»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По результатам опроса составлены круговые диаграммы</a:t>
            </a:r>
            <a:r>
              <a:rPr lang="ru-RU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«Какое мыло вы считаете лучшим?»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93552225"/>
              </p:ext>
            </p:extLst>
          </p:nvPr>
        </p:nvGraphicFramePr>
        <p:xfrm>
          <a:off x="179512" y="1124744"/>
          <a:ext cx="8964488" cy="55446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>«Результат опроса «Каким мылом вы преимущественно пользуетесь?»</a:t>
            </a:r>
            <a:endParaRPr lang="ru-RU" sz="32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95505723"/>
              </p:ext>
            </p:extLst>
          </p:nvPr>
        </p:nvGraphicFramePr>
        <p:xfrm>
          <a:off x="29507" y="1124744"/>
          <a:ext cx="8964488" cy="5733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1461596216_32841.jpg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692696" y="0"/>
            <a:ext cx="12932666" cy="6858000"/>
          </a:xfrm>
        </p:spPr>
      </p:pic>
      <p:sp>
        <p:nvSpPr>
          <p:cNvPr id="4" name="TextBox 3"/>
          <p:cNvSpPr txBox="1"/>
          <p:nvPr/>
        </p:nvSpPr>
        <p:spPr>
          <a:xfrm>
            <a:off x="4716016" y="6237312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 </a:t>
            </a:r>
            <a:r>
              <a:rPr lang="ru-RU" dirty="0" smtClean="0">
                <a:hlinkClick r:id="rId3" action="ppaction://hlinksldjump"/>
              </a:rPr>
              <a:t>К содержанию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115616" y="1348800"/>
            <a:ext cx="842493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Для того чтобы определить состав мыла, находящегося в продаже я купил мыло 6 популярных сортов и опытным изучил его в школьной лаборатории.</a:t>
            </a:r>
          </a:p>
          <a:p>
            <a:pPr fontAlgn="base"/>
            <a: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Каждому купленному мылу для удобства  присвоен  номер:</a:t>
            </a:r>
          </a:p>
          <a:p>
            <a:pPr lvl="0" fontAlgn="base"/>
            <a: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1-«</a:t>
            </a:r>
            <a:r>
              <a:rPr lang="en-US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Dove</a:t>
            </a:r>
            <a: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lvl="0" fontAlgn="base"/>
            <a: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2-«</a:t>
            </a:r>
            <a:r>
              <a:rPr lang="en-US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Safeguard</a:t>
            </a:r>
            <a: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lvl="0" fontAlgn="base"/>
            <a: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3-«Свежесть»</a:t>
            </a:r>
          </a:p>
          <a:p>
            <a:pPr lvl="0" fontAlgn="base"/>
            <a: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4-«Фруктовая аллея»</a:t>
            </a:r>
          </a:p>
          <a:p>
            <a:pPr lvl="0" fontAlgn="base"/>
            <a: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5-«</a:t>
            </a:r>
            <a:r>
              <a:rPr lang="en-US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Camay</a:t>
            </a:r>
            <a: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lvl="0" fontAlgn="base"/>
            <a: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6-«Хвойное»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51520" y="332656"/>
            <a:ext cx="87129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Опыты в лаборатории</a:t>
            </a:r>
            <a:r>
              <a:rPr lang="ru-RU" sz="5400" i="1" dirty="0" smtClean="0"/>
              <a:t>.</a:t>
            </a:r>
            <a:endParaRPr lang="ru-RU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716016" y="6237312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 </a:t>
            </a:r>
            <a:r>
              <a:rPr lang="ru-RU" dirty="0" smtClean="0">
                <a:hlinkClick r:id="rId2" action="ppaction://hlinksldjump"/>
              </a:rPr>
              <a:t>К содержанию</a:t>
            </a:r>
            <a:endParaRPr lang="ru-RU" dirty="0"/>
          </a:p>
        </p:txBody>
      </p:sp>
      <p:pic>
        <p:nvPicPr>
          <p:cNvPr id="6" name="Рисунок 5" descr="hello_html_mc99f6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11560" y="2636912"/>
            <a:ext cx="806489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Первый опыт - определение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pH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Я определял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pH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двумя способами: универсальным индикатором и лакмусом.</a:t>
            </a:r>
          </a:p>
          <a:p>
            <a:pPr fontAlgn="base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Приборы и материалы: 6 пробирок, 1 г каждого мыла,6 универсальных индикаторов, жидкий лакмус, лабораторные весы.</a:t>
            </a:r>
          </a:p>
          <a:p>
            <a:pPr fontAlgn="base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Методы исследования: я растворил  1 грамм каждого мыла в 100 мл дистиллированной воды в мензурке, от получившейся смеси я отлил в стакан 5 мл.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pH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смеси в мензурке я измерил универсальным индикатором.  В смеси в пробирке я добавил по 3 капли жидкого лакмуса.  По результатам опыта я составил таблицу: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" name="Содержимое 3" descr="C:\Users\User\Desktop\Мыло\DSC05806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068960"/>
            <a:ext cx="4788024" cy="30264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ello_html_mc99f6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aphicFrame>
        <p:nvGraphicFramePr>
          <p:cNvPr id="8" name="Содержимое 3"/>
          <p:cNvGraphicFramePr>
            <a:graphicFrameLocks/>
          </p:cNvGraphicFramePr>
          <p:nvPr/>
        </p:nvGraphicFramePr>
        <p:xfrm>
          <a:off x="251520" y="188640"/>
          <a:ext cx="8229600" cy="28356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457200" indent="270510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Название мыла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indent="270510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Результат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705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Норма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705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Итог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indent="270510"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Calibri"/>
                          <a:ea typeface="Times New Roman"/>
                        </a:rPr>
                        <a:t>Dove</a:t>
                      </a:r>
                      <a:endParaRPr lang="ru-RU" sz="1100" dirty="0"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indent="270510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7.0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705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5.0-7.0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705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Соответствует норме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indent="270510"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Times New Roman"/>
                        </a:rPr>
                        <a:t>Safeguard</a:t>
                      </a:r>
                      <a:endParaRPr lang="ru-RU" sz="1100"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indent="270510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8.0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705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5.0-7.0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705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Не соответствует норме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indent="270510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252525"/>
                          </a:solidFill>
                          <a:latin typeface="Calibri"/>
                          <a:ea typeface="Times New Roman"/>
                        </a:rPr>
                        <a:t>Свежесть</a:t>
                      </a:r>
                      <a:endParaRPr lang="ru-RU" sz="1100"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indent="270510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7.0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705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5.0-7.0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705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Соответствует норме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indent="270510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252525"/>
                          </a:solidFill>
                          <a:latin typeface="Calibri"/>
                          <a:ea typeface="Times New Roman"/>
                        </a:rPr>
                        <a:t>Фруктовая аллея</a:t>
                      </a:r>
                      <a:endParaRPr lang="ru-RU" sz="1100"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indent="270510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5.0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705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5.0-7.0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705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Соответствует норме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indent="270510"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252525"/>
                          </a:solidFill>
                          <a:latin typeface="Calibri"/>
                          <a:ea typeface="Times New Roman"/>
                        </a:rPr>
                        <a:t>Camay</a:t>
                      </a:r>
                      <a:endParaRPr lang="ru-RU" sz="1100"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indent="270510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6.0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705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5.0-7.0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705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Соответствует норме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indent="270510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252525"/>
                          </a:solidFill>
                          <a:latin typeface="Calibri"/>
                          <a:ea typeface="Times New Roman"/>
                        </a:rPr>
                        <a:t>Хвойное</a:t>
                      </a:r>
                      <a:endParaRPr lang="ru-RU" sz="1100"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indent="270510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6.0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705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5.0-7.0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705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Соответствует норме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10" name="Рисунок 9" descr="C:\Users\User\Desktop\Мыло\DSC05807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3068960"/>
            <a:ext cx="4283968" cy="3068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1187624" y="5476582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Dove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6732240" y="5661248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Safeguard</a:t>
            </a:r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068960"/>
            <a:ext cx="4150741" cy="3099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87624" y="5661248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Dove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" name="Содержимое 3" descr="C:\Users\User\Desktop\Мыло\DSC05809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01008"/>
            <a:ext cx="4644008" cy="3356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User\Desktop\Мыло\DSC0580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644008" cy="35010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User\Desktop\Мыло\DSC05808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-14916"/>
            <a:ext cx="4499992" cy="3501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251520" y="2996952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Свежесть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6516216" y="2924944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Фруктовая аллея</a:t>
            </a:r>
            <a:endParaRPr lang="ru-RU" dirty="0"/>
          </a:p>
        </p:txBody>
      </p:sp>
      <p:pic>
        <p:nvPicPr>
          <p:cNvPr id="14" name="Рисунок 13" descr="C:\Users\User\Desktop\Мыло\DSC05810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3501008"/>
            <a:ext cx="4499992" cy="3356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extBox 14"/>
          <p:cNvSpPr txBox="1"/>
          <p:nvPr/>
        </p:nvSpPr>
        <p:spPr>
          <a:xfrm>
            <a:off x="251520" y="6309320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Camay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7308304" y="6309320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Хвойное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23528" y="948690"/>
            <a:ext cx="482453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Приборы и материалы: 6 пробирок, 2,5 г каждого мыла, дистиллированная вода, электрическая плитка, 30 мл 50% соляной кислоты, лабораторные весы.</a:t>
            </a:r>
          </a:p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Методы исследования: для этого опыта я растворил 2,5 г. мыла в 50 мл воды. Затем я нагрел и растопил мыло в воде. Когда мыло полностью растворилось я добавил в пробирки по 5 мл раствора соляной кислоты 50% концентрации. В результате реакции, которой соответствует следующая формула </a:t>
            </a: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RCOONa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HCl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= RCOOH + </a:t>
            </a: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NaCl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выпадает маслянистый осадок. Стоит отметить, что в пробирке с мылом </a:t>
            </a:r>
            <a:r>
              <a:rPr 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Safeguard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раствор изменил цвет с розового на фиолетовый.</a:t>
            </a:r>
          </a:p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После полного окончания реакции я охладил мыло. На следующий день я слил жидкость и высушил выпавший осадок. Затем я взвесил его и составил таблицу:</a:t>
            </a:r>
          </a:p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251520" y="188640"/>
            <a:ext cx="9649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Определение содержания жирных кислот в мыле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3" descr="C:\Users\User\Desktop\Мыло\DSC05803.JPG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68456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Содержимое 3"/>
          <p:cNvGraphicFramePr>
            <a:graphicFrameLocks/>
          </p:cNvGraphicFramePr>
          <p:nvPr/>
        </p:nvGraphicFramePr>
        <p:xfrm>
          <a:off x="395536" y="3284984"/>
          <a:ext cx="8229600" cy="30754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90729">
                <a:tc>
                  <a:txBody>
                    <a:bodyPr/>
                    <a:lstStyle/>
                    <a:p>
                      <a:pPr marL="457200" indent="270510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Название мыла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indent="270510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Результат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705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Норма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705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Итог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indent="270510"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Times New Roman"/>
                        </a:rPr>
                        <a:t>Dove</a:t>
                      </a:r>
                      <a:endParaRPr lang="ru-RU" sz="1100"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indent="270510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72%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705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58-78%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705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Соответствует норме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indent="270510">
                        <a:spcAft>
                          <a:spcPts val="0"/>
                        </a:spcAft>
                      </a:pPr>
                      <a:r>
                        <a:rPr lang="en-US" sz="1400">
                          <a:latin typeface="Calibri"/>
                          <a:ea typeface="Times New Roman"/>
                        </a:rPr>
                        <a:t>Safeguard</a:t>
                      </a:r>
                      <a:endParaRPr lang="ru-RU" sz="1100"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indent="270510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80%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705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58-78%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705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Не соответствует норме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indent="270510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252525"/>
                          </a:solidFill>
                          <a:latin typeface="Calibri"/>
                          <a:ea typeface="Times New Roman"/>
                        </a:rPr>
                        <a:t>Свежесть</a:t>
                      </a:r>
                      <a:endParaRPr lang="ru-RU" sz="1100"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indent="270510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76%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705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58-78%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705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Соответствует норме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indent="270510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252525"/>
                          </a:solidFill>
                          <a:latin typeface="Calibri"/>
                          <a:ea typeface="Times New Roman"/>
                        </a:rPr>
                        <a:t>Фруктовая аллея</a:t>
                      </a:r>
                      <a:endParaRPr lang="ru-RU" sz="1100" dirty="0"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indent="270510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56%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705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58-78%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705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Не соответствует норме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indent="270510"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252525"/>
                          </a:solidFill>
                          <a:latin typeface="Calibri"/>
                          <a:ea typeface="Times New Roman"/>
                        </a:rPr>
                        <a:t>Camay</a:t>
                      </a:r>
                      <a:endParaRPr lang="ru-RU" sz="1100" dirty="0"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indent="270510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64%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705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58-78%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705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Соответствует норме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indent="270510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252525"/>
                          </a:solidFill>
                          <a:latin typeface="Calibri"/>
                          <a:ea typeface="Times New Roman"/>
                        </a:rPr>
                        <a:t>Хвойное</a:t>
                      </a:r>
                      <a:endParaRPr lang="ru-RU" sz="1100" dirty="0"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indent="270510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64%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705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58-78%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2705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C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соответствует норме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716016" y="6237312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 </a:t>
            </a:r>
            <a:r>
              <a:rPr lang="ru-RU" dirty="0" smtClean="0">
                <a:hlinkClick r:id="rId2" action="ppaction://hlinksldjump"/>
              </a:rPr>
              <a:t>К содержанию</a:t>
            </a:r>
            <a:endParaRPr lang="ru-RU" dirty="0"/>
          </a:p>
        </p:txBody>
      </p:sp>
      <p:pic>
        <p:nvPicPr>
          <p:cNvPr id="5" name="Рисунок 4" descr="189525_html_21ba4dd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396536" cy="704740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39552" y="1988840"/>
            <a:ext cx="799288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Приборы и материалы: 6 пробирок, по 10 г каждого мыла, кристаллогидрат медного купороса, раствор гидроксида натрия, дистиллированная вода, лабораторные весы.</a:t>
            </a:r>
            <a:endParaRPr lang="ru-RU" sz="1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Методы исследования: перед проведением этого опыта мне необходимо было получить </a:t>
            </a: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гидроксид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меди (</a:t>
            </a:r>
            <a:r>
              <a:rPr 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). Для этого я растворил кристаллогидрат меди </a:t>
            </a:r>
            <a:r>
              <a:rPr lang="en-US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CuSO</a:t>
            </a:r>
            <a:r>
              <a:rPr lang="ru-RU" baseline="-25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*5</a:t>
            </a:r>
            <a:r>
              <a:rPr 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baseline="-25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в воде.</a:t>
            </a:r>
            <a:endParaRPr lang="ru-RU" sz="1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После этого я добавил в получившийся раствор </a:t>
            </a: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гидроксид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натрия</a:t>
            </a:r>
            <a:endParaRPr lang="ru-RU" sz="1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CuSO</a:t>
            </a:r>
            <a:r>
              <a:rPr lang="ru-RU" baseline="-25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+ 2</a:t>
            </a:r>
            <a:r>
              <a:rPr lang="en-US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NaOH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Cu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OH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baseline="-25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Na</a:t>
            </a:r>
            <a:r>
              <a:rPr lang="ru-RU" baseline="-25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SO</a:t>
            </a:r>
            <a:r>
              <a:rPr lang="ru-RU" baseline="-25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ru-RU" sz="1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Затем я растворил 10 грамм мыла в 20 мл воды. В получившуюся смесь я добавил </a:t>
            </a:r>
            <a:r>
              <a:rPr lang="ru-RU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гидроксид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меди (</a:t>
            </a:r>
            <a:r>
              <a:rPr 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). В результате раствор приобретает тёмно-синий цвет. В моём опыте ощутимо изменили цвет только растворы мыла «Свежесть» и «</a:t>
            </a:r>
            <a:r>
              <a:rPr 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Safeguard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». Наименьшим было изменение цвета в растворе мыла «Хвойное»</a:t>
            </a:r>
            <a:endParaRPr lang="ru-RU" sz="1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27584" y="332656"/>
            <a:ext cx="770485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Определение содержания глицерина в мыле.</a:t>
            </a:r>
            <a:endParaRPr lang="ru-RU" sz="4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C:\Users\User\Desktop\Мыло\DSC05833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4544" y="0"/>
            <a:ext cx="10116616" cy="7533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C:\Users\User\Desktop\Мыло\DSC05834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620688" y="0"/>
            <a:ext cx="11305256" cy="7173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3" descr="C:\Users\User\Desktop\Мыло\DSC05836.JPG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0403" y="2321496"/>
            <a:ext cx="5364088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458111" y="1628800"/>
            <a:ext cx="4257905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Приборы и материалы: 6 пробирок, по 10 г каждого мыла, раствор нитрата серебра.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Методы исследования: для этого опыта я растворил по 1 грамму мыла в 10 мл воды. Затем я отфильтровал раствор на фильтровальной бумаге. В получившиеся растворы я добавил по 1 мл раствора нитрата серебра. Во всех пробирках выпал белый творожистый осадок. Больше всего его выпало в пробирке с раствором мыла « Хвойное», меньше всего – в мыле «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Dove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 В пробирке с мылом «Свежесть» осадок был светло-жёлтым.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1520" y="188640"/>
            <a:ext cx="82089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Определение содержания ионов хлора в мыле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i="1" dirty="0" smtClean="0"/>
              <a:t>Заключение</a:t>
            </a:r>
            <a:endParaRPr lang="ru-RU" dirty="0"/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 результатам моих опытов,  лучшим  мылом, находящимся в продаже, является мыло «Свежесть». Кроме того, всем нормам соответствует мыло «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Camay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Следует также отметить, что мыло «Свежесть» - самое дешёвое из представленных, а мыло «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Safeguard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 - самое дорогое.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684568" y="548680"/>
            <a:ext cx="8229600" cy="1143000"/>
          </a:xfrm>
        </p:spPr>
        <p:txBody>
          <a:bodyPr/>
          <a:lstStyle/>
          <a:p>
            <a:r>
              <a:rPr lang="ru-RU" i="1" dirty="0" smtClean="0"/>
              <a:t>Рекомендации</a:t>
            </a:r>
            <a:endParaRPr lang="ru-RU" dirty="0"/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268760"/>
            <a:ext cx="8496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51520" y="1124744"/>
            <a:ext cx="849694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Согласно международной номенклатуре косметических ингредиентов, на упаковке должны быть указаны компоненты в порядке убывания. Это означает, что в начале пишутся названия тех ингредиентов, которых содержится больше.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случае натурального мыла это омыленные масла, например, кокосовое. Иногда их называют  «натриевые соли жирных кислот и масел» либо «высшие соли жирных кислот масел». Все эти формулировки говорят о натуральности основы мыла.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Очень часто для улучшения свойств мыла производители добавляют синтетические компоненты, которые выполняют ту или иную функцию: зачастую они придают запах или дают возможность сделать мыло причудливой формы.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Натуральное мыло имеет тусклый или белый цвет. Аромат натурального мыла достигается только благодаря сочетанию эфирных масел и травяных экстрактов. Это означает, что оно не может пахнуть клубникой, пломбиром или карамелью. Тем более нельзя доверять мылу с запахом вроде «альпийская свежесть» или « Зелёный чай». Цена у натурального мыла всем кажется заоблачной, в сравнении с химическим. Она объясняется стоимостью ингредиентов и большой трудоемкостью производства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11560" y="260648"/>
            <a:ext cx="70567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Рекомендации по выбору мыла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Содержимое 7" descr="dry-skin-e141695580243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40568" y="0"/>
            <a:ext cx="10276751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67544" y="116632"/>
            <a:ext cx="324036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 основе проведённых опытов для нормальной кожи я бы посоветовал мыло «Свежесть» с самым сбалансированным составом, для жирной кожи мыло «</a:t>
            </a:r>
            <a:r>
              <a:rPr 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Dove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 с большим содержанием  глицерина и жирных кислот, а для сухой кожи  мыло «Фруктовая аллея» с кислотной средой.</a:t>
            </a:r>
          </a:p>
          <a:p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716016" y="6237312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 </a:t>
            </a:r>
            <a:r>
              <a:rPr lang="ru-RU" dirty="0" smtClean="0">
                <a:hlinkClick r:id="rId2" action="ppaction://hlinksldjump"/>
              </a:rPr>
              <a:t>К содержанию</a:t>
            </a:r>
            <a:endParaRPr lang="ru-RU" dirty="0"/>
          </a:p>
        </p:txBody>
      </p:sp>
      <p:pic>
        <p:nvPicPr>
          <p:cNvPr id="5" name="Рисунок 4" descr="knigi-starye-stranicy-vintazh-antikvariat-literatura-sve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259632" y="1412776"/>
            <a:ext cx="6408712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1.</a:t>
            </a:r>
            <a:r>
              <a:rPr lang="ru-RU" dirty="0" smtClean="0">
                <a:solidFill>
                  <a:schemeClr val="bg1"/>
                </a:solidFill>
              </a:rPr>
              <a:t>https://ru.wikipedia.org/wiki/Мыло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2.</a:t>
            </a:r>
            <a:r>
              <a:rPr lang="ru-RU" dirty="0" smtClean="0">
                <a:solidFill>
                  <a:schemeClr val="bg1"/>
                </a:solidFill>
              </a:rPr>
              <a:t>http://www.alto-lab.ru/for-housewives/istoriya-myla/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3.</a:t>
            </a:r>
            <a:r>
              <a:rPr lang="ru-RU" dirty="0" smtClean="0">
                <a:solidFill>
                  <a:schemeClr val="bg1"/>
                </a:solidFill>
              </a:rPr>
              <a:t>http://advance-studio.ru/mylo-iz-obmylkov-svoimi-rukami-v-domashnih/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4.</a:t>
            </a:r>
            <a:r>
              <a:rPr lang="ru-RU" dirty="0" smtClean="0">
                <a:solidFill>
                  <a:schemeClr val="bg1"/>
                </a:solidFill>
              </a:rPr>
              <a:t>https://otvet.mail.ru/question/6149969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5.</a:t>
            </a:r>
            <a:r>
              <a:rPr lang="ru-RU" dirty="0" smtClean="0">
                <a:solidFill>
                  <a:schemeClr val="bg1"/>
                </a:solidFill>
              </a:rPr>
              <a:t>http://sekretdohoda.ru/iz-chego-sostoit-osnova-dlya-myla-ruchnoy/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6.</a:t>
            </a:r>
            <a:r>
              <a:rPr lang="ru-RU" dirty="0" smtClean="0">
                <a:solidFill>
                  <a:schemeClr val="bg1"/>
                </a:solidFill>
              </a:rPr>
              <a:t>http://np-mag.ru/obraz-zhizni/dliadoma/best-soap/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7.</a:t>
            </a:r>
            <a:r>
              <a:rPr lang="ru-RU" dirty="0" smtClean="0">
                <a:solidFill>
                  <a:schemeClr val="bg1"/>
                </a:solidFill>
              </a:rPr>
              <a:t>https://zakupka.tv/telecast_view_id1951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8.</a:t>
            </a:r>
            <a:r>
              <a:rPr lang="ru-RU" dirty="0" smtClean="0">
                <a:solidFill>
                  <a:schemeClr val="bg1"/>
                </a:solidFill>
              </a:rPr>
              <a:t>http://my-fly.ru/blog/43087493273/Zabota-o-kozhe-litsa:-kak-pravilno-vyibrat-myilo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9.</a:t>
            </a:r>
            <a:r>
              <a:rPr lang="ru-RU" dirty="0" smtClean="0">
                <a:solidFill>
                  <a:schemeClr val="bg1"/>
                </a:solidFill>
              </a:rPr>
              <a:t>http://myadvices.ru/tipy-kozhi/</a:t>
            </a:r>
          </a:p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043608" y="332656"/>
            <a:ext cx="69847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dirty="0">
                <a:solidFill>
                  <a:schemeClr val="bg1"/>
                </a:solidFill>
              </a:rPr>
              <a:t>Интернет-ресурсы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" name="Рисунок 4" descr="0026-026-Spasibo-za-vniman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Литейная">
  <a:themeElements>
    <a:clrScheme name="Литейная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Литейная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Литейна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755</TotalTime>
  <Words>1812</Words>
  <Application>Microsoft Office PowerPoint</Application>
  <PresentationFormat>Экран (4:3)</PresentationFormat>
  <Paragraphs>179</Paragraphs>
  <Slides>33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40" baseType="lpstr">
      <vt:lpstr>Arial</vt:lpstr>
      <vt:lpstr>Calibri</vt:lpstr>
      <vt:lpstr>Cambria</vt:lpstr>
      <vt:lpstr>Rockwell</vt:lpstr>
      <vt:lpstr>Times New Roman</vt:lpstr>
      <vt:lpstr>Wingdings 2</vt:lpstr>
      <vt:lpstr>Литейная</vt:lpstr>
      <vt:lpstr>Исследование состава мыла и влияния его компонентов на кожу человека</vt:lpstr>
      <vt:lpstr>ВВЕДЕНИЕ</vt:lpstr>
      <vt:lpstr>Презентация PowerPoint</vt:lpstr>
      <vt:lpstr>Презентация PowerPoint</vt:lpstr>
      <vt:lpstr>Презентация PowerPoint</vt:lpstr>
      <vt:lpstr>Мишель Шеврёль</vt:lpstr>
      <vt:lpstr> </vt:lpstr>
      <vt:lpstr>Презентация PowerPoint</vt:lpstr>
      <vt:lpstr>Разновидности современного мыла</vt:lpstr>
      <vt:lpstr>Разновидности современного мыла</vt:lpstr>
      <vt:lpstr> Индивидуальные особенности выбора мыла  для разных типов  кожи </vt:lpstr>
      <vt:lpstr>Презентация PowerPoint</vt:lpstr>
      <vt:lpstr>Презентация PowerPoint</vt:lpstr>
      <vt:lpstr>Презентация PowerPoint</vt:lpstr>
      <vt:lpstr>Презентация PowerPoint</vt:lpstr>
      <vt:lpstr> </vt:lpstr>
      <vt:lpstr>«Какое мыло вы считаете лучшим?»</vt:lpstr>
      <vt:lpstr>«Результат опроса «Каким мылом вы преимущественно пользуетесь?»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Заключение</vt:lpstr>
      <vt:lpstr>Рекомендации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Проектная работа по химии на тему: «Исследование состава мыла и влияния его компонентов на кожу человека»</dc:title>
  <dc:creator>Пользователь</dc:creator>
  <cp:lastModifiedBy>Kini</cp:lastModifiedBy>
  <cp:revision>52</cp:revision>
  <dcterms:created xsi:type="dcterms:W3CDTF">2018-03-14T14:43:34Z</dcterms:created>
  <dcterms:modified xsi:type="dcterms:W3CDTF">2024-07-04T17:10:20Z</dcterms:modified>
</cp:coreProperties>
</file>