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3"/>
  </p:notesMasterIdLst>
  <p:handoutMasterIdLst>
    <p:handoutMasterId r:id="rId14"/>
  </p:handoutMasterIdLst>
  <p:sldIdLst>
    <p:sldId id="256" r:id="rId2"/>
    <p:sldId id="296" r:id="rId3"/>
    <p:sldId id="310" r:id="rId4"/>
    <p:sldId id="297" r:id="rId5"/>
    <p:sldId id="307" r:id="rId6"/>
    <p:sldId id="308" r:id="rId7"/>
    <p:sldId id="309" r:id="rId8"/>
    <p:sldId id="311" r:id="rId9"/>
    <p:sldId id="286" r:id="rId10"/>
    <p:sldId id="285" r:id="rId11"/>
    <p:sldId id="30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74"/>
    <a:srgbClr val="173A8D"/>
    <a:srgbClr val="3A5896"/>
    <a:srgbClr val="385592"/>
    <a:srgbClr val="FFFFFF"/>
    <a:srgbClr val="D6DEEA"/>
    <a:srgbClr val="9F9289"/>
    <a:srgbClr val="E2DEDB"/>
    <a:srgbClr val="F1F1F1"/>
    <a:srgbClr val="1D3C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90" d="100"/>
          <a:sy n="90" d="100"/>
        </p:scale>
        <p:origin x="-984" y="-7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1/28/2021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AD9F01-95B9-4D7D-ADC1-3953A3DB9955}" type="datetimeFigureOut">
              <a:rPr lang="ru-RU" smtClean="0"/>
              <a:t>28.01.2021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7CB310-DC78-4255-ADB9-0653597C954A}" type="slidenum">
              <a:rPr lang="ru-RU" smtClean="0"/>
              <a:t>‹#›</a:t>
            </a:fld>
            <a:endParaRPr lang="ru-RU"/>
          </a:p>
        </p:txBody>
      </p:sp>
    </p:spTree>
    <p:extLst>
      <p:ext uri="{BB962C8B-B14F-4D97-AF65-F5344CB8AC3E}">
        <p14:creationId xmlns:p14="http://schemas.microsoft.com/office/powerpoint/2010/main" val="1127651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1DBD9794-A4CC-42D0-9A65-24C6B9EF4076}" type="datetimeFigureOut">
              <a:rPr lang="en-US" smtClean="0"/>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122974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DBD9794-A4CC-42D0-9A65-24C6B9EF4076}" type="datetimeFigureOut">
              <a:rPr lang="en-US" smtClean="0"/>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729415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1DBD9794-A4CC-42D0-9A65-24C6B9EF4076}" type="datetimeFigureOut">
              <a:rPr lang="en-US" smtClean="0"/>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228584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1DBD9794-A4CC-42D0-9A65-24C6B9EF4076}" type="datetimeFigureOut">
              <a:rPr lang="en-US" smtClean="0"/>
              <a:t>1/28/2021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58941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1DBD9794-A4CC-42D0-9A65-24C6B9EF4076}" type="datetimeFigureOut">
              <a:rPr lang="en-US" smtClean="0"/>
              <a:t>1/28/2021</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048323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1DBD9794-A4CC-42D0-9A65-24C6B9EF4076}" type="datetimeFigureOut">
              <a:rPr lang="en-US" smtClean="0"/>
              <a:t>1/28/2021</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283941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DBD9794-A4CC-42D0-9A65-24C6B9EF4076}" type="datetimeFigureOut">
              <a:rPr lang="en-US" smtClean="0"/>
              <a:t>1/28/2021</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62745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1DBD9794-A4CC-42D0-9A65-24C6B9EF4076}" type="datetimeFigureOut">
              <a:rPr lang="en-US" smtClean="0"/>
              <a:t>1/28/2021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63636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1DBD9794-A4CC-42D0-9A65-24C6B9EF4076}" type="datetimeFigureOut">
              <a:rPr lang="en-US" smtClean="0"/>
              <a:t>1/28/2021</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57387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DBD9794-A4CC-42D0-9A65-24C6B9EF4076}" type="datetimeFigureOut">
              <a:rPr lang="en-US" smtClean="0"/>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165608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DBD9794-A4CC-42D0-9A65-24C6B9EF4076}" type="datetimeFigureOut">
              <a:rPr lang="en-US" smtClean="0"/>
              <a:t>1/28/2021</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3937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t>1/28/2021</a:t>
            </a:fld>
            <a:endParaRPr lang="en-US"/>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pic>
        <p:nvPicPr>
          <p:cNvPr id="7" name="Рисунок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575135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hyperlink" Target="https://meet.jit.si/"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eet.jit.si/"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meet.jit.si/664-biology-7g" TargetMode="Externa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Title 1"/>
          <p:cNvSpPr txBox="1">
            <a:spLocks/>
          </p:cNvSpPr>
          <p:nvPr/>
        </p:nvSpPr>
        <p:spPr>
          <a:xfrm>
            <a:off x="3849476" y="1669771"/>
            <a:ext cx="4584032" cy="788332"/>
          </a:xfrm>
          <a:prstGeom prst="rect">
            <a:avLst/>
          </a:prstGeom>
        </p:spPr>
        <p:txBody>
          <a:bodyPr vert="horz" lIns="91440" tIns="45720" rIns="91440" bIns="45720" rtlCol="0" anchor="b">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
        <p:nvSpPr>
          <p:cNvPr id="2" name="Прямоугольник 1"/>
          <p:cNvSpPr/>
          <p:nvPr/>
        </p:nvSpPr>
        <p:spPr>
          <a:xfrm>
            <a:off x="1116243" y="270580"/>
            <a:ext cx="7733842" cy="586160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lnSpc>
                <a:spcPct val="115000"/>
              </a:lnSpc>
              <a:spcAft>
                <a:spcPts val="0"/>
              </a:spcAft>
            </a:pPr>
            <a:endParaRPr lang="ru-RU" sz="1400" dirty="0">
              <a:solidFill>
                <a:srgbClr val="003374"/>
              </a:solidFill>
              <a:latin typeface="Times New Roman"/>
              <a:ea typeface="Calibri"/>
              <a:cs typeface="Times New Roman"/>
            </a:endParaRPr>
          </a:p>
          <a:p>
            <a:pPr algn="ctr">
              <a:lnSpc>
                <a:spcPct val="115000"/>
              </a:lnSpc>
              <a:spcAft>
                <a:spcPts val="0"/>
              </a:spcAft>
            </a:pPr>
            <a:r>
              <a:rPr lang="ru-RU" sz="1400" dirty="0">
                <a:solidFill>
                  <a:srgbClr val="003374"/>
                </a:solidFill>
                <a:latin typeface="Times New Roman"/>
                <a:ea typeface="Calibri"/>
                <a:cs typeface="Times New Roman"/>
              </a:rPr>
              <a:t>Муниципальное автономное учреждение дополнительного образования </a:t>
            </a:r>
            <a:endParaRPr lang="ru-RU" sz="1400" dirty="0">
              <a:solidFill>
                <a:srgbClr val="003374"/>
              </a:solidFill>
              <a:ea typeface="Calibri"/>
              <a:cs typeface="Times New Roman"/>
            </a:endParaRPr>
          </a:p>
          <a:p>
            <a:pPr algn="ctr">
              <a:lnSpc>
                <a:spcPct val="115000"/>
              </a:lnSpc>
              <a:spcAft>
                <a:spcPts val="0"/>
              </a:spcAft>
            </a:pPr>
            <a:r>
              <a:rPr lang="ru-RU" sz="1400" dirty="0">
                <a:solidFill>
                  <a:srgbClr val="003374"/>
                </a:solidFill>
                <a:latin typeface="Times New Roman"/>
                <a:ea typeface="Calibri"/>
                <a:cs typeface="Times New Roman"/>
              </a:rPr>
              <a:t>«Учебно-производственный центр» МР «</a:t>
            </a:r>
            <a:r>
              <a:rPr lang="ru-RU" sz="1400" dirty="0" err="1">
                <a:solidFill>
                  <a:srgbClr val="003374"/>
                </a:solidFill>
                <a:latin typeface="Times New Roman"/>
                <a:ea typeface="Calibri"/>
                <a:cs typeface="Times New Roman"/>
              </a:rPr>
              <a:t>Мегино-Кангаласский</a:t>
            </a:r>
            <a:r>
              <a:rPr lang="ru-RU" sz="1400" dirty="0">
                <a:solidFill>
                  <a:srgbClr val="003374"/>
                </a:solidFill>
                <a:latin typeface="Times New Roman"/>
                <a:ea typeface="Calibri"/>
                <a:cs typeface="Times New Roman"/>
              </a:rPr>
              <a:t> улус»</a:t>
            </a:r>
            <a:endParaRPr lang="ru-RU" sz="1400" dirty="0">
              <a:solidFill>
                <a:srgbClr val="003374"/>
              </a:solidFill>
              <a:ea typeface="Calibri"/>
              <a:cs typeface="Times New Roman"/>
            </a:endParaRPr>
          </a:p>
          <a:p>
            <a:pPr algn="ctr">
              <a:lnSpc>
                <a:spcPct val="115000"/>
              </a:lnSpc>
              <a:spcAft>
                <a:spcPts val="0"/>
              </a:spcAft>
            </a:pPr>
            <a:r>
              <a:rPr lang="ru-RU" sz="1400" dirty="0">
                <a:latin typeface="Times New Roman"/>
                <a:ea typeface="Calibri"/>
                <a:cs typeface="Times New Roman"/>
              </a:rPr>
              <a:t> </a:t>
            </a:r>
            <a:endParaRPr lang="ru-RU" sz="1400" dirty="0">
              <a:ea typeface="Calibri"/>
              <a:cs typeface="Times New Roman"/>
            </a:endParaRPr>
          </a:p>
          <a:p>
            <a:pPr algn="ctr">
              <a:lnSpc>
                <a:spcPct val="115000"/>
              </a:lnSpc>
              <a:spcAft>
                <a:spcPts val="0"/>
              </a:spcAft>
            </a:pPr>
            <a:endParaRPr lang="ru-RU" sz="2800" b="1" dirty="0">
              <a:solidFill>
                <a:srgbClr val="C00000"/>
              </a:solidFill>
              <a:ea typeface="Calibri"/>
              <a:cs typeface="Times New Roman"/>
            </a:endParaRPr>
          </a:p>
          <a:p>
            <a:pPr algn="ctr">
              <a:lnSpc>
                <a:spcPct val="115000"/>
              </a:lnSpc>
              <a:spcAft>
                <a:spcPts val="0"/>
              </a:spcAft>
            </a:pPr>
            <a:r>
              <a:rPr lang="ru-RU" sz="3600" b="1" dirty="0" smtClean="0">
                <a:solidFill>
                  <a:srgbClr val="C00000"/>
                </a:solidFill>
                <a:latin typeface="Times New Roman"/>
                <a:ea typeface="Calibri"/>
                <a:cs typeface="Times New Roman"/>
              </a:rPr>
              <a:t>Внедрение дистанционных образовательных технологий при реализации образовательных программ курсов профессиональной подготовки</a:t>
            </a:r>
          </a:p>
          <a:p>
            <a:pPr algn="ctr">
              <a:lnSpc>
                <a:spcPct val="115000"/>
              </a:lnSpc>
              <a:spcAft>
                <a:spcPts val="0"/>
              </a:spcAft>
            </a:pPr>
            <a:r>
              <a:rPr lang="ru-RU" sz="3600" b="1" dirty="0" smtClean="0">
                <a:solidFill>
                  <a:srgbClr val="C00000"/>
                </a:solidFill>
                <a:latin typeface="Times New Roman"/>
                <a:ea typeface="Calibri"/>
                <a:cs typeface="Times New Roman"/>
              </a:rPr>
              <a:t>(</a:t>
            </a:r>
            <a:r>
              <a:rPr lang="en-US" sz="3600" b="1" dirty="0" err="1">
                <a:solidFill>
                  <a:srgbClr val="C00000"/>
                </a:solidFill>
                <a:latin typeface="Times New Roman"/>
                <a:ea typeface="Calibri"/>
                <a:cs typeface="Times New Roman"/>
              </a:rPr>
              <a:t>Jitsi</a:t>
            </a:r>
            <a:r>
              <a:rPr lang="en-US" sz="3600" b="1" dirty="0">
                <a:solidFill>
                  <a:srgbClr val="C00000"/>
                </a:solidFill>
                <a:latin typeface="Times New Roman"/>
                <a:ea typeface="Calibri"/>
                <a:cs typeface="Times New Roman"/>
              </a:rPr>
              <a:t> </a:t>
            </a:r>
            <a:r>
              <a:rPr lang="en-US" sz="3600" b="1" dirty="0" smtClean="0">
                <a:solidFill>
                  <a:srgbClr val="C00000"/>
                </a:solidFill>
                <a:latin typeface="Times New Roman"/>
                <a:ea typeface="Calibri"/>
                <a:cs typeface="Times New Roman"/>
              </a:rPr>
              <a:t>Meet</a:t>
            </a:r>
            <a:r>
              <a:rPr lang="ru-RU" sz="3600" b="1" dirty="0" smtClean="0">
                <a:solidFill>
                  <a:srgbClr val="C00000"/>
                </a:solidFill>
                <a:latin typeface="Times New Roman"/>
                <a:ea typeface="Calibri"/>
                <a:cs typeface="Times New Roman"/>
              </a:rPr>
              <a:t>)</a:t>
            </a:r>
            <a:r>
              <a:rPr lang="ru-RU" sz="2000" b="1" dirty="0">
                <a:solidFill>
                  <a:srgbClr val="C00000"/>
                </a:solidFill>
                <a:latin typeface="Times New Roman"/>
                <a:ea typeface="Calibri"/>
                <a:cs typeface="Times New Roman"/>
              </a:rPr>
              <a:t> </a:t>
            </a:r>
            <a:endParaRPr lang="ru-RU" sz="1200" dirty="0">
              <a:latin typeface="Times New Roman"/>
              <a:ea typeface="Calibri"/>
              <a:cs typeface="Times New Roman"/>
            </a:endParaRPr>
          </a:p>
          <a:p>
            <a:pPr algn="ctr">
              <a:lnSpc>
                <a:spcPct val="115000"/>
              </a:lnSpc>
              <a:spcAft>
                <a:spcPts val="0"/>
              </a:spcAft>
            </a:pPr>
            <a:endParaRPr lang="ru-RU" sz="1200" dirty="0">
              <a:latin typeface="Times New Roman"/>
              <a:ea typeface="Calibri"/>
              <a:cs typeface="Times New Roman"/>
            </a:endParaRPr>
          </a:p>
          <a:p>
            <a:pPr algn="ctr">
              <a:lnSpc>
                <a:spcPct val="115000"/>
              </a:lnSpc>
              <a:spcAft>
                <a:spcPts val="0"/>
              </a:spcAft>
            </a:pPr>
            <a:r>
              <a:rPr lang="ru-RU" sz="1400" dirty="0">
                <a:solidFill>
                  <a:srgbClr val="002060"/>
                </a:solidFill>
                <a:latin typeface="Times New Roman"/>
                <a:ea typeface="Calibri"/>
                <a:cs typeface="Times New Roman"/>
              </a:rPr>
              <a:t>с. Майя, </a:t>
            </a:r>
            <a:r>
              <a:rPr lang="ru-RU" sz="1400" dirty="0" smtClean="0">
                <a:solidFill>
                  <a:srgbClr val="002060"/>
                </a:solidFill>
                <a:latin typeface="Times New Roman"/>
                <a:ea typeface="Calibri"/>
                <a:cs typeface="Times New Roman"/>
              </a:rPr>
              <a:t>2021г</a:t>
            </a:r>
            <a:r>
              <a:rPr lang="ru-RU" sz="1400" dirty="0">
                <a:solidFill>
                  <a:srgbClr val="002060"/>
                </a:solidFill>
                <a:latin typeface="Times New Roman"/>
                <a:ea typeface="Calibri"/>
                <a:cs typeface="Times New Roman"/>
              </a:rPr>
              <a:t>. </a:t>
            </a:r>
          </a:p>
        </p:txBody>
      </p:sp>
      <p:pic>
        <p:nvPicPr>
          <p:cNvPr id="1026" name="Picture 2" descr="Z:\Доки педработников\семинар практикум 2018\фото\Фото Эмблема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7181" y="347735"/>
            <a:ext cx="981978" cy="981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652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914399" y="727745"/>
            <a:ext cx="7575259" cy="5018714"/>
          </a:xfrm>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indent="0" algn="just">
              <a:lnSpc>
                <a:spcPct val="115000"/>
              </a:lnSpc>
              <a:spcAft>
                <a:spcPts val="1000"/>
              </a:spcAft>
              <a:buNone/>
            </a:pP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При внедрении дистанционного обучения</a:t>
            </a:r>
            <a:r>
              <a:rPr lang="ru-RU" sz="2000" dirty="0" smtClean="0">
                <a:effectLst/>
                <a:latin typeface="Times New Roman" panose="02020603050405020304" pitchFamily="18" charset="0"/>
                <a:ea typeface="Calibri" panose="020F0502020204030204" pitchFamily="34" charset="0"/>
                <a:cs typeface="Times New Roman" panose="02020603050405020304" pitchFamily="18" charset="0"/>
              </a:rPr>
              <a:t> существуют </a:t>
            </a: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определенные </a:t>
            </a: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проблемы</a:t>
            </a: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L="685800" algn="just">
              <a:lnSpc>
                <a:spcPct val="115000"/>
              </a:lnSpc>
              <a:spcAft>
                <a:spcPts val="1000"/>
              </a:spcAft>
            </a:pPr>
            <a:r>
              <a:rPr lang="ru-RU"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ea typeface="Calibri" panose="020F0502020204030204" pitchFamily="34" charset="0"/>
                <a:cs typeface="Times New Roman" panose="02020603050405020304" pitchFamily="18" charset="0"/>
              </a:rPr>
              <a:t>Наличие сильной мотивации. Здесь смогут учиться хорошо только те, кто представляет, для чего им это нужно. Так как малую долю всего учебного материала ученик изучает самостоятельно, тут необходимы крепкие навыки самоконтроля, развитой силы воли и ответственности – вот что нужно для успешного дистанционного обучения.</a:t>
            </a:r>
          </a:p>
          <a:p>
            <a:pPr marL="685800" algn="just">
              <a:lnSpc>
                <a:spcPct val="115000"/>
              </a:lnSpc>
              <a:spcAft>
                <a:spcPts val="10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	Не подходит для развития коммуникабельности. Здесь все процессы обучения происходят при минимальном взаимодействии с другими людьми, а иногда – и при полном его отсутствии. </a:t>
            </a:r>
          </a:p>
          <a:p>
            <a:pPr marL="685800" algn="just">
              <a:lnSpc>
                <a:spcPct val="115000"/>
              </a:lnSpc>
              <a:spcAft>
                <a:spcPts val="10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	Нехватка практических знаний. Чем отличается дистанционное обучение от традиционного, так это отсутствием «живой» практики, без которой сложно полностью освоить изучаемое ремесло.</a:t>
            </a:r>
          </a:p>
          <a:p>
            <a:pPr marL="685800" algn="just">
              <a:lnSpc>
                <a:spcPct val="115000"/>
              </a:lnSpc>
              <a:spcAft>
                <a:spcPts val="1000"/>
              </a:spcAft>
            </a:pP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85663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70074" y="754924"/>
            <a:ext cx="8201025" cy="4247317"/>
          </a:xfrm>
          <a:prstGeom prst="rect">
            <a:avLst/>
          </a:prstGeom>
          <a:noFill/>
        </p:spPr>
        <p:txBody>
          <a:bodyPr wrap="square" rtlCol="0">
            <a:spAutoFit/>
          </a:bodyPr>
          <a:lstStyle/>
          <a:p>
            <a:r>
              <a:rPr lang="ru-RU" dirty="0"/>
              <a:t>Необходимость организации  видеоконференций или онлайн уроков стала явью после перехода образования на вынужденное удалённое </a:t>
            </a:r>
            <a:r>
              <a:rPr lang="ru-RU" dirty="0" smtClean="0"/>
              <a:t>обучение.</a:t>
            </a:r>
            <a:endParaRPr lang="ru-RU" dirty="0"/>
          </a:p>
          <a:p>
            <a:endParaRPr lang="ru-RU" dirty="0"/>
          </a:p>
          <a:p>
            <a:r>
              <a:rPr lang="ru-RU" dirty="0"/>
              <a:t>Популярность </a:t>
            </a:r>
            <a:r>
              <a:rPr lang="ru-RU" dirty="0" err="1" smtClean="0"/>
              <a:t>Zoom</a:t>
            </a:r>
            <a:r>
              <a:rPr lang="ru-RU" dirty="0" smtClean="0"/>
              <a:t> по </a:t>
            </a:r>
            <a:r>
              <a:rPr lang="ru-RU" dirty="0"/>
              <a:t>понятным причинам стремительно выросла. Безусловно, этот сервис является одним из наиболее удачных инструментов для организации живого общения с учащимися в режиме реального времени. Однако, как и следовало ожидать, в связи с огромными нагрузками появились проблемы с качеством отображаемого видео. </a:t>
            </a:r>
          </a:p>
          <a:p>
            <a:r>
              <a:rPr lang="ru-RU" dirty="0"/>
              <a:t>Судя по присланным сотням комментариев, многим учителям не очень удобно пользоваться данным сервисом. Так или иначе, если вы ищете альтернативу </a:t>
            </a:r>
            <a:r>
              <a:rPr lang="ru-RU" dirty="0" err="1"/>
              <a:t>Zoom</a:t>
            </a:r>
            <a:r>
              <a:rPr lang="ru-RU" dirty="0"/>
              <a:t>, </a:t>
            </a:r>
            <a:r>
              <a:rPr lang="ru-RU" dirty="0" smtClean="0"/>
              <a:t>предлагаю </a:t>
            </a:r>
            <a:r>
              <a:rPr lang="ru-RU" dirty="0"/>
              <a:t>ознакомиться </a:t>
            </a:r>
            <a:r>
              <a:rPr lang="ru-RU" dirty="0" smtClean="0"/>
              <a:t>с </a:t>
            </a:r>
            <a:r>
              <a:rPr lang="ru-RU" dirty="0" err="1"/>
              <a:t>Jitsi</a:t>
            </a:r>
            <a:r>
              <a:rPr lang="ru-RU" dirty="0"/>
              <a:t> </a:t>
            </a:r>
            <a:r>
              <a:rPr lang="ru-RU" dirty="0" err="1" smtClean="0"/>
              <a:t>Meet</a:t>
            </a:r>
            <a:r>
              <a:rPr lang="ru-RU" dirty="0" smtClean="0"/>
              <a:t>. </a:t>
            </a:r>
            <a:endParaRPr lang="ru-RU" dirty="0"/>
          </a:p>
          <a:p>
            <a:r>
              <a:rPr lang="ru-RU" dirty="0"/>
              <a:t>На мой взгляд, </a:t>
            </a:r>
            <a:r>
              <a:rPr lang="ru-RU" dirty="0" err="1"/>
              <a:t>Jitsi</a:t>
            </a:r>
            <a:r>
              <a:rPr lang="ru-RU" dirty="0"/>
              <a:t> </a:t>
            </a:r>
            <a:r>
              <a:rPr lang="ru-RU" dirty="0" err="1"/>
              <a:t>Meet</a:t>
            </a:r>
            <a:r>
              <a:rPr lang="ru-RU" dirty="0"/>
              <a:t> – лучшая альтернатива ZOOM. Это полностью бесплатная платформа для организации видеоконференций с неограниченным числом участников. Для организации онлайн урока вам даже не нужна учётная запись, а также нет ограничения по времени. </a:t>
            </a:r>
          </a:p>
        </p:txBody>
      </p:sp>
    </p:spTree>
    <p:extLst>
      <p:ext uri="{BB962C8B-B14F-4D97-AF65-F5344CB8AC3E}">
        <p14:creationId xmlns:p14="http://schemas.microsoft.com/office/powerpoint/2010/main" val="3336669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914399" y="727745"/>
            <a:ext cx="7575259" cy="4246926"/>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lgn="just">
              <a:spcBef>
                <a:spcPts val="0"/>
              </a:spcBef>
              <a:buNone/>
            </a:pPr>
            <a:endParaRPr lang="ru-RU" dirty="0">
              <a:latin typeface="Times New Roman" pitchFamily="18" charset="0"/>
              <a:cs typeface="Times New Roman" pitchFamily="18" charset="0"/>
            </a:endParaRPr>
          </a:p>
          <a:p>
            <a:pPr marL="0" indent="0">
              <a:buNone/>
            </a:pPr>
            <a:r>
              <a:rPr lang="ru-RU" b="1" dirty="0" err="1" smtClean="0">
                <a:hlinkClick r:id="rId2"/>
              </a:rPr>
              <a:t>Jitsi</a:t>
            </a:r>
            <a:r>
              <a:rPr lang="ru-RU" b="1" dirty="0" smtClean="0">
                <a:hlinkClick r:id="rId2"/>
              </a:rPr>
              <a:t> </a:t>
            </a:r>
            <a:r>
              <a:rPr lang="ru-RU" b="1" dirty="0" err="1">
                <a:hlinkClick r:id="rId2"/>
              </a:rPr>
              <a:t>Meet</a:t>
            </a:r>
            <a:endParaRPr lang="ru-RU" dirty="0"/>
          </a:p>
          <a:p>
            <a:r>
              <a:rPr lang="ru-RU" dirty="0" err="1"/>
              <a:t>Jitsi</a:t>
            </a:r>
            <a:r>
              <a:rPr lang="ru-RU" dirty="0"/>
              <a:t> — бесплатный проект с открытым исходным кодом, включает такие функции, как видеоконференцсвязь, возможность поделиться своим экраном и встроенный чат. Пригласить участников в видеоконференцию очень легко благодаря использованию прямых URL-адресов. Можно осуществлять запись уроков и вести прямые трансляции.</a:t>
            </a:r>
          </a:p>
        </p:txBody>
      </p:sp>
    </p:spTree>
    <p:extLst>
      <p:ext uri="{BB962C8B-B14F-4D97-AF65-F5344CB8AC3E}">
        <p14:creationId xmlns:p14="http://schemas.microsoft.com/office/powerpoint/2010/main" val="2036743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9150" y="552449"/>
            <a:ext cx="8115300" cy="1631216"/>
          </a:xfrm>
          <a:prstGeom prst="rect">
            <a:avLst/>
          </a:prstGeom>
          <a:noFill/>
        </p:spPr>
        <p:txBody>
          <a:bodyPr wrap="square" rtlCol="0">
            <a:spAutoFit/>
          </a:bodyPr>
          <a:lstStyle/>
          <a:p>
            <a:pPr algn="ctr"/>
            <a:r>
              <a:rPr lang="ru-RU" sz="2800" b="1" dirty="0"/>
              <a:t>Как настроить и использовать </a:t>
            </a:r>
            <a:r>
              <a:rPr lang="ru-RU" sz="2800" b="1" dirty="0" err="1"/>
              <a:t>Jitsi</a:t>
            </a:r>
            <a:r>
              <a:rPr lang="ru-RU" sz="2800" b="1" dirty="0"/>
              <a:t> </a:t>
            </a:r>
            <a:r>
              <a:rPr lang="ru-RU" sz="2800" b="1" dirty="0" err="1"/>
              <a:t>Meet</a:t>
            </a:r>
            <a:endParaRPr lang="ru-RU" sz="2800" b="1" dirty="0"/>
          </a:p>
          <a:p>
            <a:r>
              <a:rPr lang="ru-RU" b="1" dirty="0"/>
              <a:t>Настройка сервиса и оборудования</a:t>
            </a:r>
          </a:p>
          <a:p>
            <a:r>
              <a:rPr lang="ru-RU" dirty="0"/>
              <a:t>Для доступа к системе перейдите по ссылке </a:t>
            </a:r>
            <a:r>
              <a:rPr lang="ru-RU" dirty="0">
                <a:hlinkClick r:id="rId2"/>
              </a:rPr>
              <a:t>https://meet.jit.si/</a:t>
            </a:r>
            <a:endParaRPr lang="ru-RU" dirty="0"/>
          </a:p>
          <a:p>
            <a:r>
              <a:rPr lang="ru-RU" dirty="0"/>
              <a:t>Потребуется задать первоначальные настройки, для чего кликните по иконке шестеренки в правом верхнем углу страницы.</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9675" y="2314575"/>
            <a:ext cx="733425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6116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98844" y="548060"/>
            <a:ext cx="3143250" cy="923330"/>
          </a:xfrm>
          <a:prstGeom prst="rect">
            <a:avLst/>
          </a:prstGeom>
        </p:spPr>
        <p:txBody>
          <a:bodyPr wrap="square">
            <a:spAutoFit/>
          </a:bodyPr>
          <a:lstStyle/>
          <a:p>
            <a:r>
              <a:rPr lang="ru-RU" dirty="0"/>
              <a:t>Для начала, перейдем на вкладку "</a:t>
            </a:r>
            <a:r>
              <a:rPr lang="ru-RU" dirty="0" err="1"/>
              <a:t>More</a:t>
            </a:r>
            <a:r>
              <a:rPr lang="ru-RU" dirty="0"/>
              <a:t>" и сменим язык на русский.</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2094" y="352178"/>
            <a:ext cx="5262562" cy="2019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997689" y="2570199"/>
            <a:ext cx="7543800" cy="923330"/>
          </a:xfrm>
          <a:prstGeom prst="rect">
            <a:avLst/>
          </a:prstGeom>
        </p:spPr>
        <p:txBody>
          <a:bodyPr wrap="square">
            <a:spAutoFit/>
          </a:bodyPr>
          <a:lstStyle/>
          <a:p>
            <a:r>
              <a:rPr lang="ru-RU" dirty="0"/>
              <a:t>Теперь, на вкладке «</a:t>
            </a:r>
            <a:r>
              <a:rPr lang="ru-RU" dirty="0" err="1"/>
              <a:t>Devices</a:t>
            </a:r>
            <a:r>
              <a:rPr lang="ru-RU" dirty="0"/>
              <a:t>» («Устройства») задайте настройки оборудования, используемого для аудио- и видеосвязи, разрешите доступ к микрофону и веб-камере.</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0" y="3599855"/>
            <a:ext cx="4705349" cy="3026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7638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082306" y="470235"/>
            <a:ext cx="6264792" cy="646331"/>
          </a:xfrm>
          <a:prstGeom prst="rect">
            <a:avLst/>
          </a:prstGeom>
        </p:spPr>
        <p:txBody>
          <a:bodyPr wrap="square">
            <a:spAutoFit/>
          </a:bodyPr>
          <a:lstStyle/>
          <a:p>
            <a:r>
              <a:rPr lang="ru-RU" dirty="0"/>
              <a:t>На вкладке «</a:t>
            </a:r>
            <a:r>
              <a:rPr lang="ru-RU" dirty="0" err="1"/>
              <a:t>Profile</a:t>
            </a:r>
            <a:r>
              <a:rPr lang="ru-RU" dirty="0"/>
              <a:t>» («Профиль») установите имя пользователя (слитно, на английском языке):</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450" y="1319136"/>
            <a:ext cx="7458075"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1818167" y="4444409"/>
            <a:ext cx="6337005" cy="1200329"/>
          </a:xfrm>
          <a:prstGeom prst="rect">
            <a:avLst/>
          </a:prstGeom>
        </p:spPr>
        <p:txBody>
          <a:bodyPr wrap="square">
            <a:spAutoFit/>
          </a:bodyPr>
          <a:lstStyle/>
          <a:p>
            <a:r>
              <a:rPr lang="ru-RU" dirty="0"/>
              <a:t>Создание комнаты (видеоконференции)Для создания комнаты необходимо вписать её имя (обязательно слитно и на английском языке) в поле, расположенное в центре страницы и нажать кнопку «GO» («ОК»).</a:t>
            </a:r>
          </a:p>
        </p:txBody>
      </p:sp>
    </p:spTree>
    <p:extLst>
      <p:ext uri="{BB962C8B-B14F-4D97-AF65-F5344CB8AC3E}">
        <p14:creationId xmlns:p14="http://schemas.microsoft.com/office/powerpoint/2010/main" val="3747981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03755" y="559198"/>
            <a:ext cx="7212640" cy="1754326"/>
          </a:xfrm>
          <a:prstGeom prst="rect">
            <a:avLst/>
          </a:prstGeom>
        </p:spPr>
        <p:txBody>
          <a:bodyPr wrap="square">
            <a:spAutoFit/>
          </a:bodyPr>
          <a:lstStyle/>
          <a:p>
            <a:r>
              <a:rPr lang="ru-RU" dirty="0"/>
              <a:t>После создания комнаты ей назначается ссылка, состоящая из адреса системы </a:t>
            </a:r>
            <a:r>
              <a:rPr lang="ru-RU" dirty="0" err="1"/>
              <a:t>вебинаров</a:t>
            </a:r>
            <a:r>
              <a:rPr lang="ru-RU" dirty="0"/>
              <a:t> и названия комнаты, указанного при ее создании, например, </a:t>
            </a:r>
            <a:r>
              <a:rPr lang="ru-RU" dirty="0">
                <a:hlinkClick r:id="rId2"/>
              </a:rPr>
              <a:t>https://</a:t>
            </a:r>
            <a:r>
              <a:rPr lang="ru-RU" dirty="0" smtClean="0">
                <a:hlinkClick r:id="rId2"/>
              </a:rPr>
              <a:t>meet.jit.si/664-biology-7g</a:t>
            </a:r>
            <a:r>
              <a:rPr lang="ru-RU" dirty="0" smtClean="0"/>
              <a:t> . Эту </a:t>
            </a:r>
            <a:r>
              <a:rPr lang="ru-RU" dirty="0"/>
              <a:t>ссылку необходимо разослать всем участникам </a:t>
            </a:r>
            <a:r>
              <a:rPr lang="ru-RU" dirty="0" err="1" smtClean="0"/>
              <a:t>вебинара</a:t>
            </a:r>
            <a:r>
              <a:rPr lang="ru-RU" dirty="0" smtClean="0"/>
              <a:t>. В </a:t>
            </a:r>
            <a:r>
              <a:rPr lang="ru-RU" dirty="0"/>
              <a:t>случае необходимости, для комнаты можно установить пароль во всплывающем окне в правом нижнем углу экрана:</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3471" y="2559921"/>
            <a:ext cx="4391025" cy="193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1666875" y="4774019"/>
            <a:ext cx="6052362" cy="923330"/>
          </a:xfrm>
          <a:prstGeom prst="rect">
            <a:avLst/>
          </a:prstGeom>
        </p:spPr>
        <p:txBody>
          <a:bodyPr wrap="square">
            <a:spAutoFit/>
          </a:bodyPr>
          <a:lstStyle/>
          <a:p>
            <a:r>
              <a:rPr lang="ru-RU" dirty="0"/>
              <a:t>Учащимся для присоединения к конкретной комнате необходимо ввести в адресной строке браузера ссылку комнаты (например, https://meet.jit.si/664-biology-7g).</a:t>
            </a:r>
          </a:p>
        </p:txBody>
      </p:sp>
    </p:spTree>
    <p:extLst>
      <p:ext uri="{BB962C8B-B14F-4D97-AF65-F5344CB8AC3E}">
        <p14:creationId xmlns:p14="http://schemas.microsoft.com/office/powerpoint/2010/main" val="1631153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0702"/>
          <a:stretch/>
        </p:blipFill>
        <p:spPr bwMode="auto">
          <a:xfrm>
            <a:off x="5298904" y="190499"/>
            <a:ext cx="3349796" cy="6478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7004"/>
          <a:stretch/>
        </p:blipFill>
        <p:spPr bwMode="auto">
          <a:xfrm>
            <a:off x="238125" y="314324"/>
            <a:ext cx="4922584"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203029" y="4074928"/>
            <a:ext cx="3829050" cy="1200329"/>
          </a:xfrm>
          <a:prstGeom prst="rect">
            <a:avLst/>
          </a:prstGeom>
          <a:noFill/>
        </p:spPr>
        <p:txBody>
          <a:bodyPr wrap="square" rtlCol="0">
            <a:spAutoFit/>
          </a:bodyPr>
          <a:lstStyle/>
          <a:p>
            <a:r>
              <a:rPr lang="ru-RU" dirty="0" smtClean="0"/>
              <a:t>Отборочный тур республиканского этапа </a:t>
            </a:r>
            <a:r>
              <a:rPr lang="en-US" dirty="0" err="1" smtClean="0"/>
              <a:t>World</a:t>
            </a:r>
            <a:r>
              <a:rPr lang="en-US" dirty="0" err="1" smtClean="0"/>
              <a:t>Skills</a:t>
            </a:r>
            <a:r>
              <a:rPr lang="ru-RU" dirty="0" smtClean="0"/>
              <a:t> </a:t>
            </a:r>
            <a:r>
              <a:rPr lang="en-US" dirty="0" smtClean="0"/>
              <a:t>Juniors  </a:t>
            </a:r>
            <a:r>
              <a:rPr lang="ru-RU" dirty="0" smtClean="0"/>
              <a:t> </a:t>
            </a:r>
            <a:r>
              <a:rPr lang="ru-RU" dirty="0" smtClean="0"/>
              <a:t>Парикмахерское </a:t>
            </a:r>
            <a:r>
              <a:rPr lang="ru-RU" dirty="0" smtClean="0"/>
              <a:t>искусство</a:t>
            </a:r>
            <a:r>
              <a:rPr lang="ru-RU" dirty="0" smtClean="0"/>
              <a:t>, проходило в платформе </a:t>
            </a:r>
            <a:r>
              <a:rPr lang="en-US" dirty="0" err="1" smtClean="0"/>
              <a:t>Jitsi</a:t>
            </a:r>
            <a:r>
              <a:rPr lang="en-US" dirty="0" smtClean="0"/>
              <a:t> meet</a:t>
            </a:r>
            <a:r>
              <a:rPr lang="ru-RU" dirty="0" smtClean="0"/>
              <a:t>.</a:t>
            </a:r>
            <a:endParaRPr lang="ru-RU" dirty="0"/>
          </a:p>
        </p:txBody>
      </p:sp>
    </p:spTree>
    <p:extLst>
      <p:ext uri="{BB962C8B-B14F-4D97-AF65-F5344CB8AC3E}">
        <p14:creationId xmlns:p14="http://schemas.microsoft.com/office/powerpoint/2010/main" val="2706694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990"/>
          <a:stretch/>
        </p:blipFill>
        <p:spPr bwMode="auto">
          <a:xfrm>
            <a:off x="1181762" y="125413"/>
            <a:ext cx="3189270" cy="6631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20663"/>
            <a:ext cx="3517900" cy="6249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8927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AAFB8F06-ED72-40F0-B6B5-C512440841E6}"/>
              </a:ext>
            </a:extLst>
          </p:cNvPr>
          <p:cNvSpPr txBox="1"/>
          <p:nvPr/>
        </p:nvSpPr>
        <p:spPr>
          <a:xfrm>
            <a:off x="1104900" y="647700"/>
            <a:ext cx="7620000" cy="4247317"/>
          </a:xfrm>
          <a:prstGeom prst="rect">
            <a:avLst/>
          </a:prstGeom>
          <a:noFill/>
        </p:spPr>
        <p:txBody>
          <a:bodyPr wrap="square" rtlCol="0">
            <a:spAutoFit/>
          </a:bodyPr>
          <a:lstStyle/>
          <a:p>
            <a:pPr algn="just"/>
            <a:r>
              <a:rPr lang="ru-RU" dirty="0">
                <a:latin typeface="Times New Roman" panose="02020603050405020304" pitchFamily="18" charset="0"/>
                <a:cs typeface="Times New Roman" panose="02020603050405020304" pitchFamily="18" charset="0"/>
              </a:rPr>
              <a:t>Вывод</a:t>
            </a:r>
          </a:p>
          <a:p>
            <a:pPr algn="just"/>
            <a:r>
              <a:rPr lang="ru-RU" dirty="0">
                <a:latin typeface="Times New Roman" panose="02020603050405020304" pitchFamily="18" charset="0"/>
                <a:cs typeface="Times New Roman" panose="02020603050405020304" pitchFamily="18" charset="0"/>
              </a:rPr>
              <a:t>	В связи с пандемией </a:t>
            </a:r>
            <a:r>
              <a:rPr lang="ru-RU" dirty="0" err="1">
                <a:latin typeface="Times New Roman" panose="02020603050405020304" pitchFamily="18" charset="0"/>
                <a:cs typeface="Times New Roman" panose="02020603050405020304" pitchFamily="18" charset="0"/>
              </a:rPr>
              <a:t>коронавируса</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первое полугодие</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учебного года была организована в удаленной форме по технологиям дистанционного обучения. </a:t>
            </a:r>
          </a:p>
          <a:p>
            <a:pPr algn="just"/>
            <a:r>
              <a:rPr lang="ru-RU" dirty="0">
                <a:latin typeface="Times New Roman" panose="02020603050405020304" pitchFamily="18" charset="0"/>
                <a:cs typeface="Times New Roman" panose="02020603050405020304" pitchFamily="18" charset="0"/>
              </a:rPr>
              <a:t>Дистанционное обучение включает все компоненты обучения (цели и задачи, содержание, методы, организационные формы, средства обучения и т.д.), но отличие - в применении специфических технических средств (интернет-технологий или других интерактивных сред).</a:t>
            </a:r>
          </a:p>
          <a:p>
            <a:pPr algn="just"/>
            <a:r>
              <a:rPr lang="ru-RU" dirty="0">
                <a:latin typeface="Times New Roman" panose="02020603050405020304" pitchFamily="18" charset="0"/>
                <a:cs typeface="Times New Roman" panose="02020603050405020304" pitchFamily="18" charset="0"/>
              </a:rPr>
              <a:t>С интернетом у учеников появилась уникальная возможность получать обратную связь от своих учителей, где бы они ни находились. С каждым годом этот вид получения для любого основного или дополнительного образования становится все более популярным.</a:t>
            </a:r>
          </a:p>
          <a:p>
            <a:pPr algn="just"/>
            <a:r>
              <a:rPr lang="ru-RU" dirty="0">
                <a:latin typeface="Times New Roman" panose="02020603050405020304" pitchFamily="18" charset="0"/>
                <a:cs typeface="Times New Roman" panose="02020603050405020304" pitchFamily="18" charset="0"/>
              </a:rPr>
              <a:t>Педагоги УПЦ начали в достаточной мере овладевать технологиями дистанционного обучения как в онлайн-, так и офлайн-режиме.</a:t>
            </a: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06960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1694</TotalTime>
  <Words>426</Words>
  <Application>Microsoft Office PowerPoint</Application>
  <PresentationFormat>Экран (4:3)</PresentationFormat>
  <Paragraphs>37</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VVN</cp:lastModifiedBy>
  <cp:revision>159</cp:revision>
  <dcterms:created xsi:type="dcterms:W3CDTF">2016-11-18T14:12:19Z</dcterms:created>
  <dcterms:modified xsi:type="dcterms:W3CDTF">2021-01-28T02:03:53Z</dcterms:modified>
</cp:coreProperties>
</file>