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9" r:id="rId1"/>
  </p:sldMasterIdLst>
  <p:notesMasterIdLst>
    <p:notesMasterId r:id="rId31"/>
  </p:notesMasterIdLst>
  <p:sldIdLst>
    <p:sldId id="267" r:id="rId2"/>
    <p:sldId id="256" r:id="rId3"/>
    <p:sldId id="257" r:id="rId4"/>
    <p:sldId id="274" r:id="rId5"/>
    <p:sldId id="275" r:id="rId6"/>
    <p:sldId id="276" r:id="rId7"/>
    <p:sldId id="258" r:id="rId8"/>
    <p:sldId id="259" r:id="rId9"/>
    <p:sldId id="295" r:id="rId10"/>
    <p:sldId id="268" r:id="rId11"/>
    <p:sldId id="262" r:id="rId12"/>
    <p:sldId id="263" r:id="rId13"/>
    <p:sldId id="269" r:id="rId14"/>
    <p:sldId id="270" r:id="rId15"/>
    <p:sldId id="296" r:id="rId16"/>
    <p:sldId id="297" r:id="rId17"/>
    <p:sldId id="298" r:id="rId18"/>
    <p:sldId id="299" r:id="rId19"/>
    <p:sldId id="290" r:id="rId20"/>
    <p:sldId id="271" r:id="rId21"/>
    <p:sldId id="300" r:id="rId22"/>
    <p:sldId id="279" r:id="rId23"/>
    <p:sldId id="273" r:id="rId24"/>
    <p:sldId id="301" r:id="rId25"/>
    <p:sldId id="302" r:id="rId26"/>
    <p:sldId id="281" r:id="rId27"/>
    <p:sldId id="286" r:id="rId28"/>
    <p:sldId id="294" r:id="rId29"/>
    <p:sldId id="303" r:id="rId30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0000FF"/>
    <a:srgbClr val="00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6912" autoAdjust="0"/>
    <p:restoredTop sz="94633" autoAdjust="0"/>
  </p:normalViewPr>
  <p:slideViewPr>
    <p:cSldViewPr>
      <p:cViewPr varScale="1">
        <p:scale>
          <a:sx n="68" d="100"/>
          <a:sy n="68" d="100"/>
        </p:scale>
        <p:origin x="780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24470161-9113-45C6-A4DF-61D8B3F438E8}" type="datetimeFigureOut">
              <a:rPr lang="ru-RU"/>
              <a:pPr>
                <a:defRPr/>
              </a:pPr>
              <a:t>07.04.2026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038AED74-A9E9-4BAC-BAAC-3102E90330B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226862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4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/>
          </a:p>
        </p:txBody>
      </p:sp>
      <p:sp>
        <p:nvSpPr>
          <p:cNvPr id="18435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437B6E8D-1BC2-432E-B263-392E93A1410B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69E56-4687-43EC-8F8F-93824AF54E16}" type="datetimeFigureOut">
              <a:rPr lang="ru-RU" smtClean="0"/>
              <a:pPr/>
              <a:t>07.04.2026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147843-BB5C-4AD4-BCA2-F79333ED0F8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374881-2747-4A65-956F-C5F9029507BD}" type="datetimeFigureOut">
              <a:rPr lang="ru-RU" smtClean="0"/>
              <a:pPr/>
              <a:t>07.04.2026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800CD-43D3-4239-88A4-E8C09D39617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69701-7931-4442-B832-A922681C571A}" type="datetimeFigureOut">
              <a:rPr lang="ru-RU" smtClean="0"/>
              <a:pPr/>
              <a:t>07.04.2026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4D205B-D3E5-4829-A15B-E3DC2027DC6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F3F53-D60A-4ED6-8613-B431F2F4681D}" type="datetimeFigureOut">
              <a:rPr lang="ru-RU" smtClean="0"/>
              <a:pPr/>
              <a:t>07.04.2026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D900D-0BD0-4F87-B084-919A4485942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595FE-1D87-4171-8B2F-5C2558BA7E17}" type="datetimeFigureOut">
              <a:rPr lang="ru-RU" smtClean="0"/>
              <a:pPr/>
              <a:t>07.04.2026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711E2A-2708-4D0E-BF19-FFA6A6A6C74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CC1876-1CA0-4B06-A56C-9DA853F14E97}" type="datetimeFigureOut">
              <a:rPr lang="ru-RU" smtClean="0"/>
              <a:pPr/>
              <a:t>07.04.2026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FE6A8-D516-488D-9E77-BAC1237BCC3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C94331-5732-4431-9031-7964B7016BC3}" type="datetimeFigureOut">
              <a:rPr lang="ru-RU" smtClean="0"/>
              <a:pPr/>
              <a:t>07.04.2026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3C003-110D-40AB-9BC6-88DF3436D73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4741E-A165-4506-8CF6-C9C2C0FE3F23}" type="datetimeFigureOut">
              <a:rPr lang="ru-RU" smtClean="0"/>
              <a:pPr/>
              <a:t>07.04.2026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288D33-3D38-4F28-8CD6-AF0E9F8E23D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8B755-3BFB-4B49-AB88-30C71A61551C}" type="datetimeFigureOut">
              <a:rPr lang="ru-RU" smtClean="0"/>
              <a:pPr/>
              <a:t>07.04.2026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A80A9371-C104-4B4C-A3F0-0AF6F6FA880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FDCE5-04E8-497A-AC52-D7D564B3C829}" type="datetimeFigureOut">
              <a:rPr lang="ru-RU" smtClean="0"/>
              <a:pPr/>
              <a:t>07.04.2026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5229EA-1731-47D9-A170-5BD27F3438C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697FF-B607-4049-B7F6-395DD0E7E786}" type="datetimeFigureOut">
              <a:rPr lang="ru-RU" smtClean="0"/>
              <a:pPr/>
              <a:t>07.04.2026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18562F-3916-4DF1-BBD5-22A28A7110E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3812C07-DDF2-4762-80BB-C05A023D7560}" type="datetimeFigureOut">
              <a:rPr lang="ru-RU" smtClean="0"/>
              <a:pPr/>
              <a:t>07.04.2026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CCADDB23-BAF1-43BB-B25C-4845E5711659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  <p:sldLayoutId id="2147483701" r:id="rId2"/>
    <p:sldLayoutId id="2147483702" r:id="rId3"/>
    <p:sldLayoutId id="2147483703" r:id="rId4"/>
    <p:sldLayoutId id="2147483704" r:id="rId5"/>
    <p:sldLayoutId id="2147483705" r:id="rId6"/>
    <p:sldLayoutId id="2147483706" r:id="rId7"/>
    <p:sldLayoutId id="2147483707" r:id="rId8"/>
    <p:sldLayoutId id="2147483708" r:id="rId9"/>
    <p:sldLayoutId id="2147483709" r:id="rId10"/>
    <p:sldLayoutId id="2147483710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3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gif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48.jpe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Заголовок 1"/>
          <p:cNvSpPr>
            <a:spLocks noGrp="1"/>
          </p:cNvSpPr>
          <p:nvPr>
            <p:ph type="ctrTitle"/>
          </p:nvPr>
        </p:nvSpPr>
        <p:spPr/>
        <p:txBody>
          <a:bodyPr anchorCtr="0"/>
          <a:lstStyle/>
          <a:p>
            <a:pPr algn="ctr"/>
            <a:r>
              <a:rPr lang="ru-RU" sz="6000" dirty="0"/>
              <a:t>Детям о космосе</a:t>
            </a:r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1043608" y="4869160"/>
            <a:ext cx="7854696" cy="1752600"/>
          </a:xfrm>
        </p:spPr>
        <p:txBody>
          <a:bodyPr/>
          <a:lstStyle/>
          <a:p>
            <a:r>
              <a:rPr lang="ru-RU" dirty="0"/>
              <a:t>Выполнила воспитатель </a:t>
            </a:r>
          </a:p>
          <a:p>
            <a:r>
              <a:rPr lang="ru-RU" dirty="0"/>
              <a:t>Кругликова Ирина Владимировна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5445224"/>
            <a:ext cx="7622232" cy="1143000"/>
          </a:xfrm>
        </p:spPr>
        <p:txBody>
          <a:bodyPr/>
          <a:lstStyle/>
          <a:p>
            <a:pPr marL="0" indent="0" algn="ctr">
              <a:buNone/>
            </a:pPr>
            <a:r>
              <a:rPr lang="ru-RU" sz="2000" dirty="0">
                <a:solidFill>
                  <a:srgbClr val="FF0000"/>
                </a:solidFill>
              </a:rPr>
              <a:t>Мы живем на планете Земля. Земля – это наш дом. Земля напоминает  форму шара.</a:t>
            </a:r>
            <a:br>
              <a:rPr lang="ru-RU" sz="2000" dirty="0">
                <a:solidFill>
                  <a:srgbClr val="FF0000"/>
                </a:solidFill>
              </a:rPr>
            </a:br>
            <a:endParaRPr lang="ru-RU" sz="2000" dirty="0"/>
          </a:p>
        </p:txBody>
      </p:sp>
      <p:sp>
        <p:nvSpPr>
          <p:cNvPr id="3" name="Текст 2"/>
          <p:cNvSpPr>
            <a:spLocks noGrp="1"/>
          </p:cNvSpPr>
          <p:nvPr>
            <p:ph type="body" sz="half" idx="4294967295"/>
          </p:nvPr>
        </p:nvSpPr>
        <p:spPr>
          <a:xfrm>
            <a:off x="0" y="836613"/>
            <a:ext cx="3387725" cy="3168650"/>
          </a:xfrm>
        </p:spPr>
        <p:txBody>
          <a:bodyPr/>
          <a:lstStyle/>
          <a:p>
            <a:pPr marL="45720" indent="0">
              <a:buNone/>
            </a:pPr>
            <a:r>
              <a:rPr lang="ru-RU" dirty="0"/>
              <a:t> </a:t>
            </a:r>
            <a:endParaRPr lang="ru-RU" sz="2000" b="1" dirty="0">
              <a:solidFill>
                <a:srgbClr val="FF0000"/>
              </a:solidFill>
            </a:endParaRPr>
          </a:p>
        </p:txBody>
      </p:sp>
      <p:pic>
        <p:nvPicPr>
          <p:cNvPr id="24578" name="Picture 2" descr="Picture backgroun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1124744"/>
            <a:ext cx="7840588" cy="43970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Заголовок 1"/>
          <p:cNvSpPr>
            <a:spLocks noGrp="1"/>
          </p:cNvSpPr>
          <p:nvPr>
            <p:ph type="title" idx="4294967295"/>
          </p:nvPr>
        </p:nvSpPr>
        <p:spPr>
          <a:xfrm>
            <a:off x="179512" y="6092825"/>
            <a:ext cx="8784976" cy="576263"/>
          </a:xfrm>
        </p:spPr>
        <p:txBody>
          <a:bodyPr anchorCtr="0">
            <a:normAutofit/>
          </a:bodyPr>
          <a:lstStyle/>
          <a:p>
            <a:pPr algn="ctr"/>
            <a:r>
              <a:rPr lang="ru-RU" sz="2000" dirty="0">
                <a:solidFill>
                  <a:srgbClr val="FF0000"/>
                </a:solidFill>
                <a:effectLst/>
              </a:rPr>
              <a:t>Земля единственная планета, на которой есть жизнь (солнце, воздух и вода).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0" y="1600200"/>
            <a:ext cx="8229600" cy="4530725"/>
          </a:xfrm>
        </p:spPr>
        <p:txBody>
          <a:bodyPr>
            <a:normAutofit/>
          </a:bodyPr>
          <a:lstStyle/>
          <a:p>
            <a:pPr marL="1250950" indent="0">
              <a:lnSpc>
                <a:spcPct val="80000"/>
              </a:lnSpc>
              <a:buFont typeface="Wingdings" pitchFamily="2" charset="2"/>
              <a:buNone/>
            </a:pPr>
            <a:endParaRPr lang="ru-RU" sz="1500" b="1" dirty="0">
              <a:effectLst/>
            </a:endParaRPr>
          </a:p>
          <a:p>
            <a:pPr marL="1250950" indent="0">
              <a:lnSpc>
                <a:spcPct val="80000"/>
              </a:lnSpc>
              <a:buFont typeface="Wingdings" pitchFamily="2" charset="2"/>
              <a:buNone/>
            </a:pPr>
            <a:endParaRPr lang="ru-RU" sz="1500" b="1" dirty="0">
              <a:effectLst/>
            </a:endParaRPr>
          </a:p>
          <a:p>
            <a:pPr marL="1250950" indent="0">
              <a:lnSpc>
                <a:spcPct val="80000"/>
              </a:lnSpc>
              <a:buFont typeface="Wingdings" pitchFamily="2" charset="2"/>
              <a:buNone/>
            </a:pPr>
            <a:endParaRPr lang="ru-RU" sz="1500" b="1" dirty="0">
              <a:effectLst/>
            </a:endParaRPr>
          </a:p>
          <a:p>
            <a:pPr marL="1250950" indent="0">
              <a:lnSpc>
                <a:spcPct val="80000"/>
              </a:lnSpc>
              <a:buFont typeface="Wingdings" pitchFamily="2" charset="2"/>
              <a:buNone/>
            </a:pPr>
            <a:endParaRPr lang="ru-RU" sz="1500" b="1" dirty="0">
              <a:effectLst/>
            </a:endParaRPr>
          </a:p>
          <a:p>
            <a:pPr marL="1250950" indent="0">
              <a:lnSpc>
                <a:spcPct val="80000"/>
              </a:lnSpc>
              <a:buFont typeface="Wingdings" pitchFamily="2" charset="2"/>
              <a:buNone/>
            </a:pPr>
            <a:endParaRPr lang="ru-RU" sz="1500" b="1" dirty="0">
              <a:effectLst/>
            </a:endParaRPr>
          </a:p>
          <a:p>
            <a:pPr marL="1250950" indent="0">
              <a:lnSpc>
                <a:spcPct val="80000"/>
              </a:lnSpc>
              <a:buFont typeface="Wingdings" pitchFamily="2" charset="2"/>
              <a:buNone/>
            </a:pPr>
            <a:endParaRPr lang="ru-RU" sz="1500" b="1" dirty="0">
              <a:effectLst/>
            </a:endParaRPr>
          </a:p>
          <a:p>
            <a:pPr marL="1250950" indent="0">
              <a:lnSpc>
                <a:spcPct val="80000"/>
              </a:lnSpc>
              <a:buFont typeface="Wingdings" pitchFamily="2" charset="2"/>
              <a:buNone/>
            </a:pPr>
            <a:endParaRPr lang="ru-RU" sz="1500" b="1" dirty="0">
              <a:effectLst/>
            </a:endParaRPr>
          </a:p>
          <a:p>
            <a:pPr marL="1250950" indent="0">
              <a:lnSpc>
                <a:spcPct val="80000"/>
              </a:lnSpc>
              <a:buFont typeface="Wingdings" pitchFamily="2" charset="2"/>
              <a:buNone/>
            </a:pPr>
            <a:endParaRPr lang="ru-RU" sz="1500" b="1" dirty="0">
              <a:effectLst/>
            </a:endParaRPr>
          </a:p>
          <a:p>
            <a:pPr marL="1250950" indent="0">
              <a:lnSpc>
                <a:spcPct val="80000"/>
              </a:lnSpc>
              <a:buFont typeface="Wingdings" pitchFamily="2" charset="2"/>
              <a:buNone/>
            </a:pPr>
            <a:endParaRPr lang="ru-RU" sz="1500" dirty="0">
              <a:effectLst/>
            </a:endParaRPr>
          </a:p>
        </p:txBody>
      </p:sp>
      <p:pic>
        <p:nvPicPr>
          <p:cNvPr id="19460" name="Picture 4" descr="C:\Users\Инна\Pictures\вода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58044" y="3717032"/>
            <a:ext cx="2607524" cy="2448272"/>
          </a:xfrm>
          <a:prstGeom prst="rect">
            <a:avLst/>
          </a:prstGeom>
          <a:noFill/>
          <a:ln w="76200">
            <a:solidFill>
              <a:schemeClr val="accent1">
                <a:lumMod val="75000"/>
              </a:schemeClr>
            </a:solidFill>
            <a:miter lim="800000"/>
            <a:headEnd/>
            <a:tailEnd/>
          </a:ln>
        </p:spPr>
      </p:pic>
      <p:pic>
        <p:nvPicPr>
          <p:cNvPr id="3074" name="Picture 2" descr="C:\Users\ира\Desktop\солнце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645024"/>
            <a:ext cx="2727310" cy="2505862"/>
          </a:xfrm>
          <a:prstGeom prst="rect">
            <a:avLst/>
          </a:prstGeom>
          <a:noFill/>
          <a:ln w="76200">
            <a:solidFill>
              <a:schemeClr val="accent1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ира\Desktop\img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980728"/>
            <a:ext cx="3227851" cy="2420888"/>
          </a:xfrm>
          <a:prstGeom prst="rect">
            <a:avLst/>
          </a:prstGeom>
          <a:noFill/>
          <a:ln w="76200">
            <a:solidFill>
              <a:schemeClr val="accent1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Текст 3"/>
          <p:cNvSpPr>
            <a:spLocks noGrp="1"/>
          </p:cNvSpPr>
          <p:nvPr>
            <p:ph type="body" sz="half" idx="4294967295"/>
          </p:nvPr>
        </p:nvSpPr>
        <p:spPr>
          <a:xfrm>
            <a:off x="3959225" y="6021388"/>
            <a:ext cx="5184775" cy="431800"/>
          </a:xfrm>
        </p:spPr>
        <p:txBody>
          <a:bodyPr>
            <a:noAutofit/>
          </a:bodyPr>
          <a:lstStyle/>
          <a:p>
            <a:pPr marL="0" indent="0" algn="ctr">
              <a:buFont typeface="Wingdings" pitchFamily="2" charset="2"/>
              <a:buNone/>
            </a:pPr>
            <a:r>
              <a:rPr lang="ru-RU" sz="2400" b="1" dirty="0">
                <a:solidFill>
                  <a:srgbClr val="FF0000"/>
                </a:solidFill>
                <a:effectLst/>
              </a:rPr>
              <a:t> Солнце дает нам свет и тепло.</a:t>
            </a:r>
          </a:p>
        </p:txBody>
      </p:sp>
      <p:pic>
        <p:nvPicPr>
          <p:cNvPr id="4098" name="Picture 2" descr="C:\Users\ира\Desktop\солнце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620688"/>
            <a:ext cx="5544616" cy="5112567"/>
          </a:xfrm>
          <a:prstGeom prst="rect">
            <a:avLst/>
          </a:prstGeom>
          <a:noFill/>
          <a:ln w="76200">
            <a:solidFill>
              <a:srgbClr val="00B0F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4800600"/>
            <a:ext cx="5486400" cy="566738"/>
          </a:xfrm>
        </p:spPr>
        <p:txBody>
          <a:bodyPr anchor="b" anchorCtr="0"/>
          <a:lstStyle/>
          <a:p>
            <a:pPr algn="l"/>
            <a:br>
              <a:rPr lang="ru-RU" sz="1400" b="1"/>
            </a:br>
            <a:endParaRPr lang="ru-RU" sz="1400" b="1"/>
          </a:p>
        </p:txBody>
      </p:sp>
      <p:sp>
        <p:nvSpPr>
          <p:cNvPr id="21507" name="Текст 3"/>
          <p:cNvSpPr>
            <a:spLocks noGrp="1"/>
          </p:cNvSpPr>
          <p:nvPr>
            <p:ph type="body" sz="half" idx="4294967295"/>
          </p:nvPr>
        </p:nvSpPr>
        <p:spPr>
          <a:xfrm>
            <a:off x="0" y="6237288"/>
            <a:ext cx="9144000" cy="431800"/>
          </a:xfrm>
        </p:spPr>
        <p:txBody>
          <a:bodyPr>
            <a:normAutofit/>
          </a:bodyPr>
          <a:lstStyle/>
          <a:p>
            <a:pPr marL="0" indent="0" algn="ctr">
              <a:buFont typeface="Wingdings" pitchFamily="2" charset="2"/>
              <a:buNone/>
            </a:pPr>
            <a:r>
              <a:rPr lang="ru-RU" sz="1600" b="1" dirty="0">
                <a:solidFill>
                  <a:srgbClr val="FF0000"/>
                </a:solidFill>
              </a:rPr>
              <a:t> </a:t>
            </a:r>
            <a:r>
              <a:rPr lang="ru-RU" sz="2000" b="1" dirty="0">
                <a:solidFill>
                  <a:srgbClr val="FF0000"/>
                </a:solidFill>
              </a:rPr>
              <a:t>Деревья выделяют кислород, которым мы дышим.</a:t>
            </a:r>
          </a:p>
        </p:txBody>
      </p:sp>
      <p:pic>
        <p:nvPicPr>
          <p:cNvPr id="20482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268760"/>
            <a:ext cx="8053939" cy="453650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Заголовок 1"/>
          <p:cNvSpPr>
            <a:spLocks noGrp="1"/>
          </p:cNvSpPr>
          <p:nvPr>
            <p:ph type="title" idx="4294967295"/>
          </p:nvPr>
        </p:nvSpPr>
        <p:spPr>
          <a:xfrm>
            <a:off x="5220072" y="2132856"/>
            <a:ext cx="3744415" cy="566738"/>
          </a:xfrm>
        </p:spPr>
        <p:txBody>
          <a:bodyPr anchor="b" anchorCtr="0">
            <a:normAutofit fontScale="90000"/>
          </a:bodyPr>
          <a:lstStyle/>
          <a:p>
            <a:pPr marL="0" indent="0" algn="ctr">
              <a:buNone/>
            </a:pPr>
            <a:r>
              <a:rPr lang="ru-RU" sz="2000" b="1" dirty="0">
                <a:solidFill>
                  <a:srgbClr val="FF0000"/>
                </a:solidFill>
                <a:effectLst/>
              </a:rPr>
              <a:t>Благодаря водоемам – </a:t>
            </a:r>
            <a:br>
              <a:rPr lang="ru-RU" sz="2000" b="1" dirty="0">
                <a:solidFill>
                  <a:srgbClr val="FF0000"/>
                </a:solidFill>
                <a:effectLst/>
              </a:rPr>
            </a:br>
            <a:r>
              <a:rPr lang="ru-RU" sz="2000" b="1" dirty="0">
                <a:solidFill>
                  <a:srgbClr val="FF0000"/>
                </a:solidFill>
                <a:effectLst/>
              </a:rPr>
              <a:t>на планете Земля мы   можем пить пресную воду.</a:t>
            </a:r>
          </a:p>
        </p:txBody>
      </p:sp>
      <p:pic>
        <p:nvPicPr>
          <p:cNvPr id="19458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 l="6618" t="3341" r="6876" b="35483"/>
          <a:stretch>
            <a:fillRect/>
          </a:stretch>
        </p:blipFill>
        <p:spPr bwMode="auto">
          <a:xfrm>
            <a:off x="323528" y="908720"/>
            <a:ext cx="4752528" cy="4752528"/>
          </a:xfrm>
          <a:prstGeom prst="rect">
            <a:avLst/>
          </a:prstGeom>
          <a:noFill/>
        </p:spPr>
      </p:pic>
      <p:pic>
        <p:nvPicPr>
          <p:cNvPr id="19460" name="Picture 4" descr="Picture background"/>
          <p:cNvPicPr>
            <a:picLocks noChangeAspect="1" noChangeArrowheads="1"/>
          </p:cNvPicPr>
          <p:nvPr/>
        </p:nvPicPr>
        <p:blipFill>
          <a:blip r:embed="rId3" cstate="print"/>
          <a:srcRect l="1853" t="2642" r="884" b="4318"/>
          <a:stretch>
            <a:fillRect/>
          </a:stretch>
        </p:blipFill>
        <p:spPr bwMode="auto">
          <a:xfrm>
            <a:off x="5220072" y="3861048"/>
            <a:ext cx="3384375" cy="2514107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620688"/>
            <a:ext cx="9144000" cy="504056"/>
          </a:xfrm>
        </p:spPr>
        <p:txBody>
          <a:bodyPr anchorCtr="0"/>
          <a:lstStyle/>
          <a:p>
            <a:pPr marL="0" indent="0" algn="ctr">
              <a:buNone/>
            </a:pPr>
            <a:r>
              <a:rPr lang="ru-RU" sz="1400" dirty="0">
                <a:solidFill>
                  <a:srgbClr val="FF0000"/>
                </a:solidFill>
                <a:effectLst/>
              </a:rPr>
              <a:t> </a:t>
            </a:r>
            <a:r>
              <a:rPr lang="ru-RU" sz="1800" b="1" dirty="0">
                <a:solidFill>
                  <a:srgbClr val="FF0000"/>
                </a:solidFill>
                <a:effectLst/>
              </a:rPr>
              <a:t>Поэтому на планете Земля живут: люди, животные, птицы, рыбы, насекомые.</a:t>
            </a:r>
          </a:p>
        </p:txBody>
      </p:sp>
      <p:pic>
        <p:nvPicPr>
          <p:cNvPr id="18434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268760"/>
            <a:ext cx="3457408" cy="2304256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</p:pic>
      <p:sp>
        <p:nvSpPr>
          <p:cNvPr id="18436" name="AutoShape 4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8438" name="AutoShape 6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8440" name="AutoShape 8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8442" name="AutoShape 10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8444" name="Picture 12" descr="Picture background"/>
          <p:cNvPicPr>
            <a:picLocks noChangeAspect="1" noChangeArrowheads="1"/>
          </p:cNvPicPr>
          <p:nvPr/>
        </p:nvPicPr>
        <p:blipFill>
          <a:blip r:embed="rId3" cstate="print"/>
          <a:srcRect l="3024" b="209"/>
          <a:stretch>
            <a:fillRect/>
          </a:stretch>
        </p:blipFill>
        <p:spPr bwMode="auto">
          <a:xfrm>
            <a:off x="467544" y="3645024"/>
            <a:ext cx="2880320" cy="2963917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</p:pic>
      <p:pic>
        <p:nvPicPr>
          <p:cNvPr id="18446" name="Picture 14" descr="Picture background"/>
          <p:cNvPicPr>
            <a:picLocks noChangeAspect="1" noChangeArrowheads="1"/>
          </p:cNvPicPr>
          <p:nvPr/>
        </p:nvPicPr>
        <p:blipFill>
          <a:blip r:embed="rId4" cstate="print"/>
          <a:srcRect l="30182" b="5086"/>
          <a:stretch>
            <a:fillRect/>
          </a:stretch>
        </p:blipFill>
        <p:spPr bwMode="auto">
          <a:xfrm>
            <a:off x="3635896" y="4005064"/>
            <a:ext cx="3384376" cy="2457877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</p:pic>
      <p:pic>
        <p:nvPicPr>
          <p:cNvPr id="18448" name="Picture 16" descr="Picture background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27984" y="1340768"/>
            <a:ext cx="4129013" cy="2232248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</p:pic>
      <p:sp>
        <p:nvSpPr>
          <p:cNvPr id="18450" name="AutoShape 18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8452" name="AutoShape 20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8454" name="Picture 22" descr="Picture background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308304" y="3717032"/>
            <a:ext cx="1619098" cy="2877419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548680"/>
            <a:ext cx="9144000" cy="508918"/>
          </a:xfrm>
        </p:spPr>
        <p:txBody>
          <a:bodyPr anchorCtr="0">
            <a:normAutofit/>
          </a:bodyPr>
          <a:lstStyle/>
          <a:p>
            <a:pPr marL="0" indent="0" algn="ctr">
              <a:buNone/>
            </a:pPr>
            <a:r>
              <a:rPr lang="ru-RU" sz="1800" b="1" dirty="0">
                <a:solidFill>
                  <a:srgbClr val="FF0000"/>
                </a:solidFill>
                <a:effectLst/>
              </a:rPr>
              <a:t> На планете Земля растут:  деревья, цветы, ягоды, грибы, т.д.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82" t="5716" r="6123" b="5691"/>
          <a:stretch>
            <a:fillRect/>
          </a:stretch>
        </p:blipFill>
        <p:spPr bwMode="auto">
          <a:xfrm>
            <a:off x="539552" y="1124744"/>
            <a:ext cx="3528392" cy="2485913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7412" name="Picture 4" descr="Picture backgroun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3861048"/>
            <a:ext cx="4104456" cy="2771623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</p:pic>
      <p:pic>
        <p:nvPicPr>
          <p:cNvPr id="17414" name="Picture 6" descr="Picture background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6056" y="1196752"/>
            <a:ext cx="3682861" cy="2445649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</p:pic>
      <p:pic>
        <p:nvPicPr>
          <p:cNvPr id="17416" name="Picture 8" descr="Picture background"/>
          <p:cNvPicPr>
            <a:picLocks noChangeAspect="1" noChangeArrowheads="1"/>
          </p:cNvPicPr>
          <p:nvPr/>
        </p:nvPicPr>
        <p:blipFill>
          <a:blip r:embed="rId5" cstate="print"/>
          <a:srcRect r="41076" b="15635"/>
          <a:stretch>
            <a:fillRect/>
          </a:stretch>
        </p:blipFill>
        <p:spPr bwMode="auto">
          <a:xfrm>
            <a:off x="4932040" y="4005064"/>
            <a:ext cx="3971352" cy="2520281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Пользователь\Downloads\i.jpg">
            <a:extLst>
              <a:ext uri="{FF2B5EF4-FFF2-40B4-BE49-F238E27FC236}">
                <a16:creationId xmlns:a16="http://schemas.microsoft.com/office/drawing/2014/main" id="{FCF9875A-B918-5703-E924-4E52B3B04E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85900" y="1844824"/>
            <a:ext cx="6172200" cy="4648200"/>
          </a:xfrm>
          <a:prstGeom prst="rect">
            <a:avLst/>
          </a:prstGeom>
          <a:noFill/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CF963F9-E52F-B9EE-3720-98808C5B7759}"/>
              </a:ext>
            </a:extLst>
          </p:cNvPr>
          <p:cNvSpPr txBox="1"/>
          <p:nvPr/>
        </p:nvSpPr>
        <p:spPr>
          <a:xfrm>
            <a:off x="215516" y="836712"/>
            <a:ext cx="871296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800" b="1" dirty="0">
                <a:solidFill>
                  <a:srgbClr val="FF0000"/>
                </a:solidFill>
              </a:rPr>
              <a:t>Наша Земля — это огромный шар.</a:t>
            </a:r>
          </a:p>
          <a:p>
            <a:pPr algn="ctr"/>
            <a:r>
              <a:rPr lang="ru-RU" sz="1800" b="1" dirty="0">
                <a:solidFill>
                  <a:srgbClr val="FF0000"/>
                </a:solidFill>
              </a:rPr>
              <a:t>Все, что окружает Землю, называется Вселенной или Космосом.</a:t>
            </a:r>
            <a:r>
              <a:rPr lang="ru-RU" sz="1800" dirty="0">
                <a:solidFill>
                  <a:srgbClr val="FF0000"/>
                </a:solidFill>
              </a:rPr>
              <a:t> </a:t>
            </a:r>
            <a:endParaRPr lang="ru-RU" sz="1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3307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539552" y="692696"/>
            <a:ext cx="7931224" cy="41488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400" b="1" dirty="0">
                <a:solidFill>
                  <a:srgbClr val="FF0000"/>
                </a:solidFill>
                <a:effectLst/>
              </a:rPr>
              <a:t>Большая часть Земли покрыта водой</a:t>
            </a:r>
            <a:endParaRPr lang="ru-RU" sz="1400" b="1" dirty="0">
              <a:effectLst/>
            </a:endParaRPr>
          </a:p>
        </p:txBody>
      </p:sp>
      <p:pic>
        <p:nvPicPr>
          <p:cNvPr id="16386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 l="8031" t="22955" r="42641" b="9710"/>
          <a:stretch>
            <a:fillRect/>
          </a:stretch>
        </p:blipFill>
        <p:spPr bwMode="auto">
          <a:xfrm>
            <a:off x="1907704" y="1268760"/>
            <a:ext cx="4896544" cy="501041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Текст 3"/>
          <p:cNvSpPr>
            <a:spLocks noGrp="1"/>
          </p:cNvSpPr>
          <p:nvPr>
            <p:ph type="body" sz="half" idx="4294967295"/>
          </p:nvPr>
        </p:nvSpPr>
        <p:spPr>
          <a:xfrm>
            <a:off x="971600" y="5157192"/>
            <a:ext cx="7993062" cy="1512168"/>
          </a:xfrm>
        </p:spPr>
        <p:txBody>
          <a:bodyPr>
            <a:normAutofit lnSpcReduction="10000"/>
          </a:bodyPr>
          <a:lstStyle/>
          <a:p>
            <a:pPr marL="0" indent="0" algn="ctr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 dirty="0">
                <a:solidFill>
                  <a:srgbClr val="FF0000"/>
                </a:solidFill>
              </a:rPr>
              <a:t>  Планета Земля – лишь пылинка в огромном черном космосе. </a:t>
            </a:r>
          </a:p>
          <a:p>
            <a:pPr marL="0" indent="0" algn="ctr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 dirty="0">
                <a:solidFill>
                  <a:srgbClr val="FF0000"/>
                </a:solidFill>
              </a:rPr>
              <a:t>Планета не стоит на месте - она вращается вокруг своей оси и одновременно осуществляет</a:t>
            </a:r>
          </a:p>
          <a:p>
            <a:pPr marL="0" indent="0" algn="ctr">
              <a:lnSpc>
                <a:spcPct val="80000"/>
              </a:lnSpc>
              <a:buFont typeface="Wingdings" pitchFamily="2" charset="2"/>
              <a:buNone/>
            </a:pPr>
            <a:r>
              <a:rPr lang="ru-RU" sz="1600" b="1" dirty="0">
                <a:solidFill>
                  <a:srgbClr val="FF0000"/>
                </a:solidFill>
              </a:rPr>
              <a:t> движение вокруг Солнца.</a:t>
            </a:r>
          </a:p>
          <a:p>
            <a:pPr marL="0" indent="0" algn="ctr">
              <a:buFont typeface="Wingdings" pitchFamily="2" charset="2"/>
              <a:buNone/>
            </a:pPr>
            <a:r>
              <a:rPr lang="ru-RU" sz="1600" b="1" dirty="0">
                <a:solidFill>
                  <a:srgbClr val="FF0000"/>
                </a:solidFill>
              </a:rPr>
              <a:t>Благодаря  вращению планеты вокруг своей оси – происходит смена</a:t>
            </a:r>
          </a:p>
          <a:p>
            <a:pPr marL="0" indent="0" algn="ctr">
              <a:buFont typeface="Wingdings" pitchFamily="2" charset="2"/>
              <a:buNone/>
            </a:pPr>
            <a:r>
              <a:rPr lang="ru-RU" sz="1600" b="1" dirty="0">
                <a:solidFill>
                  <a:srgbClr val="FF0000"/>
                </a:solidFill>
              </a:rPr>
              <a:t> суток (утро, день, вечер, ночь).</a:t>
            </a:r>
          </a:p>
        </p:txBody>
      </p:sp>
      <p:pic>
        <p:nvPicPr>
          <p:cNvPr id="1026" name="Picture 2" descr="Picture background">
            <a:extLst>
              <a:ext uri="{FF2B5EF4-FFF2-40B4-BE49-F238E27FC236}">
                <a16:creationId xmlns:a16="http://schemas.microsoft.com/office/drawing/2014/main" id="{82444BA8-68F5-7372-7445-5318E2E1FA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764704"/>
            <a:ext cx="7516327" cy="4227934"/>
          </a:xfrm>
          <a:prstGeom prst="rect">
            <a:avLst/>
          </a:prstGeom>
          <a:noFill/>
          <a:ln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4294967295"/>
          </p:nvPr>
        </p:nvSpPr>
        <p:spPr>
          <a:xfrm>
            <a:off x="107504" y="5301208"/>
            <a:ext cx="8928992" cy="1268412"/>
          </a:xfrm>
        </p:spPr>
        <p:txBody>
          <a:bodyPr>
            <a:normAutofit/>
          </a:bodyPr>
          <a:lstStyle/>
          <a:p>
            <a:pPr marL="0" indent="0" algn="ctr">
              <a:lnSpc>
                <a:spcPct val="80000"/>
              </a:lnSpc>
              <a:buFont typeface="Wingdings" pitchFamily="2" charset="2"/>
              <a:buNone/>
            </a:pPr>
            <a:r>
              <a:rPr lang="ru-RU" sz="1400" dirty="0"/>
              <a:t> </a:t>
            </a:r>
            <a:r>
              <a:rPr lang="ru-RU" sz="1800" dirty="0">
                <a:solidFill>
                  <a:srgbClr val="FF0000"/>
                </a:solidFill>
              </a:rPr>
              <a:t>Благодаря  движению Земли вокруг Солнца меняются времена года.</a:t>
            </a:r>
          </a:p>
          <a:p>
            <a:pPr marL="0" indent="0" algn="ctr">
              <a:lnSpc>
                <a:spcPct val="80000"/>
              </a:lnSpc>
              <a:buFont typeface="Wingdings" pitchFamily="2" charset="2"/>
              <a:buNone/>
            </a:pPr>
            <a:r>
              <a:rPr lang="ru-RU" sz="1800" dirty="0">
                <a:solidFill>
                  <a:srgbClr val="FF0000"/>
                </a:solidFill>
              </a:rPr>
              <a:t> Путешествие вокруг Солнца занимает у Земли один год. </a:t>
            </a:r>
          </a:p>
          <a:p>
            <a:pPr marL="0" indent="0" algn="ctr">
              <a:lnSpc>
                <a:spcPct val="80000"/>
              </a:lnSpc>
              <a:buFont typeface="Wingdings" pitchFamily="2" charset="2"/>
              <a:buNone/>
            </a:pPr>
            <a:r>
              <a:rPr lang="ru-RU" sz="1800" dirty="0">
                <a:solidFill>
                  <a:srgbClr val="FF0000"/>
                </a:solidFill>
              </a:rPr>
              <a:t>Так начинается и заканчивается год. </a:t>
            </a:r>
          </a:p>
          <a:p>
            <a:pPr marL="0" indent="0" algn="ctr"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 dirty="0">
                <a:solidFill>
                  <a:srgbClr val="FF0000"/>
                </a:solidFill>
              </a:rPr>
              <a:t>Сколько месяцев в году?</a:t>
            </a:r>
          </a:p>
        </p:txBody>
      </p:sp>
      <p:pic>
        <p:nvPicPr>
          <p:cNvPr id="2050" name="Picture 2" descr="Picture background">
            <a:extLst>
              <a:ext uri="{FF2B5EF4-FFF2-40B4-BE49-F238E27FC236}">
                <a16:creationId xmlns:a16="http://schemas.microsoft.com/office/drawing/2014/main" id="{EF19F7E7-42E3-0CAB-FE82-985BD7C3BD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540" y="1196752"/>
            <a:ext cx="8280920" cy="3805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5" name="Текст 4"/>
          <p:cNvSpPr>
            <a:spLocks noGrp="1"/>
          </p:cNvSpPr>
          <p:nvPr>
            <p:ph type="body" sz="half" idx="4294967295"/>
          </p:nvPr>
        </p:nvSpPr>
        <p:spPr>
          <a:xfrm>
            <a:off x="395287" y="5229200"/>
            <a:ext cx="8353425" cy="719931"/>
          </a:xfrm>
        </p:spPr>
        <p:txBody>
          <a:bodyPr>
            <a:noAutofit/>
          </a:bodyPr>
          <a:lstStyle/>
          <a:p>
            <a:pPr marL="0" indent="0" algn="ctr"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 dirty="0">
                <a:solidFill>
                  <a:srgbClr val="FF0000"/>
                </a:solidFill>
              </a:rPr>
              <a:t>  Во  Вселенной планета Земля не одна (Солнце - это огромная огненная </a:t>
            </a:r>
          </a:p>
          <a:p>
            <a:pPr marL="0" indent="0" algn="ctr">
              <a:lnSpc>
                <a:spcPct val="80000"/>
              </a:lnSpc>
              <a:buFont typeface="Wingdings" pitchFamily="2" charset="2"/>
              <a:buNone/>
            </a:pPr>
            <a:r>
              <a:rPr lang="ru-RU" sz="1800" b="1" dirty="0">
                <a:solidFill>
                  <a:srgbClr val="FF0000"/>
                </a:solidFill>
              </a:rPr>
              <a:t>звезда и 9 планет: Меркурий, Венера, Земля, Марс, Юпитер, Сатурн, Уран, Нептун, Плутон).</a:t>
            </a:r>
          </a:p>
        </p:txBody>
      </p:sp>
      <p:pic>
        <p:nvPicPr>
          <p:cNvPr id="3074" name="Picture 2" descr="Picture background">
            <a:extLst>
              <a:ext uri="{FF2B5EF4-FFF2-40B4-BE49-F238E27FC236}">
                <a16:creationId xmlns:a16="http://schemas.microsoft.com/office/drawing/2014/main" id="{AB78DACD-CCB4-DFD6-9B93-8EB6C13938D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366" r="1563" b="4851"/>
          <a:stretch/>
        </p:blipFill>
        <p:spPr bwMode="auto">
          <a:xfrm>
            <a:off x="539552" y="908869"/>
            <a:ext cx="8353425" cy="4104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9" name="Текст 3"/>
          <p:cNvSpPr>
            <a:spLocks noGrp="1"/>
          </p:cNvSpPr>
          <p:nvPr>
            <p:ph type="body" sz="half" idx="4294967295"/>
          </p:nvPr>
        </p:nvSpPr>
        <p:spPr>
          <a:xfrm>
            <a:off x="333546" y="5876015"/>
            <a:ext cx="8532812" cy="865353"/>
          </a:xfrm>
        </p:spPr>
        <p:txBody>
          <a:bodyPr/>
          <a:lstStyle/>
          <a:p>
            <a:pPr marL="0" indent="0" algn="ctr">
              <a:buFont typeface="Wingdings" pitchFamily="2" charset="2"/>
              <a:buNone/>
            </a:pPr>
            <a:r>
              <a:rPr lang="ru-RU" sz="1400" dirty="0"/>
              <a:t>  </a:t>
            </a:r>
            <a:r>
              <a:rPr lang="ru-RU" sz="4000" b="1" dirty="0">
                <a:solidFill>
                  <a:srgbClr val="FF0000"/>
                </a:solidFill>
              </a:rPr>
              <a:t>У Земли есть спутник Луна.</a:t>
            </a:r>
          </a:p>
        </p:txBody>
      </p:sp>
      <p:pic>
        <p:nvPicPr>
          <p:cNvPr id="4098" name="Picture 2" descr="Picture background">
            <a:extLst>
              <a:ext uri="{FF2B5EF4-FFF2-40B4-BE49-F238E27FC236}">
                <a16:creationId xmlns:a16="http://schemas.microsoft.com/office/drawing/2014/main" id="{D51868C2-06CE-AA00-6632-1ED2CB7A3F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9" y="981985"/>
            <a:ext cx="3095087" cy="3095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Picture background">
            <a:extLst>
              <a:ext uri="{FF2B5EF4-FFF2-40B4-BE49-F238E27FC236}">
                <a16:creationId xmlns:a16="http://schemas.microsoft.com/office/drawing/2014/main" id="{0B31A59E-8DC7-885D-0168-C875C79FFB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2252864"/>
            <a:ext cx="5158454" cy="36484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Пользователь\Downloads\teleskop.jpg">
            <a:extLst>
              <a:ext uri="{FF2B5EF4-FFF2-40B4-BE49-F238E27FC236}">
                <a16:creationId xmlns:a16="http://schemas.microsoft.com/office/drawing/2014/main" id="{137B10CB-4C42-C658-2FE8-515CC5F331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2743200"/>
            <a:ext cx="4343400" cy="3886200"/>
          </a:xfrm>
          <a:prstGeom prst="rect">
            <a:avLst/>
          </a:prstGeom>
          <a:noFill/>
        </p:spPr>
      </p:pic>
      <p:pic>
        <p:nvPicPr>
          <p:cNvPr id="3" name="Picture 5" descr="C:\Users\Пользователь\Downloads\i.jpg">
            <a:extLst>
              <a:ext uri="{FF2B5EF4-FFF2-40B4-BE49-F238E27FC236}">
                <a16:creationId xmlns:a16="http://schemas.microsoft.com/office/drawing/2014/main" id="{B9C69E0F-1E7D-B681-A6A8-DE87F0313C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24400" y="1752600"/>
            <a:ext cx="4267200" cy="3810000"/>
          </a:xfrm>
          <a:prstGeom prst="rect">
            <a:avLst/>
          </a:prstGeom>
          <a:noFill/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F4263F2-3B45-5DD5-16DF-58BDB897B337}"/>
              </a:ext>
            </a:extLst>
          </p:cNvPr>
          <p:cNvSpPr txBox="1"/>
          <p:nvPr/>
        </p:nvSpPr>
        <p:spPr>
          <a:xfrm>
            <a:off x="539552" y="1052736"/>
            <a:ext cx="458606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800" b="1" dirty="0">
                <a:solidFill>
                  <a:srgbClr val="FF0000"/>
                </a:solidFill>
              </a:rPr>
              <a:t>Телескоп - оптический прибор для исследования и изучения </a:t>
            </a:r>
          </a:p>
          <a:p>
            <a:pPr algn="ctr"/>
            <a:r>
              <a:rPr lang="ru-RU" sz="1800" b="1" dirty="0">
                <a:solidFill>
                  <a:srgbClr val="FF0000"/>
                </a:solidFill>
              </a:rPr>
              <a:t>космических тел.</a:t>
            </a:r>
          </a:p>
        </p:txBody>
      </p:sp>
    </p:spTree>
    <p:extLst>
      <p:ext uri="{BB962C8B-B14F-4D97-AF65-F5344CB8AC3E}">
        <p14:creationId xmlns:p14="http://schemas.microsoft.com/office/powerpoint/2010/main" val="351436000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Пользователь\Downloads\image1.jpg">
            <a:extLst>
              <a:ext uri="{FF2B5EF4-FFF2-40B4-BE49-F238E27FC236}">
                <a16:creationId xmlns:a16="http://schemas.microsoft.com/office/drawing/2014/main" id="{E575ECF9-550A-1B26-A9DE-9A8C0E9E2A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4495800"/>
            <a:ext cx="2667000" cy="2209800"/>
          </a:xfrm>
          <a:prstGeom prst="rect">
            <a:avLst/>
          </a:prstGeom>
          <a:noFill/>
        </p:spPr>
      </p:pic>
      <p:pic>
        <p:nvPicPr>
          <p:cNvPr id="3" name="Picture 4" descr="C:\Users\Пользователь\Downloads\i.jpg">
            <a:extLst>
              <a:ext uri="{FF2B5EF4-FFF2-40B4-BE49-F238E27FC236}">
                <a16:creationId xmlns:a16="http://schemas.microsoft.com/office/drawing/2014/main" id="{79EF7249-3EC9-F49C-2320-78E84D2350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58549" y="908720"/>
            <a:ext cx="5791200" cy="3733800"/>
          </a:xfrm>
          <a:prstGeom prst="rect">
            <a:avLst/>
          </a:prstGeom>
          <a:noFill/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3F5F097-77CB-3ADB-58B3-F8B4000FDA02}"/>
              </a:ext>
            </a:extLst>
          </p:cNvPr>
          <p:cNvSpPr txBox="1"/>
          <p:nvPr/>
        </p:nvSpPr>
        <p:spPr>
          <a:xfrm>
            <a:off x="3158549" y="5600700"/>
            <a:ext cx="575685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800" b="1" dirty="0">
                <a:solidFill>
                  <a:srgbClr val="FF0000"/>
                </a:solidFill>
              </a:rPr>
              <a:t>Спутники изучают Землю, солнце, планеты, звезды.</a:t>
            </a:r>
          </a:p>
        </p:txBody>
      </p:sp>
    </p:spTree>
    <p:extLst>
      <p:ext uri="{BB962C8B-B14F-4D97-AF65-F5344CB8AC3E}">
        <p14:creationId xmlns:p14="http://schemas.microsoft.com/office/powerpoint/2010/main" val="91944489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Пользователь\Downloads\i.jpg">
            <a:extLst>
              <a:ext uri="{FF2B5EF4-FFF2-40B4-BE49-F238E27FC236}">
                <a16:creationId xmlns:a16="http://schemas.microsoft.com/office/drawing/2014/main" id="{32CD7D30-DF82-3E13-C781-8502E60CF9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1143000"/>
            <a:ext cx="3581400" cy="2743200"/>
          </a:xfrm>
          <a:prstGeom prst="rect">
            <a:avLst/>
          </a:prstGeom>
          <a:noFill/>
        </p:spPr>
      </p:pic>
      <p:pic>
        <p:nvPicPr>
          <p:cNvPr id="3" name="Picture 6" descr="C:\Users\Пользователь\Downloads\i.jpg">
            <a:extLst>
              <a:ext uri="{FF2B5EF4-FFF2-40B4-BE49-F238E27FC236}">
                <a16:creationId xmlns:a16="http://schemas.microsoft.com/office/drawing/2014/main" id="{A31A7C1E-D80D-BF8E-3F40-E26FF706D3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38600" y="1371600"/>
            <a:ext cx="4953000" cy="5029200"/>
          </a:xfrm>
          <a:prstGeom prst="rect">
            <a:avLst/>
          </a:prstGeom>
          <a:noFill/>
        </p:spPr>
      </p:pic>
      <p:pic>
        <p:nvPicPr>
          <p:cNvPr id="4" name="Picture 3" descr="C:\Users\Пользователь\Downloads\k4.jpg">
            <a:extLst>
              <a:ext uri="{FF2B5EF4-FFF2-40B4-BE49-F238E27FC236}">
                <a16:creationId xmlns:a16="http://schemas.microsoft.com/office/drawing/2014/main" id="{2A30651B-BB3A-B0B4-9CB0-6F54B88B32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600" y="4038600"/>
            <a:ext cx="3505200" cy="2514600"/>
          </a:xfrm>
          <a:prstGeom prst="rect">
            <a:avLst/>
          </a:prstGeom>
          <a:noFill/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EDF05A6-252D-59F6-288B-0A106E0AF505}"/>
              </a:ext>
            </a:extLst>
          </p:cNvPr>
          <p:cNvSpPr txBox="1"/>
          <p:nvPr/>
        </p:nvSpPr>
        <p:spPr>
          <a:xfrm>
            <a:off x="4045278" y="725269"/>
            <a:ext cx="458606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800" b="1" dirty="0">
                <a:solidFill>
                  <a:srgbClr val="FF0000"/>
                </a:solidFill>
              </a:rPr>
              <a:t>В космос летают на ракете, так как это самый быстрый вид транспорта</a:t>
            </a:r>
            <a:endParaRPr lang="ru-R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041387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Пользователь\Downloads\proton_18.jpg">
            <a:extLst>
              <a:ext uri="{FF2B5EF4-FFF2-40B4-BE49-F238E27FC236}">
                <a16:creationId xmlns:a16="http://schemas.microsoft.com/office/drawing/2014/main" id="{00FED235-D4DA-4185-0A63-23D63D934D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700808"/>
            <a:ext cx="8458200" cy="5029200"/>
          </a:xfrm>
          <a:prstGeom prst="rect">
            <a:avLst/>
          </a:prstGeom>
          <a:noFill/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FD08B75-2B01-C293-779D-F3A9408ED2D8}"/>
              </a:ext>
            </a:extLst>
          </p:cNvPr>
          <p:cNvSpPr txBox="1"/>
          <p:nvPr/>
        </p:nvSpPr>
        <p:spPr>
          <a:xfrm>
            <a:off x="1835696" y="836712"/>
            <a:ext cx="458606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800" b="1" dirty="0">
                <a:solidFill>
                  <a:srgbClr val="FF0000"/>
                </a:solidFill>
              </a:rPr>
              <a:t>Запуск ракет производится с космодрома.</a:t>
            </a:r>
          </a:p>
        </p:txBody>
      </p:sp>
    </p:spTree>
    <p:extLst>
      <p:ext uri="{BB962C8B-B14F-4D97-AF65-F5344CB8AC3E}">
        <p14:creationId xmlns:p14="http://schemas.microsoft.com/office/powerpoint/2010/main" val="190740398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385642" y="607543"/>
            <a:ext cx="5506838" cy="158417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1600" b="1" dirty="0">
                <a:effectLst/>
              </a:rPr>
              <a:t> </a:t>
            </a:r>
            <a:r>
              <a:rPr lang="ru-RU" sz="1800" b="1" dirty="0">
                <a:solidFill>
                  <a:srgbClr val="FF0000"/>
                </a:solidFill>
                <a:effectLst/>
              </a:rPr>
              <a:t>Для того чтобы исследовать космос - первыми отправили в полет собак: Белку и Стрелку. После полета они благополучно  вернулись на Землю</a:t>
            </a:r>
            <a:r>
              <a:rPr lang="ru-RU" sz="1800" b="1" dirty="0">
                <a:effectLst/>
              </a:rPr>
              <a:t>.</a:t>
            </a:r>
          </a:p>
        </p:txBody>
      </p:sp>
      <p:pic>
        <p:nvPicPr>
          <p:cNvPr id="5122" name="Picture 2" descr="Picture background">
            <a:extLst>
              <a:ext uri="{FF2B5EF4-FFF2-40B4-BE49-F238E27FC236}">
                <a16:creationId xmlns:a16="http://schemas.microsoft.com/office/drawing/2014/main" id="{57082CA3-6585-D094-CE0D-B30B4E0F0A1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3440" b="-1638"/>
          <a:stretch/>
        </p:blipFill>
        <p:spPr bwMode="auto">
          <a:xfrm>
            <a:off x="251520" y="1052736"/>
            <a:ext cx="3134122" cy="3543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Picture background">
            <a:extLst>
              <a:ext uri="{FF2B5EF4-FFF2-40B4-BE49-F238E27FC236}">
                <a16:creationId xmlns:a16="http://schemas.microsoft.com/office/drawing/2014/main" id="{C2FDF83E-D578-492E-965F-6A73B657EF7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760" t="-1" b="-9900"/>
          <a:stretch/>
        </p:blipFill>
        <p:spPr bwMode="auto">
          <a:xfrm>
            <a:off x="3814142" y="3212976"/>
            <a:ext cx="5078338" cy="3831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3" name="Текст 3"/>
          <p:cNvSpPr>
            <a:spLocks noGrp="1"/>
          </p:cNvSpPr>
          <p:nvPr>
            <p:ph type="body" sz="half" idx="4294967295"/>
          </p:nvPr>
        </p:nvSpPr>
        <p:spPr>
          <a:xfrm>
            <a:off x="668324" y="5689891"/>
            <a:ext cx="8027987" cy="804862"/>
          </a:xfrm>
        </p:spPr>
        <p:txBody>
          <a:bodyPr>
            <a:noAutofit/>
          </a:bodyPr>
          <a:lstStyle/>
          <a:p>
            <a:pPr marL="0" indent="0" algn="ctr">
              <a:buFont typeface="Wingdings" pitchFamily="2" charset="2"/>
              <a:buNone/>
            </a:pPr>
            <a:r>
              <a:rPr lang="ru-RU" sz="2000" b="1" dirty="0">
                <a:solidFill>
                  <a:srgbClr val="FF0000"/>
                </a:solidFill>
              </a:rPr>
              <a:t> Юрий Алексеевич Гагарин. </a:t>
            </a:r>
          </a:p>
          <a:p>
            <a:pPr marL="0" indent="0" algn="ctr">
              <a:buFont typeface="Wingdings" pitchFamily="2" charset="2"/>
              <a:buNone/>
            </a:pPr>
            <a:r>
              <a:rPr lang="ru-RU" sz="2000" b="1" dirty="0">
                <a:solidFill>
                  <a:srgbClr val="FF0000"/>
                </a:solidFill>
              </a:rPr>
              <a:t>Он был  первым космонавтом, который   совершил полет вокруг Земли на  космическом корабле (ракете ).</a:t>
            </a:r>
          </a:p>
        </p:txBody>
      </p:sp>
      <p:pic>
        <p:nvPicPr>
          <p:cNvPr id="35844" name="Picture 2" descr="C:\Users\Инна\Pictures\Новая папка\Рисунок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6400" y="1931154"/>
            <a:ext cx="2186808" cy="2232248"/>
          </a:xfrm>
          <a:prstGeom prst="rect">
            <a:avLst/>
          </a:prstGeom>
          <a:noFill/>
          <a:ln w="76200">
            <a:solidFill>
              <a:srgbClr val="0070C0"/>
            </a:solidFill>
            <a:miter lim="800000"/>
            <a:headEnd/>
            <a:tailEnd/>
          </a:ln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3753" y="873820"/>
            <a:ext cx="3600400" cy="48473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2811" y="1591521"/>
            <a:ext cx="2407762" cy="3317366"/>
          </a:xfrm>
          <a:prstGeom prst="rect">
            <a:avLst/>
          </a:prstGeom>
          <a:noFill/>
          <a:ln w="76200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Пользователь\Downloads\2404_b2.jpg">
            <a:extLst>
              <a:ext uri="{FF2B5EF4-FFF2-40B4-BE49-F238E27FC236}">
                <a16:creationId xmlns:a16="http://schemas.microsoft.com/office/drawing/2014/main" id="{E5824343-7585-3E62-CFBA-3277929481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1484784"/>
            <a:ext cx="7344816" cy="5109437"/>
          </a:xfrm>
          <a:prstGeom prst="rect">
            <a:avLst/>
          </a:prstGeom>
          <a:noFill/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8868C76-9C4B-1353-CEF8-A85F260EC7DD}"/>
              </a:ext>
            </a:extLst>
          </p:cNvPr>
          <p:cNvSpPr txBox="1"/>
          <p:nvPr/>
        </p:nvSpPr>
        <p:spPr>
          <a:xfrm>
            <a:off x="251520" y="620688"/>
            <a:ext cx="871296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800" b="1" dirty="0">
                <a:solidFill>
                  <a:srgbClr val="FF0000"/>
                </a:solidFill>
              </a:rPr>
              <a:t>В Москве установлен памятник  космонавту всех времен и народов, </a:t>
            </a:r>
          </a:p>
          <a:p>
            <a:pPr algn="ctr"/>
            <a:r>
              <a:rPr lang="ru-RU" sz="1800" b="1" dirty="0">
                <a:solidFill>
                  <a:srgbClr val="FF0000"/>
                </a:solidFill>
              </a:rPr>
              <a:t>Юрию Алексеевичу Гагарину.</a:t>
            </a:r>
          </a:p>
        </p:txBody>
      </p:sp>
    </p:spTree>
    <p:extLst>
      <p:ext uri="{BB962C8B-B14F-4D97-AF65-F5344CB8AC3E}">
        <p14:creationId xmlns:p14="http://schemas.microsoft.com/office/powerpoint/2010/main" val="60575312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Пользователь\Downloads\i.jpg">
            <a:extLst>
              <a:ext uri="{FF2B5EF4-FFF2-40B4-BE49-F238E27FC236}">
                <a16:creationId xmlns:a16="http://schemas.microsoft.com/office/drawing/2014/main" id="{08262682-4F06-1F6E-2B6E-F5D44261B5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1905000"/>
            <a:ext cx="8382001" cy="4800600"/>
          </a:xfrm>
          <a:prstGeom prst="rect">
            <a:avLst/>
          </a:prstGeom>
          <a:noFill/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E7EAD20-B98F-83F0-03D3-C9D381FF7E94}"/>
              </a:ext>
            </a:extLst>
          </p:cNvPr>
          <p:cNvSpPr txBox="1"/>
          <p:nvPr/>
        </p:nvSpPr>
        <p:spPr>
          <a:xfrm>
            <a:off x="380999" y="620688"/>
            <a:ext cx="8382001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800" b="1" dirty="0">
                <a:solidFill>
                  <a:srgbClr val="FF0000"/>
                </a:solidFill>
              </a:rPr>
              <a:t>Космонавты продолжают летать в космос. Они работают там группами и по несколько месяцев. В наше время совершаются совместные полеты с космонавтами разных стран.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idx="2"/>
          </p:nvPr>
        </p:nvSpPr>
        <p:spPr>
          <a:xfrm>
            <a:off x="215328" y="5833546"/>
            <a:ext cx="8752819" cy="817245"/>
          </a:xfrm>
        </p:spPr>
        <p:txBody>
          <a:bodyPr>
            <a:normAutofit/>
          </a:bodyPr>
          <a:lstStyle/>
          <a:p>
            <a:pPr marL="0" indent="0" algn="ctr">
              <a:lnSpc>
                <a:spcPct val="80000"/>
              </a:lnSpc>
              <a:buFont typeface="Wingdings" pitchFamily="2" charset="2"/>
              <a:buNone/>
            </a:pPr>
            <a:r>
              <a:rPr lang="ru-RU" sz="1400" b="1" dirty="0">
                <a:solidFill>
                  <a:srgbClr val="FF0000"/>
                </a:solidFill>
              </a:rPr>
              <a:t> Для работы в космосе необходимо иметь специальный костюм (скафандр, комбинезон, обувь, т.д.) Одежда должна быть удобной и практичной, со специальным оборудованием (рацией, с системой  жизнеобеспечения, т.д.)</a:t>
            </a:r>
          </a:p>
        </p:txBody>
      </p:sp>
      <p:pic>
        <p:nvPicPr>
          <p:cNvPr id="6146" name="Picture 2" descr="Picture background">
            <a:extLst>
              <a:ext uri="{FF2B5EF4-FFF2-40B4-BE49-F238E27FC236}">
                <a16:creationId xmlns:a16="http://schemas.microsoft.com/office/drawing/2014/main" id="{275FA44E-EF4F-B3E5-0DB7-028D5E0D86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004" y="1069921"/>
            <a:ext cx="8597465" cy="4718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Пользователь\Downloads\Rkkenrgia7.jpg">
            <a:extLst>
              <a:ext uri="{FF2B5EF4-FFF2-40B4-BE49-F238E27FC236}">
                <a16:creationId xmlns:a16="http://schemas.microsoft.com/office/drawing/2014/main" id="{E6C74EF5-6E9F-C025-5EEE-C3307C106D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08450" y="938320"/>
            <a:ext cx="5616624" cy="4529536"/>
          </a:xfrm>
          <a:prstGeom prst="rect">
            <a:avLst/>
          </a:prstGeom>
          <a:noFill/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2264DAA-D9CB-FFA7-45DD-EC40DC38C051}"/>
              </a:ext>
            </a:extLst>
          </p:cNvPr>
          <p:cNvSpPr txBox="1"/>
          <p:nvPr/>
        </p:nvSpPr>
        <p:spPr>
          <a:xfrm>
            <a:off x="2278966" y="595349"/>
            <a:ext cx="458606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800" b="1" dirty="0">
                <a:solidFill>
                  <a:srgbClr val="FF0000"/>
                </a:solidFill>
              </a:rPr>
              <a:t>Центр подготовки космонавтов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2F5CF04-F978-7C76-B39D-600389D1CA0C}"/>
              </a:ext>
            </a:extLst>
          </p:cNvPr>
          <p:cNvSpPr txBox="1"/>
          <p:nvPr/>
        </p:nvSpPr>
        <p:spPr>
          <a:xfrm>
            <a:off x="2123728" y="5467856"/>
            <a:ext cx="458606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800" b="1" dirty="0">
                <a:solidFill>
                  <a:srgbClr val="FF0000"/>
                </a:solidFill>
              </a:rPr>
              <a:t>В космос могут полететь только сильные и выносливые люди</a:t>
            </a:r>
            <a:r>
              <a:rPr lang="ru-RU" dirty="0">
                <a:solidFill>
                  <a:srgbClr val="FF0000"/>
                </a:solidFill>
              </a:rPr>
              <a:t>.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EBB665F-A349-305D-2FE0-5086881154C9}"/>
              </a:ext>
            </a:extLst>
          </p:cNvPr>
          <p:cNvSpPr txBox="1"/>
          <p:nvPr/>
        </p:nvSpPr>
        <p:spPr>
          <a:xfrm>
            <a:off x="215516" y="6114187"/>
            <a:ext cx="871296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800" b="1" dirty="0">
                <a:solidFill>
                  <a:srgbClr val="FF0000"/>
                </a:solidFill>
              </a:rPr>
              <a:t>Космонавт должен быть бесстрашным, смелым, отважным, решительным, ловким, настойчивым, дисциплинированным.</a:t>
            </a:r>
          </a:p>
        </p:txBody>
      </p:sp>
    </p:spTree>
    <p:extLst>
      <p:ext uri="{BB962C8B-B14F-4D97-AF65-F5344CB8AC3E}">
        <p14:creationId xmlns:p14="http://schemas.microsoft.com/office/powerpoint/2010/main" val="392762000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Users\Пользователь\Downloads\23.00.jpg.06acba49b7388d98a42f02338812a21f.jpg">
            <a:extLst>
              <a:ext uri="{FF2B5EF4-FFF2-40B4-BE49-F238E27FC236}">
                <a16:creationId xmlns:a16="http://schemas.microsoft.com/office/drawing/2014/main" id="{0C70CD88-A7F5-1492-0536-E0ED05B062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404664"/>
            <a:ext cx="4495799" cy="2887413"/>
          </a:xfrm>
          <a:prstGeom prst="rect">
            <a:avLst/>
          </a:prstGeom>
          <a:noFill/>
        </p:spPr>
      </p:pic>
      <p:pic>
        <p:nvPicPr>
          <p:cNvPr id="6" name="Picture 3" descr="C:\Users\Пользователь\Downloads\i.jpg">
            <a:extLst>
              <a:ext uri="{FF2B5EF4-FFF2-40B4-BE49-F238E27FC236}">
                <a16:creationId xmlns:a16="http://schemas.microsoft.com/office/drawing/2014/main" id="{BC224301-E010-72F3-366B-2328BB3B4D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3429000"/>
            <a:ext cx="4495800" cy="3276600"/>
          </a:xfrm>
          <a:prstGeom prst="rect">
            <a:avLst/>
          </a:prstGeom>
          <a:noFill/>
        </p:spPr>
      </p:pic>
      <p:pic>
        <p:nvPicPr>
          <p:cNvPr id="7" name="Picture 2" descr="C:\Users\Пользователь\Downloads\dlyakota.ru_fotopodborki_mesyac-v-kosmose-oktyabr-2012_20.jpg">
            <a:extLst>
              <a:ext uri="{FF2B5EF4-FFF2-40B4-BE49-F238E27FC236}">
                <a16:creationId xmlns:a16="http://schemas.microsoft.com/office/drawing/2014/main" id="{A7CE93E9-F3C7-E740-8279-CBDB9B87E1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53000" y="2388108"/>
            <a:ext cx="3962400" cy="4317492"/>
          </a:xfrm>
          <a:prstGeom prst="rect">
            <a:avLst/>
          </a:prstGeom>
          <a:noFill/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19733FA0-8216-4152-4A44-1E086813CB7E}"/>
              </a:ext>
            </a:extLst>
          </p:cNvPr>
          <p:cNvSpPr txBox="1"/>
          <p:nvPr/>
        </p:nvSpPr>
        <p:spPr>
          <a:xfrm>
            <a:off x="4953000" y="1202039"/>
            <a:ext cx="39624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800" b="1" dirty="0">
                <a:solidFill>
                  <a:srgbClr val="FF0000"/>
                </a:solidFill>
              </a:rPr>
              <a:t>Ежедневные тренировки космонавтов.</a:t>
            </a:r>
          </a:p>
        </p:txBody>
      </p:sp>
    </p:spTree>
    <p:extLst>
      <p:ext uri="{BB962C8B-B14F-4D97-AF65-F5344CB8AC3E}">
        <p14:creationId xmlns:p14="http://schemas.microsoft.com/office/powerpoint/2010/main" val="154053903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7" name="Текст 3"/>
          <p:cNvSpPr>
            <a:spLocks noGrp="1"/>
          </p:cNvSpPr>
          <p:nvPr>
            <p:ph type="body" sz="half" idx="4294967295"/>
          </p:nvPr>
        </p:nvSpPr>
        <p:spPr>
          <a:xfrm>
            <a:off x="161925" y="5860178"/>
            <a:ext cx="8820150" cy="850106"/>
          </a:xfrm>
        </p:spPr>
        <p:txBody>
          <a:bodyPr/>
          <a:lstStyle/>
          <a:p>
            <a:pPr marL="0" indent="0" algn="ctr">
              <a:buFont typeface="Wingdings" pitchFamily="2" charset="2"/>
              <a:buNone/>
            </a:pPr>
            <a:r>
              <a:rPr lang="ru-RU" sz="1400" dirty="0"/>
              <a:t> </a:t>
            </a:r>
            <a:r>
              <a:rPr lang="ru-RU" sz="2400" b="1" dirty="0">
                <a:solidFill>
                  <a:srgbClr val="FF0000"/>
                </a:solidFill>
              </a:rPr>
              <a:t>В космосе космонавт должен быть готов к невесомости.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980728"/>
            <a:ext cx="6876765" cy="46738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827585" y="764704"/>
            <a:ext cx="7920879" cy="792634"/>
          </a:xfrm>
        </p:spPr>
        <p:txBody>
          <a:bodyPr anchor="b" anchorCtr="0">
            <a:normAutofit/>
          </a:bodyPr>
          <a:lstStyle/>
          <a:p>
            <a:pPr marL="0" indent="0" algn="l">
              <a:buNone/>
            </a:pPr>
            <a:r>
              <a:rPr lang="ru-RU" sz="2000" dirty="0">
                <a:solidFill>
                  <a:srgbClr val="FF0000"/>
                </a:solidFill>
                <a:effectLst/>
              </a:rPr>
              <a:t>Еда космонавтов находится в тюбиках и вакуумных упаковках - в жидком состоянии.</a:t>
            </a:r>
          </a:p>
        </p:txBody>
      </p:sp>
      <p:pic>
        <p:nvPicPr>
          <p:cNvPr id="7170" name="Picture 2" descr="Picture background">
            <a:extLst>
              <a:ext uri="{FF2B5EF4-FFF2-40B4-BE49-F238E27FC236}">
                <a16:creationId xmlns:a16="http://schemas.microsoft.com/office/drawing/2014/main" id="{8F43F8CE-CF11-FE93-A257-695FEE1CFD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6696" y="1901428"/>
            <a:ext cx="7179534" cy="4767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1890" y="918691"/>
            <a:ext cx="8800220" cy="75497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dirty="0">
                <a:solidFill>
                  <a:srgbClr val="FF0000"/>
                </a:solidFill>
              </a:rPr>
              <a:t>Освоение      космоса космонавтами - дает возможность людям на Земле:</a:t>
            </a:r>
            <a:endParaRPr lang="ru-RU" sz="1400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07504" y="536171"/>
            <a:ext cx="9036496" cy="624281"/>
          </a:xfrm>
        </p:spPr>
        <p:txBody>
          <a:bodyPr>
            <a:normAutofit fontScale="25000" lnSpcReduction="20000"/>
          </a:bodyPr>
          <a:lstStyle/>
          <a:p>
            <a:pPr>
              <a:buFontTx/>
              <a:buChar char="-"/>
            </a:pPr>
            <a:endParaRPr lang="ru-RU" sz="1400" dirty="0"/>
          </a:p>
          <a:p>
            <a:pPr>
              <a:buFontTx/>
              <a:buChar char="-"/>
            </a:pPr>
            <a:endParaRPr lang="ru-RU" sz="1400" dirty="0"/>
          </a:p>
          <a:p>
            <a:pPr>
              <a:buNone/>
            </a:pPr>
            <a:endParaRPr lang="ru-RU" sz="1400" dirty="0"/>
          </a:p>
          <a:p>
            <a:pPr>
              <a:buFontTx/>
              <a:buChar char="-"/>
            </a:pPr>
            <a:endParaRPr lang="ru-RU" sz="1400" dirty="0"/>
          </a:p>
          <a:p>
            <a:pPr>
              <a:buFontTx/>
              <a:buChar char="-"/>
            </a:pPr>
            <a:endParaRPr lang="ru-RU" sz="1400" dirty="0"/>
          </a:p>
          <a:p>
            <a:pPr>
              <a:buFontTx/>
              <a:buChar char="-"/>
            </a:pPr>
            <a:endParaRPr lang="ru-RU" sz="1400" dirty="0"/>
          </a:p>
          <a:p>
            <a:pPr>
              <a:buFontTx/>
              <a:buChar char="-"/>
            </a:pPr>
            <a:endParaRPr lang="ru-RU" sz="1400" dirty="0"/>
          </a:p>
          <a:p>
            <a:pPr>
              <a:buNone/>
            </a:pPr>
            <a:r>
              <a:rPr lang="ru-RU" sz="1400" dirty="0"/>
              <a:t>                                                                                                          </a:t>
            </a:r>
          </a:p>
          <a:p>
            <a:pPr>
              <a:buNone/>
            </a:pPr>
            <a:endParaRPr lang="ru-RU" sz="1400" dirty="0"/>
          </a:p>
          <a:p>
            <a:pPr>
              <a:buNone/>
            </a:pPr>
            <a:endParaRPr lang="ru-RU" sz="1400" dirty="0"/>
          </a:p>
          <a:p>
            <a:pPr>
              <a:buNone/>
            </a:pPr>
            <a:endParaRPr lang="ru-RU" sz="1400" dirty="0"/>
          </a:p>
          <a:p>
            <a:pPr>
              <a:buNone/>
            </a:pPr>
            <a:endParaRPr lang="ru-RU" sz="1400" dirty="0"/>
          </a:p>
          <a:p>
            <a:pPr>
              <a:buNone/>
            </a:pPr>
            <a:endParaRPr lang="ru-RU" sz="1400" dirty="0"/>
          </a:p>
          <a:p>
            <a:pPr>
              <a:buNone/>
            </a:pPr>
            <a:endParaRPr lang="ru-RU" sz="1400" dirty="0"/>
          </a:p>
          <a:p>
            <a:pPr>
              <a:buNone/>
            </a:pPr>
            <a:endParaRPr lang="ru-RU" sz="1400" dirty="0"/>
          </a:p>
          <a:p>
            <a:pPr>
              <a:buNone/>
            </a:pPr>
            <a:endParaRPr lang="ru-RU" sz="1400" dirty="0"/>
          </a:p>
          <a:p>
            <a:pPr>
              <a:buNone/>
            </a:pPr>
            <a:endParaRPr lang="ru-RU" sz="1400" dirty="0"/>
          </a:p>
          <a:p>
            <a:pPr>
              <a:buNone/>
            </a:pPr>
            <a:endParaRPr lang="ru-RU" sz="1400" dirty="0"/>
          </a:p>
          <a:p>
            <a:pPr>
              <a:buNone/>
            </a:pPr>
            <a:endParaRPr lang="ru-RU" sz="1400" dirty="0"/>
          </a:p>
          <a:p>
            <a:pPr>
              <a:buNone/>
            </a:pPr>
            <a:endParaRPr lang="ru-RU" sz="1400" dirty="0"/>
          </a:p>
          <a:p>
            <a:pPr>
              <a:buNone/>
            </a:pPr>
            <a:endParaRPr lang="ru-RU" sz="6400" dirty="0"/>
          </a:p>
          <a:p>
            <a:pPr>
              <a:buNone/>
            </a:pPr>
            <a:endParaRPr lang="ru-RU" sz="1400" dirty="0"/>
          </a:p>
          <a:p>
            <a:pPr>
              <a:buNone/>
            </a:pPr>
            <a:r>
              <a:rPr lang="ru-RU" sz="1400" dirty="0"/>
              <a:t>                       -29-</a:t>
            </a:r>
          </a:p>
          <a:p>
            <a:pPr>
              <a:buNone/>
            </a:pPr>
            <a:endParaRPr lang="ru-RU" sz="1400" dirty="0"/>
          </a:p>
          <a:p>
            <a:pPr>
              <a:buFontTx/>
              <a:buChar char="-"/>
            </a:pPr>
            <a:endParaRPr lang="ru-RU" sz="1400" dirty="0"/>
          </a:p>
          <a:p>
            <a:pPr>
              <a:buFontTx/>
              <a:buChar char="-"/>
            </a:pPr>
            <a:endParaRPr lang="ru-RU" sz="1400" dirty="0"/>
          </a:p>
          <a:p>
            <a:pPr>
              <a:buFontTx/>
              <a:buChar char="-"/>
            </a:pPr>
            <a:endParaRPr lang="ru-RU" sz="1400" dirty="0"/>
          </a:p>
          <a:p>
            <a:pPr>
              <a:buFontTx/>
              <a:buChar char="-"/>
            </a:pPr>
            <a:endParaRPr lang="ru-RU" sz="1400" dirty="0"/>
          </a:p>
          <a:p>
            <a:pPr>
              <a:buFontTx/>
              <a:buChar char="-"/>
            </a:pPr>
            <a:endParaRPr lang="ru-RU" sz="1400" dirty="0"/>
          </a:p>
          <a:p>
            <a:pPr>
              <a:buNone/>
            </a:pPr>
            <a:r>
              <a:rPr lang="ru-RU" sz="1400" dirty="0"/>
              <a:t> </a:t>
            </a:r>
          </a:p>
          <a:p>
            <a:pPr>
              <a:buNone/>
            </a:pPr>
            <a:endParaRPr lang="ru-RU" sz="1400" dirty="0"/>
          </a:p>
          <a:p>
            <a:pPr>
              <a:buNone/>
            </a:pPr>
            <a:endParaRPr lang="ru-RU" sz="1400" dirty="0"/>
          </a:p>
          <a:p>
            <a:pPr>
              <a:buNone/>
            </a:pPr>
            <a:endParaRPr lang="ru-RU" sz="1400" dirty="0"/>
          </a:p>
          <a:p>
            <a:pPr>
              <a:buNone/>
            </a:pPr>
            <a:endParaRPr lang="ru-RU" sz="1400" dirty="0"/>
          </a:p>
          <a:p>
            <a:pPr>
              <a:buNone/>
            </a:pPr>
            <a:endParaRPr lang="ru-RU" sz="7200" dirty="0"/>
          </a:p>
          <a:p>
            <a:pPr>
              <a:buFontTx/>
              <a:buChar char="-"/>
            </a:pPr>
            <a:endParaRPr lang="ru-RU" sz="7200" dirty="0"/>
          </a:p>
          <a:p>
            <a:pPr>
              <a:buFontTx/>
              <a:buChar char="-"/>
            </a:pPr>
            <a:endParaRPr lang="ru-RU" sz="1400" dirty="0"/>
          </a:p>
          <a:p>
            <a:pPr>
              <a:buFontTx/>
              <a:buChar char="-"/>
            </a:pPr>
            <a:endParaRPr lang="ru-RU" sz="1400" dirty="0"/>
          </a:p>
          <a:p>
            <a:pPr>
              <a:buFontTx/>
              <a:buChar char="-"/>
            </a:pPr>
            <a:endParaRPr lang="ru-RU" sz="1400" dirty="0"/>
          </a:p>
          <a:p>
            <a:pPr>
              <a:buFontTx/>
              <a:buChar char="-"/>
            </a:pPr>
            <a:endParaRPr lang="ru-RU" sz="1400" dirty="0"/>
          </a:p>
          <a:p>
            <a:pPr>
              <a:buFontTx/>
              <a:buChar char="-"/>
            </a:pPr>
            <a:endParaRPr lang="ru-RU" sz="1400" dirty="0"/>
          </a:p>
          <a:p>
            <a:pPr>
              <a:buFontTx/>
              <a:buChar char="-"/>
            </a:pPr>
            <a:endParaRPr lang="ru-RU" sz="1400" dirty="0"/>
          </a:p>
          <a:p>
            <a:pPr>
              <a:buFontTx/>
              <a:buChar char="-"/>
            </a:pPr>
            <a:endParaRPr lang="ru-RU" sz="1400" dirty="0"/>
          </a:p>
          <a:p>
            <a:pPr>
              <a:buNone/>
            </a:pPr>
            <a:endParaRPr lang="ru-RU" sz="1400" dirty="0"/>
          </a:p>
          <a:p>
            <a:pPr>
              <a:buNone/>
            </a:pPr>
            <a:endParaRPr lang="ru-RU" sz="1400" dirty="0"/>
          </a:p>
          <a:p>
            <a:pPr>
              <a:buNone/>
            </a:pPr>
            <a:endParaRPr lang="ru-RU" sz="1400" dirty="0"/>
          </a:p>
          <a:p>
            <a:pPr>
              <a:buNone/>
            </a:pPr>
            <a:endParaRPr lang="ru-RU" sz="1400" dirty="0"/>
          </a:p>
          <a:p>
            <a:pPr>
              <a:buNone/>
            </a:pPr>
            <a:endParaRPr lang="ru-RU" sz="1400" dirty="0"/>
          </a:p>
          <a:p>
            <a:pPr>
              <a:buNone/>
            </a:pPr>
            <a:endParaRPr lang="ru-RU" sz="1400" dirty="0"/>
          </a:p>
          <a:p>
            <a:pPr>
              <a:buNone/>
            </a:pPr>
            <a:endParaRPr lang="ru-RU" sz="1400" dirty="0"/>
          </a:p>
          <a:p>
            <a:pPr>
              <a:buNone/>
            </a:pPr>
            <a:endParaRPr lang="ru-RU" sz="1400" dirty="0"/>
          </a:p>
          <a:p>
            <a:pPr>
              <a:buNone/>
            </a:pPr>
            <a:endParaRPr lang="ru-RU" sz="1400" dirty="0"/>
          </a:p>
          <a:p>
            <a:pPr>
              <a:buNone/>
            </a:pPr>
            <a:endParaRPr lang="ru-RU" sz="1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51520" y="6453337"/>
            <a:ext cx="324036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sz="1400" dirty="0"/>
              <a:t> </a:t>
            </a:r>
          </a:p>
        </p:txBody>
      </p:sp>
      <p:pic>
        <p:nvPicPr>
          <p:cNvPr id="1028" name="Picture 4" descr="C:\Users\Инна\Pictures\pc_capture20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8664" y="1484659"/>
            <a:ext cx="3233216" cy="3226353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1205880" y="3776289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/>
            <a:r>
              <a:rPr lang="ru-RU" dirty="0"/>
              <a:t>. </a:t>
            </a:r>
          </a:p>
        </p:txBody>
      </p:sp>
      <p:pic>
        <p:nvPicPr>
          <p:cNvPr id="8194" name="Picture 2" descr="Picture background">
            <a:extLst>
              <a:ext uri="{FF2B5EF4-FFF2-40B4-BE49-F238E27FC236}">
                <a16:creationId xmlns:a16="http://schemas.microsoft.com/office/drawing/2014/main" id="{2024329E-A1C1-89C9-E327-57E2DEEC95E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46" r="21600"/>
          <a:stretch/>
        </p:blipFill>
        <p:spPr bwMode="auto">
          <a:xfrm>
            <a:off x="3613546" y="4244739"/>
            <a:ext cx="2664296" cy="2443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2EEFDC83-ACF8-6286-9316-80677549A1BF}"/>
              </a:ext>
            </a:extLst>
          </p:cNvPr>
          <p:cNvSpPr txBox="1"/>
          <p:nvPr/>
        </p:nvSpPr>
        <p:spPr>
          <a:xfrm>
            <a:off x="6025820" y="6011108"/>
            <a:ext cx="297301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800" dirty="0">
                <a:solidFill>
                  <a:srgbClr val="FF0000"/>
                </a:solidFill>
              </a:rPr>
              <a:t>Пользоваться сотовой связью</a:t>
            </a:r>
          </a:p>
        </p:txBody>
      </p:sp>
      <p:sp>
        <p:nvSpPr>
          <p:cNvPr id="9" name="AutoShape 4" descr="Picture background">
            <a:extLst>
              <a:ext uri="{FF2B5EF4-FFF2-40B4-BE49-F238E27FC236}">
                <a16:creationId xmlns:a16="http://schemas.microsoft.com/office/drawing/2014/main" id="{3F119C58-6956-B48B-3E9D-9C171CBE62A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8198" name="Picture 6" descr="Почему ваш навигатор внезапно &quot;телепортирует&quot; вас в аэропорт: 5 скрытых настроек">
            <a:extLst>
              <a:ext uri="{FF2B5EF4-FFF2-40B4-BE49-F238E27FC236}">
                <a16:creationId xmlns:a16="http://schemas.microsoft.com/office/drawing/2014/main" id="{5B608656-D852-6418-B066-AAB889E7AB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2970" y="1697696"/>
            <a:ext cx="4572000" cy="2447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41ECA10-4B05-9111-5E55-E481C43CF960}"/>
              </a:ext>
            </a:extLst>
          </p:cNvPr>
          <p:cNvSpPr txBox="1"/>
          <p:nvPr/>
        </p:nvSpPr>
        <p:spPr>
          <a:xfrm>
            <a:off x="6357888" y="4282300"/>
            <a:ext cx="266429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800" dirty="0">
                <a:solidFill>
                  <a:srgbClr val="FF0000"/>
                </a:solidFill>
              </a:rPr>
              <a:t>Использовать навигаторы, чтобы легко ориентироваться на дорогах.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C1B79AA-26C8-21B9-1372-3F733BCBDBF5}"/>
              </a:ext>
            </a:extLst>
          </p:cNvPr>
          <p:cNvSpPr txBox="1"/>
          <p:nvPr/>
        </p:nvSpPr>
        <p:spPr>
          <a:xfrm>
            <a:off x="258664" y="4733182"/>
            <a:ext cx="324036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800" dirty="0"/>
              <a:t> </a:t>
            </a:r>
            <a:r>
              <a:rPr lang="ru-RU" sz="1800" dirty="0">
                <a:solidFill>
                  <a:srgbClr val="FF0000"/>
                </a:solidFill>
              </a:rPr>
              <a:t>Знать о состоянии погоды</a:t>
            </a:r>
            <a:endParaRPr lang="ru-RU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Пользователь\Downloads\af8c35d4-c363-4b07-b775-86a5c8abf8d0.jpg">
            <a:extLst>
              <a:ext uri="{FF2B5EF4-FFF2-40B4-BE49-F238E27FC236}">
                <a16:creationId xmlns:a16="http://schemas.microsoft.com/office/drawing/2014/main" id="{F758BC05-FFFD-65C8-9CCD-D1BF70B788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760" y="1484784"/>
            <a:ext cx="6457950" cy="5214938"/>
          </a:xfrm>
          <a:prstGeom prst="rect">
            <a:avLst/>
          </a:prstGeom>
          <a:noFill/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13207C3-42D2-8C2E-B809-7018A0E1D4E9}"/>
              </a:ext>
            </a:extLst>
          </p:cNvPr>
          <p:cNvSpPr txBox="1"/>
          <p:nvPr/>
        </p:nvSpPr>
        <p:spPr>
          <a:xfrm>
            <a:off x="179512" y="764704"/>
            <a:ext cx="885698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FF0000"/>
                </a:solidFill>
              </a:rPr>
              <a:t>12 апреля - день Космонавтики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9CC9A6C-0164-DE84-E82E-AA6EDA64A54A}"/>
              </a:ext>
            </a:extLst>
          </p:cNvPr>
          <p:cNvSpPr txBox="1"/>
          <p:nvPr/>
        </p:nvSpPr>
        <p:spPr>
          <a:xfrm>
            <a:off x="-8841" y="2060848"/>
            <a:ext cx="2065788" cy="34778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FF0000"/>
                </a:solidFill>
              </a:rPr>
              <a:t>День космонавтики отмечается каждый год, напоминая о подвиге и мужестве космонавтов, труде конструкторов и ученых.</a:t>
            </a:r>
          </a:p>
        </p:txBody>
      </p:sp>
    </p:spTree>
    <p:extLst>
      <p:ext uri="{BB962C8B-B14F-4D97-AF65-F5344CB8AC3E}">
        <p14:creationId xmlns:p14="http://schemas.microsoft.com/office/powerpoint/2010/main" val="80657712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1320</TotalTime>
  <Words>537</Words>
  <Application>Microsoft Office PowerPoint</Application>
  <PresentationFormat>Экран (4:3)</PresentationFormat>
  <Paragraphs>112</Paragraphs>
  <Slides>29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5" baseType="lpstr">
      <vt:lpstr>Arial</vt:lpstr>
      <vt:lpstr>Calibri</vt:lpstr>
      <vt:lpstr>Constantia</vt:lpstr>
      <vt:lpstr>Wingdings</vt:lpstr>
      <vt:lpstr>Wingdings 2</vt:lpstr>
      <vt:lpstr>Поток</vt:lpstr>
      <vt:lpstr>Детям о космосе</vt:lpstr>
      <vt:lpstr>Мы живем на планете Земля. Земля – это наш дом. Земля напоминает  форму шара. </vt:lpstr>
      <vt:lpstr>Земля единственная планета, на которой есть жизнь (солнце, воздух и вода).</vt:lpstr>
      <vt:lpstr>Презентация PowerPoint</vt:lpstr>
      <vt:lpstr> </vt:lpstr>
      <vt:lpstr>Благодаря водоемам –  на планете Земля мы   можем пить пресную воду.</vt:lpstr>
      <vt:lpstr> Поэтому на планете Земля живут: люди, животные, птицы, рыбы, насекомые.</vt:lpstr>
      <vt:lpstr> На планете Земля растут:  деревья, цветы, ягоды, грибы, т.д.</vt:lpstr>
      <vt:lpstr>Презентация PowerPoint</vt:lpstr>
      <vt:lpstr>Большая часть Земли покрыта водой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Для того чтобы исследовать космос - первыми отправили в полет собак: Белку и Стрелку. После полета они благополучно  вернулись на Землю.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Еда космонавтов находится в тюбиках и вакуумных упаковках - в жидком состоянии.</vt:lpstr>
      <vt:lpstr>Освоение      космоса космонавтами - дает возможность людям на Земле: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Мы живем на планете Земля. Земля – это наш дом. По форме планета круглая.</dc:title>
  <dc:creator>Инна</dc:creator>
  <cp:lastModifiedBy>Светлана Беляева</cp:lastModifiedBy>
  <cp:revision>130</cp:revision>
  <dcterms:created xsi:type="dcterms:W3CDTF">2012-04-11T10:58:39Z</dcterms:created>
  <dcterms:modified xsi:type="dcterms:W3CDTF">2026-04-07T11:46:25Z</dcterms:modified>
</cp:coreProperties>
</file>