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972" r:id="rId1"/>
  </p:sldMasterIdLst>
  <p:notesMasterIdLst>
    <p:notesMasterId r:id="rId14"/>
  </p:notesMasterIdLst>
  <p:sldIdLst>
    <p:sldId id="256" r:id="rId2"/>
    <p:sldId id="295" r:id="rId3"/>
    <p:sldId id="307" r:id="rId4"/>
    <p:sldId id="333" r:id="rId5"/>
    <p:sldId id="324" r:id="rId6"/>
    <p:sldId id="319" r:id="rId7"/>
    <p:sldId id="336" r:id="rId8"/>
    <p:sldId id="334" r:id="rId9"/>
    <p:sldId id="328" r:id="rId10"/>
    <p:sldId id="318" r:id="rId11"/>
    <p:sldId id="338" r:id="rId12"/>
    <p:sldId id="337" r:id="rId13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loop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0"/>
      </p:ext>
    </p:extLst>
  </p:showPr>
  <p:clrMru>
    <a:srgbClr val="3333CC"/>
    <a:srgbClr val="660066"/>
    <a:srgbClr val="FFFFFF"/>
    <a:srgbClr val="003399"/>
    <a:srgbClr val="000000"/>
    <a:srgbClr val="99FF33"/>
    <a:srgbClr val="FF0066"/>
    <a:srgbClr val="00FFFF"/>
    <a:srgbClr val="CC00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-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3B4B98B0-60AC-42C2-AFA5-B58CD77FA1E5}" styleName="Светлый стиль 1 — акцент 1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1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accent1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accent1"/>
              </a:solidFill>
            </a:ln>
          </a:bottom>
        </a:tcBdr>
        <a:fill>
          <a:noFill/>
        </a:fill>
      </a:tcStyle>
    </a:firstRow>
  </a:tblStyle>
  <a:tblStyle styleId="{5A111915-BE36-4E01-A7E5-04B1672EAD32}" styleName="Светлый стиль 2 — акцент 5">
    <a:wholeTbl>
      <a:tcTxStyle>
        <a:fontRef idx="minor">
          <a:scrgbClr r="0" g="0" b="0"/>
        </a:fontRef>
        <a:schemeClr val="tx1"/>
      </a:tcTxStyle>
      <a:tcStyle>
        <a:tcBdr>
          <a:left>
            <a:lnRef idx="1">
              <a:schemeClr val="accent5"/>
            </a:lnRef>
          </a:left>
          <a:right>
            <a:lnRef idx="1">
              <a:schemeClr val="accent5"/>
            </a:lnRef>
          </a:right>
          <a:top>
            <a:lnRef idx="1">
              <a:schemeClr val="accent5"/>
            </a:lnRef>
          </a:top>
          <a:bottom>
            <a:lnRef idx="1">
              <a:schemeClr val="accent5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>
          <a:top>
            <a:lnRef idx="1">
              <a:schemeClr val="accent5"/>
            </a:lnRef>
          </a:top>
          <a:bottom>
            <a:lnRef idx="1">
              <a:schemeClr val="accent5"/>
            </a:lnRef>
          </a:bottom>
        </a:tcBdr>
      </a:tcStyle>
    </a:band1H>
    <a:band1V>
      <a:tcStyle>
        <a:tcBdr>
          <a:left>
            <a:lnRef idx="1">
              <a:schemeClr val="accent5"/>
            </a:lnRef>
          </a:left>
          <a:right>
            <a:lnRef idx="1">
              <a:schemeClr val="accent5"/>
            </a:lnRef>
          </a:right>
        </a:tcBdr>
      </a:tcStyle>
    </a:band1V>
    <a:band2V>
      <a:tcStyle>
        <a:tcBdr>
          <a:left>
            <a:lnRef idx="1">
              <a:schemeClr val="accent5"/>
            </a:lnRef>
          </a:left>
          <a:right>
            <a:lnRef idx="1">
              <a:schemeClr val="accent5"/>
            </a:lnRef>
          </a:right>
        </a:tcBdr>
      </a:tcStyle>
    </a:band2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5"/>
              </a:solidFill>
            </a:ln>
          </a:top>
        </a:tcBdr>
      </a:tcStyle>
    </a:lastRow>
    <a:firstRow>
      <a:tcTxStyle b="on">
        <a:fontRef idx="minor">
          <a:scrgbClr r="0" g="0" b="0"/>
        </a:fontRef>
        <a:schemeClr val="bg1"/>
      </a:tcTxStyle>
      <a:tcStyle>
        <a:tcBdr/>
        <a:fillRef idx="1">
          <a:schemeClr val="accent5"/>
        </a:fillRef>
      </a:tcStyle>
    </a:firstRow>
  </a:tblStyle>
  <a:tblStyle styleId="{69012ECD-51FC-41F1-AA8D-1B2483CD663E}" styleName="Светлый стиль 2 — акцент 1">
    <a:wholeTbl>
      <a:tcTxStyle>
        <a:fontRef idx="minor">
          <a:scrgbClr r="0" g="0" b="0"/>
        </a:fontRef>
        <a:schemeClr val="tx1"/>
      </a:tcTxStyle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</a:tcBdr>
      </a:tcStyle>
    </a:band1H>
    <a:band1V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</a:tcBdr>
      </a:tcStyle>
    </a:band1V>
    <a:band2V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</a:tcBdr>
      </a:tcStyle>
    </a:band2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1"/>
              </a:solidFill>
            </a:ln>
          </a:top>
        </a:tcBdr>
      </a:tcStyle>
    </a:lastRow>
    <a:firstRow>
      <a:tcTxStyle b="on">
        <a:fontRef idx="minor">
          <a:scrgbClr r="0" g="0" b="0"/>
        </a:fontRef>
        <a:schemeClr val="bg1"/>
      </a:tcTxStyle>
      <a:tcStyle>
        <a:tcBdr/>
        <a:fillRef idx="1">
          <a:schemeClr val="accent1"/>
        </a:fillRef>
      </a:tcStyle>
    </a:firstRow>
  </a:tblStyle>
  <a:tblStyle styleId="{72833802-FEF1-4C79-8D5D-14CF1EAF98D9}" styleName="Светлый стиль 2 — акцент 2">
    <a:wholeTbl>
      <a:tcTxStyle>
        <a:fontRef idx="minor">
          <a:scrgbClr r="0" g="0" b="0"/>
        </a:fontRef>
        <a:schemeClr val="tx1"/>
      </a:tcTxStyle>
      <a:tcStyle>
        <a:tcBdr>
          <a:left>
            <a:lnRef idx="1">
              <a:schemeClr val="accent2"/>
            </a:lnRef>
          </a:left>
          <a:right>
            <a:lnRef idx="1">
              <a:schemeClr val="accent2"/>
            </a:lnRef>
          </a:right>
          <a:top>
            <a:lnRef idx="1">
              <a:schemeClr val="accent2"/>
            </a:lnRef>
          </a:top>
          <a:bottom>
            <a:lnRef idx="1">
              <a:schemeClr val="accent2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>
          <a:top>
            <a:lnRef idx="1">
              <a:schemeClr val="accent2"/>
            </a:lnRef>
          </a:top>
          <a:bottom>
            <a:lnRef idx="1">
              <a:schemeClr val="accent2"/>
            </a:lnRef>
          </a:bottom>
        </a:tcBdr>
      </a:tcStyle>
    </a:band1H>
    <a:band1V>
      <a:tcStyle>
        <a:tcBdr>
          <a:left>
            <a:lnRef idx="1">
              <a:schemeClr val="accent2"/>
            </a:lnRef>
          </a:left>
          <a:right>
            <a:lnRef idx="1">
              <a:schemeClr val="accent2"/>
            </a:lnRef>
          </a:right>
        </a:tcBdr>
      </a:tcStyle>
    </a:band1V>
    <a:band2V>
      <a:tcStyle>
        <a:tcBdr>
          <a:left>
            <a:lnRef idx="1">
              <a:schemeClr val="accent2"/>
            </a:lnRef>
          </a:left>
          <a:right>
            <a:lnRef idx="1">
              <a:schemeClr val="accent2"/>
            </a:lnRef>
          </a:right>
        </a:tcBdr>
      </a:tcStyle>
    </a:band2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2"/>
              </a:solidFill>
            </a:ln>
          </a:top>
        </a:tcBdr>
      </a:tcStyle>
    </a:lastRow>
    <a:firstRow>
      <a:tcTxStyle b="on">
        <a:fontRef idx="minor">
          <a:scrgbClr r="0" g="0" b="0"/>
        </a:fontRef>
        <a:schemeClr val="bg1"/>
      </a:tcTxStyle>
      <a:tcStyle>
        <a:tcBdr/>
        <a:fillRef idx="1">
          <a:schemeClr val="accent2"/>
        </a:fillRef>
      </a:tcStyle>
    </a:firstRow>
  </a:tblStyle>
  <a:tblStyle styleId="{FABFCF23-3B69-468F-B69F-88F6DE6A72F2}" styleName="Средний стиль 1 — акцент 5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5"/>
              </a:solidFill>
            </a:ln>
          </a:left>
          <a:right>
            <a:ln w="12700" cmpd="sng">
              <a:solidFill>
                <a:schemeClr val="accent5"/>
              </a:solidFill>
            </a:ln>
          </a:right>
          <a:top>
            <a:ln w="12700" cmpd="sng">
              <a:solidFill>
                <a:schemeClr val="accent5"/>
              </a:solidFill>
            </a:ln>
          </a:top>
          <a:bottom>
            <a:ln w="12700" cmpd="sng">
              <a:solidFill>
                <a:schemeClr val="accent5"/>
              </a:solidFill>
            </a:ln>
          </a:bottom>
          <a:insideH>
            <a:ln w="12700" cmpd="sng">
              <a:solidFill>
                <a:schemeClr val="accent5"/>
              </a:solidFill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accent5">
              <a:tint val="20000"/>
            </a:schemeClr>
          </a:solidFill>
        </a:fill>
      </a:tcStyle>
    </a:band1H>
    <a:band1V>
      <a:tcStyle>
        <a:tcBdr/>
        <a:fill>
          <a:solidFill>
            <a:schemeClr val="accent5">
              <a:tint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5"/>
              </a:solidFill>
            </a:ln>
          </a:top>
        </a:tcBdr>
        <a:fill>
          <a:solidFill>
            <a:schemeClr val="lt1"/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5"/>
          </a:solidFill>
        </a:fill>
      </a:tcStyle>
    </a:firstRow>
  </a:tblStyle>
  <a:tblStyle styleId="{B301B821-A1FF-4177-AEE7-76D212191A09}" styleName="Средний стиль 1 — акцент 1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1"/>
              </a:solidFill>
            </a:ln>
          </a:left>
          <a:right>
            <a:ln w="12700" cmpd="sng">
              <a:solidFill>
                <a:schemeClr val="accent1"/>
              </a:solidFill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 w="12700" cmpd="sng">
              <a:solidFill>
                <a:schemeClr val="accent1"/>
              </a:solidFill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accent1">
              <a:tint val="20000"/>
            </a:schemeClr>
          </a:solidFill>
        </a:fill>
      </a:tcStyle>
    </a:band1H>
    <a:band1V>
      <a:tcStyle>
        <a:tcBdr/>
        <a:fill>
          <a:solidFill>
            <a:schemeClr val="accent1">
              <a:tint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1"/>
              </a:solidFill>
            </a:ln>
          </a:top>
        </a:tcBdr>
        <a:fill>
          <a:solidFill>
            <a:schemeClr val="lt1"/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809" autoAdjust="0"/>
    <p:restoredTop sz="81781" autoAdjust="0"/>
  </p:normalViewPr>
  <p:slideViewPr>
    <p:cSldViewPr>
      <p:cViewPr varScale="1">
        <p:scale>
          <a:sx n="78" d="100"/>
          <a:sy n="78" d="100"/>
        </p:scale>
        <p:origin x="768" y="96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presProps" Target="pres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notesMaster" Target="notesMasters/notes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 dirty="0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C12D504B-1E88-4F14-9147-C015FE38FCF2}" type="datetimeFigureOut">
              <a:rPr lang="ru-RU" smtClean="0"/>
              <a:t>27.03.2025</a:t>
            </a:fld>
            <a:endParaRPr lang="ru-RU" dirty="0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 dirty="0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 dirty="0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4E7EFFB0-5338-475A-8E2E-7E25B46CC668}" type="slidenum">
              <a:rPr lang="ru-RU" smtClean="0"/>
              <a:t>‹#›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537241173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E7EFFB0-5338-475A-8E2E-7E25B46CC668}" type="slidenum">
              <a:rPr lang="ru-RU" smtClean="0"/>
              <a:t>1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673903690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E7EFFB0-5338-475A-8E2E-7E25B46CC668}" type="slidenum">
              <a:rPr lang="ru-RU" smtClean="0"/>
              <a:t>2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25683169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E7EFFB0-5338-475A-8E2E-7E25B46CC668}" type="slidenum">
              <a:rPr lang="ru-RU" smtClean="0"/>
              <a:t>3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291393600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E7EFFB0-5338-475A-8E2E-7E25B46CC668}" type="slidenum">
              <a:rPr lang="ru-RU" smtClean="0"/>
              <a:t>4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762890360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indent="0">
              <a:buFontTx/>
              <a:buNone/>
            </a:pPr>
            <a:r>
              <a:rPr lang="ru-RU" dirty="0" smtClean="0"/>
              <a:t>	</a:t>
            </a:r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E7EFFB0-5338-475A-8E2E-7E25B46CC668}" type="slidenum">
              <a:rPr lang="ru-RU" smtClean="0"/>
              <a:t>5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235773733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fontAlgn="base"/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E7EFFB0-5338-475A-8E2E-7E25B46CC668}" type="slidenum">
              <a:rPr lang="ru-RU" smtClean="0"/>
              <a:t>6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771230316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indent="0">
              <a:buFontTx/>
              <a:buNone/>
            </a:pPr>
            <a:r>
              <a:rPr lang="ru-RU" dirty="0" smtClean="0"/>
              <a:t>	</a:t>
            </a:r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E7EFFB0-5338-475A-8E2E-7E25B46CC668}" type="slidenum">
              <a:rPr lang="ru-RU" smtClean="0"/>
              <a:t>7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248450798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indent="0">
              <a:buFontTx/>
              <a:buNone/>
            </a:pPr>
            <a:r>
              <a:rPr lang="ru-RU" dirty="0" smtClean="0"/>
              <a:t>	</a:t>
            </a:r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E7EFFB0-5338-475A-8E2E-7E25B46CC668}" type="slidenum">
              <a:rPr lang="ru-RU" smtClean="0"/>
              <a:t>8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678142774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indent="0">
              <a:buFontTx/>
              <a:buNone/>
            </a:pPr>
            <a:r>
              <a:rPr lang="ru-RU" dirty="0" smtClean="0"/>
              <a:t>	</a:t>
            </a:r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E7EFFB0-5338-475A-8E2E-7E25B46CC668}" type="slidenum">
              <a:rPr lang="ru-RU" smtClean="0"/>
              <a:t>9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916867226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E7EFFB0-5338-475A-8E2E-7E25B46CC668}" type="slidenum">
              <a:rPr lang="ru-RU" smtClean="0"/>
              <a:t>10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410975566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indent="0">
              <a:buFontTx/>
              <a:buNone/>
            </a:pPr>
            <a:r>
              <a:rPr lang="ru-RU" dirty="0" smtClean="0"/>
              <a:t>	</a:t>
            </a:r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E7EFFB0-5338-475A-8E2E-7E25B46CC668}" type="slidenum">
              <a:rPr lang="ru-RU" smtClean="0"/>
              <a:t>11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371813950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indent="0">
              <a:buFontTx/>
              <a:buNone/>
            </a:pPr>
            <a:r>
              <a:rPr lang="ru-RU" dirty="0" smtClean="0"/>
              <a:t>	</a:t>
            </a:r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E7EFFB0-5338-475A-8E2E-7E25B46CC668}" type="slidenum">
              <a:rPr lang="ru-RU" smtClean="0"/>
              <a:t>12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815281886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27.03.2025</a:t>
            </a:fld>
            <a:endParaRPr lang="ru-RU" dirty="0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88585499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27.03.2025</a:t>
            </a:fld>
            <a:endParaRPr lang="ru-RU" dirty="0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93960859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27.03.2025</a:t>
            </a:fld>
            <a:endParaRPr lang="ru-RU" dirty="0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96408146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27.03.2025</a:t>
            </a:fld>
            <a:endParaRPr lang="ru-RU" dirty="0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46665442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27.03.2025</a:t>
            </a:fld>
            <a:endParaRPr lang="ru-RU" dirty="0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77125407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27.03.2025</a:t>
            </a:fld>
            <a:endParaRPr lang="ru-RU" dirty="0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66412961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27.03.2025</a:t>
            </a:fld>
            <a:endParaRPr lang="ru-RU" dirty="0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79506511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27.03.2025</a:t>
            </a:fld>
            <a:endParaRPr lang="ru-RU" dirty="0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54004580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 dirty="0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27.03.2025</a:t>
            </a:fld>
            <a:endParaRPr lang="ru-RU" dirty="0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3922362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27.03.2025</a:t>
            </a:fld>
            <a:endParaRPr lang="ru-RU" dirty="0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7464485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27.03.2025</a:t>
            </a:fld>
            <a:endParaRPr lang="ru-RU" dirty="0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407465627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4C71EC6-210F-42DE-9C53-41977AD35B3D}" type="datetimeFigureOut">
              <a:rPr lang="ru-RU" smtClean="0"/>
              <a:t>27.03.2025</a:t>
            </a:fld>
            <a:endParaRPr lang="ru-RU" dirty="0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 dirty="0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19B0651-EE4F-4900-A07F-96A6BFA9D0F0}" type="slidenum">
              <a:rPr lang="ru-RU" smtClean="0"/>
              <a:t>‹#›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07056044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973" r:id="rId1"/>
    <p:sldLayoutId id="2147483974" r:id="rId2"/>
    <p:sldLayoutId id="2147483975" r:id="rId3"/>
    <p:sldLayoutId id="2147483976" r:id="rId4"/>
    <p:sldLayoutId id="2147483977" r:id="rId5"/>
    <p:sldLayoutId id="2147483978" r:id="rId6"/>
    <p:sldLayoutId id="2147483979" r:id="rId7"/>
    <p:sldLayoutId id="2147483980" r:id="rId8"/>
    <p:sldLayoutId id="2147483981" r:id="rId9"/>
    <p:sldLayoutId id="2147483982" r:id="rId10"/>
    <p:sldLayoutId id="2147483983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6.xml"/><Relationship Id="rId5" Type="http://schemas.openxmlformats.org/officeDocument/2006/relationships/image" Target="../media/image4.jpeg"/><Relationship Id="rId4" Type="http://schemas.openxmlformats.org/officeDocument/2006/relationships/image" Target="../media/image3.jpe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7" Type="http://schemas.openxmlformats.org/officeDocument/2006/relationships/image" Target="../media/image7.jpe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6.xml"/><Relationship Id="rId6" Type="http://schemas.openxmlformats.org/officeDocument/2006/relationships/image" Target="../media/image6.jpeg"/><Relationship Id="rId5" Type="http://schemas.openxmlformats.org/officeDocument/2006/relationships/image" Target="../media/image5.jpeg"/><Relationship Id="rId4" Type="http://schemas.openxmlformats.org/officeDocument/2006/relationships/image" Target="../media/image4.jpe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6.xml"/><Relationship Id="rId5" Type="http://schemas.openxmlformats.org/officeDocument/2006/relationships/image" Target="../media/image9.jpeg"/><Relationship Id="rId4" Type="http://schemas.openxmlformats.org/officeDocument/2006/relationships/image" Target="../media/image8.jpe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6.xml"/><Relationship Id="rId6" Type="http://schemas.openxmlformats.org/officeDocument/2006/relationships/image" Target="../media/image12.jpeg"/><Relationship Id="rId5" Type="http://schemas.openxmlformats.org/officeDocument/2006/relationships/image" Target="../media/image11.jpeg"/><Relationship Id="rId4" Type="http://schemas.openxmlformats.org/officeDocument/2006/relationships/image" Target="../media/image10.jpe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g"/><Relationship Id="rId7" Type="http://schemas.openxmlformats.org/officeDocument/2006/relationships/image" Target="../media/image17.jpe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6.xml"/><Relationship Id="rId6" Type="http://schemas.openxmlformats.org/officeDocument/2006/relationships/image" Target="../media/image16.jpeg"/><Relationship Id="rId5" Type="http://schemas.openxmlformats.org/officeDocument/2006/relationships/image" Target="../media/image15.jpeg"/><Relationship Id="rId4" Type="http://schemas.openxmlformats.org/officeDocument/2006/relationships/image" Target="../media/image14.jpe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6.xml"/><Relationship Id="rId5" Type="http://schemas.openxmlformats.org/officeDocument/2006/relationships/image" Target="../media/image19.jpeg"/><Relationship Id="rId4" Type="http://schemas.openxmlformats.org/officeDocument/2006/relationships/image" Target="../media/image18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6.xml"/><Relationship Id="rId4" Type="http://schemas.openxmlformats.org/officeDocument/2006/relationships/image" Target="../media/image20.jpe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7" Type="http://schemas.openxmlformats.org/officeDocument/2006/relationships/image" Target="../media/image24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6.xml"/><Relationship Id="rId6" Type="http://schemas.openxmlformats.org/officeDocument/2006/relationships/image" Target="../media/image23.png"/><Relationship Id="rId5" Type="http://schemas.openxmlformats.org/officeDocument/2006/relationships/image" Target="../media/image22.png"/><Relationship Id="rId4" Type="http://schemas.openxmlformats.org/officeDocument/2006/relationships/image" Target="../media/image21.jpe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7" Type="http://schemas.openxmlformats.org/officeDocument/2006/relationships/hyperlink" Target="https://ok.ru/group/70000001159179/topic/155692090377483" TargetMode="External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6.xml"/><Relationship Id="rId6" Type="http://schemas.openxmlformats.org/officeDocument/2006/relationships/image" Target="../media/image27.jpeg"/><Relationship Id="rId5" Type="http://schemas.openxmlformats.org/officeDocument/2006/relationships/image" Target="../media/image26.jpeg"/><Relationship Id="rId4" Type="http://schemas.openxmlformats.org/officeDocument/2006/relationships/image" Target="../media/image25.jpe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7" Type="http://schemas.openxmlformats.org/officeDocument/2006/relationships/image" Target="../media/image30.jpe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6.xml"/><Relationship Id="rId6" Type="http://schemas.openxmlformats.org/officeDocument/2006/relationships/image" Target="../media/image29.jpeg"/><Relationship Id="rId5" Type="http://schemas.openxmlformats.org/officeDocument/2006/relationships/image" Target="../media/image28.png"/><Relationship Id="rId4" Type="http://schemas.openxmlformats.org/officeDocument/2006/relationships/hyperlink" Target="https://ok.ru/group/70000001159179/topic/156424592409867" TargetMode="Externa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6.xml"/><Relationship Id="rId6" Type="http://schemas.openxmlformats.org/officeDocument/2006/relationships/image" Target="../media/image33.jpeg"/><Relationship Id="rId5" Type="http://schemas.openxmlformats.org/officeDocument/2006/relationships/image" Target="../media/image32.jpeg"/><Relationship Id="rId4" Type="http://schemas.openxmlformats.org/officeDocument/2006/relationships/image" Target="../media/image31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3568" y="1916832"/>
            <a:ext cx="8280920" cy="3096344"/>
          </a:xfrm>
        </p:spPr>
        <p:txBody>
          <a:bodyPr>
            <a:normAutofit/>
          </a:bodyPr>
          <a:lstStyle/>
          <a:p>
            <a:r>
              <a:rPr lang="ru-RU" sz="3600" b="1" dirty="0" smtClean="0">
                <a:solidFill>
                  <a:schemeClr val="tx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Панель методик и технологий образовательной практики</a:t>
            </a:r>
            <a:br>
              <a:rPr lang="ru-RU" sz="3600" b="1" dirty="0" smtClean="0">
                <a:solidFill>
                  <a:schemeClr val="tx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3600" b="1" dirty="0">
                <a:solidFill>
                  <a:schemeClr val="tx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3600" b="1" dirty="0">
                <a:solidFill>
                  <a:schemeClr val="tx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6000" b="1" dirty="0" smtClean="0">
                <a:solidFill>
                  <a:schemeClr val="tx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«Сказки из </a:t>
            </a:r>
            <a:r>
              <a:rPr lang="ru-RU" sz="6000" b="1" dirty="0" err="1" smtClean="0">
                <a:solidFill>
                  <a:schemeClr val="tx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Лего</a:t>
            </a:r>
            <a:r>
              <a:rPr lang="ru-RU" sz="6000" b="1" dirty="0" smtClean="0">
                <a:solidFill>
                  <a:schemeClr val="tx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»</a:t>
            </a:r>
            <a:endParaRPr lang="ru-RU" sz="6000" b="1" dirty="0">
              <a:solidFill>
                <a:schemeClr val="tx2">
                  <a:lumMod val="75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Заголовок 1"/>
          <p:cNvSpPr txBox="1">
            <a:spLocks/>
          </p:cNvSpPr>
          <p:nvPr/>
        </p:nvSpPr>
        <p:spPr>
          <a:xfrm>
            <a:off x="4026460" y="5013176"/>
            <a:ext cx="5112568" cy="1502752"/>
          </a:xfrm>
          <a:prstGeom prst="rect">
            <a:avLst/>
          </a:prstGeom>
        </p:spPr>
        <p:txBody>
          <a:bodyPr vert="horz" lIns="91440" tIns="45720" rIns="91440" bIns="45720" rtlCol="0" anchor="ctr">
            <a:normAutofit lnSpcReduction="10000"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ru-RU" sz="2400" b="1" dirty="0" smtClean="0">
                <a:solidFill>
                  <a:schemeClr val="tx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Норкина Светлана Евгеньевна, </a:t>
            </a:r>
            <a:br>
              <a:rPr lang="ru-RU" sz="2400" b="1" dirty="0" smtClean="0">
                <a:solidFill>
                  <a:schemeClr val="tx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2400" b="1" dirty="0" smtClean="0">
                <a:solidFill>
                  <a:schemeClr val="tx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педагог </a:t>
            </a:r>
            <a:r>
              <a:rPr lang="ru-RU" sz="2400" b="1" dirty="0" smtClean="0">
                <a:solidFill>
                  <a:schemeClr val="tx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доп. образования </a:t>
            </a:r>
            <a:endParaRPr lang="ru-RU" sz="2400" b="1" dirty="0" smtClean="0">
              <a:solidFill>
                <a:schemeClr val="tx2">
                  <a:lumMod val="75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ru-RU" sz="2400" b="1" dirty="0" smtClean="0">
                <a:solidFill>
                  <a:schemeClr val="tx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МАУДО </a:t>
            </a:r>
            <a:r>
              <a:rPr lang="ru-RU" sz="2400" b="1" dirty="0" smtClean="0">
                <a:solidFill>
                  <a:schemeClr val="tx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ДЮЦ «Сказка</a:t>
            </a:r>
            <a:r>
              <a:rPr lang="ru-RU" sz="2400" b="1" dirty="0" smtClean="0">
                <a:solidFill>
                  <a:schemeClr val="tx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»</a:t>
            </a:r>
          </a:p>
          <a:p>
            <a:r>
              <a:rPr lang="ru-RU" sz="2400" b="1" dirty="0" smtClean="0">
                <a:solidFill>
                  <a:schemeClr val="tx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г. Хабаровск</a:t>
            </a:r>
            <a:endParaRPr lang="ru-RU" sz="2400" b="1" dirty="0">
              <a:solidFill>
                <a:schemeClr val="tx2">
                  <a:lumMod val="75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63821482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Tm="627435">
        <p:fade/>
      </p:transition>
    </mc:Choice>
    <mc:Fallback xmlns="">
      <p:transition spd="med" advTm="627435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рямоугольник 2"/>
          <p:cNvSpPr/>
          <p:nvPr/>
        </p:nvSpPr>
        <p:spPr>
          <a:xfrm>
            <a:off x="179512" y="0"/>
            <a:ext cx="8615300" cy="366254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Проект «Сказки из </a:t>
            </a:r>
            <a:r>
              <a:rPr lang="ru-RU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Лего</a:t>
            </a:r>
            <a: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» – 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это вид деятельности </a:t>
            </a:r>
            <a: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учащихся детско-юношеского центра «Сказка», 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результатом которой </a:t>
            </a:r>
            <a: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является творческая демонстрация сказки перед более младшими учащимися нашего Центра, посещающими другие детские объединения.</a:t>
            </a:r>
          </a:p>
          <a:p>
            <a:pPr algn="just"/>
            <a: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При этом все декорации и герои сказок являются техническими объектами, придуманными и созданными детьми студии «Юные робототехники» средствами конструкторов </a:t>
            </a:r>
            <a:r>
              <a:rPr lang="ru-RU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Лего</a:t>
            </a:r>
            <a: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  <a:p>
            <a:pPr algn="just"/>
            <a:endParaRPr lang="ru-RU" sz="20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/>
            <a:endParaRPr lang="ru-RU" sz="20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7" name="Рисунок 6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12191" y="3429000"/>
            <a:ext cx="5731769" cy="3240360"/>
          </a:xfrm>
          <a:prstGeom prst="rect">
            <a:avLst/>
          </a:prstGeom>
        </p:spPr>
      </p:pic>
      <p:pic>
        <p:nvPicPr>
          <p:cNvPr id="8" name="Рисунок 7"/>
          <p:cNvPicPr>
            <a:picLocks noChangeAspect="1"/>
          </p:cNvPicPr>
          <p:nvPr/>
        </p:nvPicPr>
        <p:blipFill rotWithShape="1"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3150"/>
          <a:stretch/>
        </p:blipFill>
        <p:spPr>
          <a:xfrm>
            <a:off x="0" y="3181389"/>
            <a:ext cx="4039067" cy="348797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4544834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47567" y="0"/>
            <a:ext cx="4650627" cy="3487971"/>
          </a:xfrm>
          <a:prstGeom prst="rect">
            <a:avLst/>
          </a:prstGeom>
        </p:spPr>
      </p:pic>
      <p:pic>
        <p:nvPicPr>
          <p:cNvPr id="9" name="Рисунок 8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470022" y="3325445"/>
            <a:ext cx="4668011" cy="3501008"/>
          </a:xfrm>
          <a:prstGeom prst="rect">
            <a:avLst/>
          </a:prstGeom>
        </p:spPr>
      </p:pic>
      <p:pic>
        <p:nvPicPr>
          <p:cNvPr id="12" name="Рисунок 11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636" y="3487971"/>
            <a:ext cx="4451310" cy="3338482"/>
          </a:xfrm>
          <a:prstGeom prst="rect">
            <a:avLst/>
          </a:prstGeom>
        </p:spPr>
      </p:pic>
      <p:pic>
        <p:nvPicPr>
          <p:cNvPr id="13" name="Рисунок 12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53956" y="-1"/>
            <a:ext cx="4590043" cy="3442533"/>
          </a:xfrm>
          <a:prstGeom prst="rect">
            <a:avLst/>
          </a:prstGeom>
        </p:spPr>
      </p:pic>
      <p:sp>
        <p:nvSpPr>
          <p:cNvPr id="7" name="Прямоугольник 6"/>
          <p:cNvSpPr/>
          <p:nvPr/>
        </p:nvSpPr>
        <p:spPr>
          <a:xfrm>
            <a:off x="5280155" y="-4230"/>
            <a:ext cx="3863845" cy="954107"/>
          </a:xfrm>
          <a:prstGeom prst="rect">
            <a:avLst/>
          </a:prstGeom>
          <a:solidFill>
            <a:schemeClr val="bg1"/>
          </a:solidFill>
        </p:spPr>
        <p:txBody>
          <a:bodyPr wrap="square">
            <a:spAutoFit/>
          </a:bodyPr>
          <a:lstStyle/>
          <a:p>
            <a:pPr algn="ctr"/>
            <a:r>
              <a:rPr lang="ru-RU" sz="2800" b="1" dirty="0" smtClean="0">
                <a:solidFill>
                  <a:srgbClr val="66006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Проект </a:t>
            </a:r>
          </a:p>
          <a:p>
            <a:pPr algn="ctr"/>
            <a:r>
              <a:rPr lang="ru-RU" sz="2800" b="1" dirty="0" smtClean="0">
                <a:solidFill>
                  <a:srgbClr val="66006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«Сказки из </a:t>
            </a:r>
            <a:r>
              <a:rPr lang="ru-RU" sz="2800" b="1" dirty="0" err="1" smtClean="0">
                <a:solidFill>
                  <a:srgbClr val="66006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Лего</a:t>
            </a:r>
            <a:r>
              <a:rPr lang="ru-RU" sz="2800" b="1" dirty="0" smtClean="0">
                <a:solidFill>
                  <a:srgbClr val="66006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»</a:t>
            </a:r>
            <a:endParaRPr lang="ru-RU" sz="2800" b="1" dirty="0">
              <a:solidFill>
                <a:srgbClr val="660066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60336462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Рисунок 4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6268" y="3476764"/>
            <a:ext cx="4176464" cy="3132348"/>
          </a:xfrm>
          <a:prstGeom prst="rect">
            <a:avLst/>
          </a:prstGeom>
        </p:spPr>
      </p:pic>
      <p:pic>
        <p:nvPicPr>
          <p:cNvPr id="6" name="Рисунок 5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776532" y="3476764"/>
            <a:ext cx="4122149" cy="3091612"/>
          </a:xfrm>
          <a:prstGeom prst="rect">
            <a:avLst/>
          </a:prstGeom>
        </p:spPr>
      </p:pic>
      <p:sp>
        <p:nvSpPr>
          <p:cNvPr id="7" name="Заголовок 1"/>
          <p:cNvSpPr>
            <a:spLocks noGrp="1"/>
          </p:cNvSpPr>
          <p:nvPr>
            <p:ph type="title"/>
          </p:nvPr>
        </p:nvSpPr>
        <p:spPr>
          <a:xfrm>
            <a:off x="467544" y="222832"/>
            <a:ext cx="8229600" cy="835536"/>
          </a:xfrm>
        </p:spPr>
        <p:txBody>
          <a:bodyPr>
            <a:normAutofit/>
          </a:bodyPr>
          <a:lstStyle/>
          <a:p>
            <a:r>
              <a:rPr lang="ru-RU" sz="4000" b="1" dirty="0" smtClean="0">
                <a:solidFill>
                  <a:srgbClr val="3333C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Методики </a:t>
            </a:r>
            <a:r>
              <a:rPr lang="ru-RU" sz="4000" b="1" dirty="0">
                <a:solidFill>
                  <a:srgbClr val="3333C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и </a:t>
            </a:r>
            <a:r>
              <a:rPr lang="ru-RU" sz="4000" b="1" dirty="0" smtClean="0">
                <a:solidFill>
                  <a:srgbClr val="3333C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технологии</a:t>
            </a:r>
            <a:endParaRPr lang="ru-RU" sz="4000" b="1" dirty="0">
              <a:solidFill>
                <a:srgbClr val="3333CC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" name="Прямоугольник 1"/>
          <p:cNvSpPr/>
          <p:nvPr/>
        </p:nvSpPr>
        <p:spPr>
          <a:xfrm>
            <a:off x="204531" y="1064968"/>
            <a:ext cx="8662965" cy="15696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ru-RU" sz="2400" u="sng" dirty="0" smtClean="0">
                <a:solidFill>
                  <a:schemeClr val="tx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Системно-</a:t>
            </a:r>
            <a:r>
              <a:rPr lang="ru-RU" sz="2400" u="sng" dirty="0" err="1" smtClean="0">
                <a:solidFill>
                  <a:schemeClr val="tx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деятельностный</a:t>
            </a:r>
            <a:r>
              <a:rPr lang="ru-RU" sz="2400" u="sng" dirty="0" smtClean="0">
                <a:solidFill>
                  <a:schemeClr val="tx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u="sng" dirty="0">
                <a:solidFill>
                  <a:schemeClr val="tx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подход</a:t>
            </a:r>
            <a:r>
              <a:rPr lang="ru-RU" sz="2400" dirty="0">
                <a:solidFill>
                  <a:schemeClr val="tx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smtClean="0">
                <a:solidFill>
                  <a:schemeClr val="tx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состоит в том, что новые знания дети «открывают» сами в процессе исследовательской и творческой деятельности в разработке собственных действующих моделей, декораций и героев </a:t>
            </a:r>
            <a:r>
              <a:rPr lang="ru-RU" sz="2400" dirty="0" err="1">
                <a:solidFill>
                  <a:schemeClr val="tx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Л</a:t>
            </a:r>
            <a:r>
              <a:rPr lang="ru-RU" sz="2400" dirty="0" err="1" smtClean="0">
                <a:solidFill>
                  <a:schemeClr val="tx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его</a:t>
            </a:r>
            <a:r>
              <a:rPr lang="ru-RU" sz="2400" dirty="0" smtClean="0">
                <a:solidFill>
                  <a:schemeClr val="tx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-сказок.</a:t>
            </a:r>
          </a:p>
        </p:txBody>
      </p:sp>
    </p:spTree>
    <p:extLst>
      <p:ext uri="{BB962C8B-B14F-4D97-AF65-F5344CB8AC3E}">
        <p14:creationId xmlns:p14="http://schemas.microsoft.com/office/powerpoint/2010/main" val="381934098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2020" y="3356992"/>
            <a:ext cx="4668011" cy="3501008"/>
          </a:xfrm>
          <a:prstGeom prst="rect">
            <a:avLst/>
          </a:prstGeom>
        </p:spPr>
      </p:pic>
      <p:pic>
        <p:nvPicPr>
          <p:cNvPr id="3" name="Рисунок 2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684568" y="2348880"/>
            <a:ext cx="4860032" cy="3645024"/>
          </a:xfrm>
          <a:prstGeom prst="rect">
            <a:avLst/>
          </a:prstGeom>
        </p:spPr>
      </p:pic>
      <p:pic>
        <p:nvPicPr>
          <p:cNvPr id="6" name="Рисунок 5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72000" y="3356992"/>
            <a:ext cx="4668011" cy="3501008"/>
          </a:xfrm>
          <a:prstGeom prst="rect">
            <a:avLst/>
          </a:prstGeom>
        </p:spPr>
      </p:pic>
      <p:sp>
        <p:nvSpPr>
          <p:cNvPr id="4" name="Прямоугольник 3"/>
          <p:cNvSpPr/>
          <p:nvPr/>
        </p:nvSpPr>
        <p:spPr>
          <a:xfrm>
            <a:off x="359532" y="836712"/>
            <a:ext cx="8424936" cy="230832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ru-RU" sz="2400" u="sng" dirty="0">
                <a:solidFill>
                  <a:schemeClr val="tx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Личностно-ориентированный</a:t>
            </a:r>
            <a:r>
              <a:rPr lang="ru-RU" sz="2400" dirty="0">
                <a:solidFill>
                  <a:schemeClr val="tx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smtClean="0">
                <a:solidFill>
                  <a:schemeClr val="tx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подход в проекте «Сказки из </a:t>
            </a:r>
            <a:r>
              <a:rPr lang="ru-RU" sz="2400" dirty="0" err="1" smtClean="0">
                <a:solidFill>
                  <a:schemeClr val="tx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Лего</a:t>
            </a:r>
            <a:r>
              <a:rPr lang="ru-RU" sz="2400" dirty="0" smtClean="0">
                <a:solidFill>
                  <a:schemeClr val="tx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» представляет каждому </a:t>
            </a:r>
            <a:r>
              <a:rPr lang="ru-RU" sz="2400" dirty="0">
                <a:solidFill>
                  <a:schemeClr val="tx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ребенку </a:t>
            </a:r>
            <a:r>
              <a:rPr lang="ru-RU" sz="2400" dirty="0" smtClean="0">
                <a:solidFill>
                  <a:schemeClr val="tx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возможность </a:t>
            </a:r>
            <a:r>
              <a:rPr lang="ru-RU" sz="2400" dirty="0">
                <a:solidFill>
                  <a:schemeClr val="tx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попробовать себя в роли сценариста, актера, техника, декоратора и определить собственную зону  ответственности за результат совместной </a:t>
            </a:r>
            <a:r>
              <a:rPr lang="ru-RU" sz="2400" dirty="0" smtClean="0">
                <a:solidFill>
                  <a:schemeClr val="tx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деятельности </a:t>
            </a:r>
            <a:r>
              <a:rPr lang="ru-RU" sz="2400" dirty="0">
                <a:solidFill>
                  <a:schemeClr val="tx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– творческий показ сказки</a:t>
            </a:r>
            <a:r>
              <a:rPr lang="ru-RU" sz="2400" dirty="0" smtClean="0">
                <a:solidFill>
                  <a:schemeClr val="tx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ru-RU" sz="2400" dirty="0">
              <a:solidFill>
                <a:schemeClr val="tx2">
                  <a:lumMod val="75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8" name="Заголовок 1"/>
          <p:cNvSpPr>
            <a:spLocks noGrp="1"/>
          </p:cNvSpPr>
          <p:nvPr>
            <p:ph type="title"/>
          </p:nvPr>
        </p:nvSpPr>
        <p:spPr>
          <a:xfrm>
            <a:off x="513347" y="206988"/>
            <a:ext cx="8229600" cy="835536"/>
          </a:xfrm>
        </p:spPr>
        <p:txBody>
          <a:bodyPr>
            <a:normAutofit/>
          </a:bodyPr>
          <a:lstStyle/>
          <a:p>
            <a:r>
              <a:rPr lang="ru-RU" sz="4000" b="1" dirty="0" smtClean="0">
                <a:solidFill>
                  <a:srgbClr val="3333C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Методики </a:t>
            </a:r>
            <a:r>
              <a:rPr lang="ru-RU" sz="4000" b="1" dirty="0">
                <a:solidFill>
                  <a:srgbClr val="3333C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и </a:t>
            </a:r>
            <a:r>
              <a:rPr lang="ru-RU" sz="4000" b="1" dirty="0" smtClean="0">
                <a:solidFill>
                  <a:srgbClr val="3333C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технологии</a:t>
            </a:r>
            <a:endParaRPr lang="ru-RU" sz="4000" b="1" dirty="0">
              <a:solidFill>
                <a:srgbClr val="3333CC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17178283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AutoShape 2" descr="https://le-www-live-s.legocdn.com/sc/media/images/3-standard-4-3/curriculum-pack-preview-pages/wedo2-1rus-faf7397f9857f4006a0ac92b167c1a1d.png?la=ru-ru&amp;h=300&amp;w=400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 dirty="0"/>
          </a:p>
        </p:txBody>
      </p:sp>
      <p:sp>
        <p:nvSpPr>
          <p:cNvPr id="5" name="AutoShape 6" descr="http://www.afrel.co.jp/cms/wp-content/uploads/2016/03/18328_45300_Prod_01.jpg"/>
          <p:cNvSpPr>
            <a:spLocks noChangeAspect="1" noChangeArrowheads="1"/>
          </p:cNvSpPr>
          <p:nvPr/>
        </p:nvSpPr>
        <p:spPr bwMode="auto">
          <a:xfrm>
            <a:off x="501241" y="195170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 dirty="0"/>
          </a:p>
        </p:txBody>
      </p:sp>
      <p:pic>
        <p:nvPicPr>
          <p:cNvPr id="2" name="Рисунок 1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237033" y="0"/>
            <a:ext cx="4716016" cy="3537012"/>
          </a:xfrm>
          <a:prstGeom prst="rect">
            <a:avLst/>
          </a:prstGeom>
        </p:spPr>
      </p:pic>
      <p:pic>
        <p:nvPicPr>
          <p:cNvPr id="4" name="Рисунок 3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478983" y="3486855"/>
            <a:ext cx="4665017" cy="3498763"/>
          </a:xfrm>
          <a:prstGeom prst="rect">
            <a:avLst/>
          </a:prstGeom>
        </p:spPr>
      </p:pic>
      <p:pic>
        <p:nvPicPr>
          <p:cNvPr id="7" name="Рисунок 6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3556618"/>
            <a:ext cx="4478983" cy="3359238"/>
          </a:xfrm>
          <a:prstGeom prst="rect">
            <a:avLst/>
          </a:prstGeom>
        </p:spPr>
      </p:pic>
      <p:pic>
        <p:nvPicPr>
          <p:cNvPr id="8" name="Рисунок 7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478983" y="0"/>
            <a:ext cx="4665552" cy="3499164"/>
          </a:xfrm>
          <a:prstGeom prst="rect">
            <a:avLst/>
          </a:prstGeom>
        </p:spPr>
      </p:pic>
      <p:sp>
        <p:nvSpPr>
          <p:cNvPr id="6" name="Прямоугольник 5"/>
          <p:cNvSpPr/>
          <p:nvPr/>
        </p:nvSpPr>
        <p:spPr>
          <a:xfrm>
            <a:off x="501241" y="3083665"/>
            <a:ext cx="8319231" cy="830997"/>
          </a:xfrm>
          <a:prstGeom prst="rect">
            <a:avLst/>
          </a:prstGeom>
          <a:solidFill>
            <a:schemeClr val="bg1"/>
          </a:solidFill>
        </p:spPr>
        <p:txBody>
          <a:bodyPr wrap="square">
            <a:spAutoFit/>
          </a:bodyPr>
          <a:lstStyle/>
          <a:p>
            <a:pPr lvl="0"/>
            <a:r>
              <a:rPr lang="ru-RU" sz="2400" dirty="0" smtClean="0">
                <a:solidFill>
                  <a:srgbClr val="010101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Прием «Создание </a:t>
            </a:r>
            <a:r>
              <a:rPr lang="ru-RU" sz="2400" dirty="0">
                <a:solidFill>
                  <a:srgbClr val="010101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ситуации дефицита знаний,</a:t>
            </a:r>
            <a:r>
              <a:rPr lang="ru-RU" sz="2400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>
                <a:solidFill>
                  <a:srgbClr val="010101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прерывание и незавершённость </a:t>
            </a:r>
            <a:r>
              <a:rPr lang="ru-RU" sz="2400" dirty="0" smtClean="0">
                <a:solidFill>
                  <a:srgbClr val="010101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учебной деятельности»</a:t>
            </a:r>
            <a:endParaRPr lang="ru-RU" sz="2400" dirty="0">
              <a:solidFill>
                <a:srgbClr val="010101"/>
              </a:solidFill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29091007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/>
          <p:cNvSpPr/>
          <p:nvPr/>
        </p:nvSpPr>
        <p:spPr>
          <a:xfrm>
            <a:off x="359532" y="836712"/>
            <a:ext cx="8424936" cy="193899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ru-RU" sz="2400" u="sng" dirty="0" smtClean="0">
                <a:solidFill>
                  <a:schemeClr val="tx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Игровые технологии</a:t>
            </a:r>
            <a:r>
              <a:rPr lang="ru-RU" sz="2400" dirty="0" smtClean="0">
                <a:solidFill>
                  <a:schemeClr val="tx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в проекте «Сказки из </a:t>
            </a:r>
            <a:r>
              <a:rPr lang="ru-RU" sz="2400" dirty="0" err="1" smtClean="0">
                <a:solidFill>
                  <a:schemeClr val="tx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Лего</a:t>
            </a:r>
            <a:r>
              <a:rPr lang="ru-RU" sz="2400" dirty="0" smtClean="0">
                <a:solidFill>
                  <a:schemeClr val="tx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» значительно расширяют возможности визуального представления сказок для детей и является прекрасным средством для развития творчества и фантазии, активно вовлекая учащихся в развитие коммуникативных навыков.</a:t>
            </a:r>
            <a:endParaRPr lang="ru-RU" sz="2400" dirty="0">
              <a:solidFill>
                <a:schemeClr val="tx2">
                  <a:lumMod val="75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8" name="Заголовок 1"/>
          <p:cNvSpPr>
            <a:spLocks noGrp="1"/>
          </p:cNvSpPr>
          <p:nvPr>
            <p:ph type="title"/>
          </p:nvPr>
        </p:nvSpPr>
        <p:spPr>
          <a:xfrm>
            <a:off x="513347" y="206988"/>
            <a:ext cx="8229600" cy="835536"/>
          </a:xfrm>
        </p:spPr>
        <p:txBody>
          <a:bodyPr>
            <a:normAutofit/>
          </a:bodyPr>
          <a:lstStyle/>
          <a:p>
            <a:r>
              <a:rPr lang="ru-RU" sz="4000" b="1" dirty="0" smtClean="0">
                <a:solidFill>
                  <a:srgbClr val="3333C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Методики </a:t>
            </a:r>
            <a:r>
              <a:rPr lang="ru-RU" sz="4000" b="1" dirty="0">
                <a:solidFill>
                  <a:srgbClr val="3333C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и </a:t>
            </a:r>
            <a:r>
              <a:rPr lang="ru-RU" sz="4000" b="1" dirty="0" smtClean="0">
                <a:solidFill>
                  <a:srgbClr val="3333C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технологии</a:t>
            </a:r>
            <a:endParaRPr lang="ru-RU" sz="4000" b="1" dirty="0">
              <a:solidFill>
                <a:srgbClr val="3333CC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9" name="Рисунок 8" descr="https://oki5.vkusercdn.ru/i?r=BDHElZJBPNKGuFyY-akIDfgnB_pGm0nbUMH5-qOpGisRzK1f0IsmTW-KSgpx_1fdlgU&amp;fn=w_548"/>
          <p:cNvPicPr/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1477" b="14366"/>
          <a:stretch/>
        </p:blipFill>
        <p:spPr bwMode="auto">
          <a:xfrm>
            <a:off x="4868089" y="2884977"/>
            <a:ext cx="4275911" cy="3973023"/>
          </a:xfrm>
          <a:prstGeom prst="rect">
            <a:avLst/>
          </a:prstGeom>
          <a:noFill/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  <p:pic>
        <p:nvPicPr>
          <p:cNvPr id="10" name="Рисунок 9"/>
          <p:cNvPicPr>
            <a:picLocks noChangeAspect="1"/>
          </p:cNvPicPr>
          <p:nvPr/>
        </p:nvPicPr>
        <p:blipFill rotWithShape="1"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7163" t="25850" r="5112"/>
          <a:stretch/>
        </p:blipFill>
        <p:spPr>
          <a:xfrm>
            <a:off x="0" y="2891220"/>
            <a:ext cx="4860032" cy="399086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8500374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/>
          <p:cNvSpPr/>
          <p:nvPr/>
        </p:nvSpPr>
        <p:spPr>
          <a:xfrm>
            <a:off x="5587529" y="1704441"/>
            <a:ext cx="3376960" cy="34163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2400" dirty="0" smtClean="0">
                <a:solidFill>
                  <a:srgbClr val="01010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Одна из форм применения ИКТ-технологий, систематически реализуемая в студии - просмотры </a:t>
            </a:r>
            <a:r>
              <a:rPr lang="ru-RU" sz="2400" dirty="0">
                <a:solidFill>
                  <a:srgbClr val="01010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и обсуждения роликов с собственным участием в </a:t>
            </a:r>
            <a:r>
              <a:rPr lang="ru-RU" sz="2400" dirty="0" smtClean="0">
                <a:solidFill>
                  <a:srgbClr val="01010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проектах и конкурсах.</a:t>
            </a:r>
            <a:endParaRPr lang="ru-RU" sz="2400" b="1" dirty="0">
              <a:solidFill>
                <a:srgbClr val="7030A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8" name="Заголовок 1"/>
          <p:cNvSpPr>
            <a:spLocks noGrp="1"/>
          </p:cNvSpPr>
          <p:nvPr>
            <p:ph type="title"/>
          </p:nvPr>
        </p:nvSpPr>
        <p:spPr>
          <a:xfrm>
            <a:off x="513347" y="206988"/>
            <a:ext cx="8229600" cy="835536"/>
          </a:xfrm>
        </p:spPr>
        <p:txBody>
          <a:bodyPr>
            <a:normAutofit/>
          </a:bodyPr>
          <a:lstStyle/>
          <a:p>
            <a:r>
              <a:rPr lang="ru-RU" sz="4000" b="1" dirty="0" smtClean="0">
                <a:solidFill>
                  <a:srgbClr val="3333C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Методики </a:t>
            </a:r>
            <a:r>
              <a:rPr lang="ru-RU" sz="4000" b="1" dirty="0">
                <a:solidFill>
                  <a:srgbClr val="3333C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и </a:t>
            </a:r>
            <a:r>
              <a:rPr lang="ru-RU" sz="4000" b="1" dirty="0" smtClean="0">
                <a:solidFill>
                  <a:srgbClr val="3333C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технологии</a:t>
            </a:r>
            <a:endParaRPr lang="ru-RU" sz="4000" b="1" dirty="0">
              <a:solidFill>
                <a:srgbClr val="3333CC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9" name="Рисунок 8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7504" y="1704441"/>
            <a:ext cx="5363767" cy="402282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3100047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Прямоугольник 7"/>
          <p:cNvSpPr/>
          <p:nvPr/>
        </p:nvSpPr>
        <p:spPr>
          <a:xfrm>
            <a:off x="2885830" y="1412776"/>
            <a:ext cx="6225562" cy="224676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42900" indent="-342900" algn="just">
              <a:buFont typeface="Wingdings" panose="05000000000000000000" pitchFamily="2" charset="2"/>
              <a:buChar char="ü"/>
            </a:pP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В </a:t>
            </a:r>
            <a:r>
              <a:rPr lang="ru-RU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2020-2021 </a:t>
            </a:r>
            <a:r>
              <a:rPr lang="ru-RU" sz="20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уч.г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ru-RU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в ДЮЦ «Сказка» впервые был 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реализован </a:t>
            </a:r>
            <a:r>
              <a:rPr lang="ru-RU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творческий показ по сказке </a:t>
            </a:r>
            <a:r>
              <a:rPr lang="ru-RU" sz="20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К.Чуковского</a:t>
            </a:r>
            <a:r>
              <a:rPr lang="ru-RU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«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Мойдодыр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», с участием в составе команды разработчиков и авторов проекта </a:t>
            </a:r>
            <a:r>
              <a:rPr lang="ru-RU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ребенка-инвалида.</a:t>
            </a:r>
          </a:p>
          <a:p>
            <a:pPr marL="342900" indent="-342900" algn="just">
              <a:buFont typeface="Wingdings" panose="05000000000000000000" pitchFamily="2" charset="2"/>
              <a:buChar char="ü"/>
            </a:pPr>
            <a:r>
              <a:rPr lang="ru-RU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В 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2022 г. инсценировали стихотворения Агнии </a:t>
            </a:r>
            <a:r>
              <a:rPr lang="ru-RU" sz="20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Барто</a:t>
            </a:r>
            <a:r>
              <a:rPr lang="ru-RU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ru-RU" sz="2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9" name="Заголовок 1"/>
          <p:cNvSpPr>
            <a:spLocks noGrp="1"/>
          </p:cNvSpPr>
          <p:nvPr>
            <p:ph type="title"/>
          </p:nvPr>
        </p:nvSpPr>
        <p:spPr>
          <a:xfrm>
            <a:off x="513347" y="206988"/>
            <a:ext cx="8229600" cy="835536"/>
          </a:xfrm>
        </p:spPr>
        <p:txBody>
          <a:bodyPr>
            <a:normAutofit fontScale="90000"/>
          </a:bodyPr>
          <a:lstStyle/>
          <a:p>
            <a:r>
              <a:rPr lang="ru-RU" sz="4000" b="1" dirty="0" smtClean="0">
                <a:solidFill>
                  <a:srgbClr val="3333C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Образовательные достижения проекта «Сказки из </a:t>
            </a:r>
            <a:r>
              <a:rPr lang="ru-RU" sz="4000" b="1" dirty="0" err="1" smtClean="0">
                <a:solidFill>
                  <a:srgbClr val="3333C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Лего</a:t>
            </a:r>
            <a:r>
              <a:rPr lang="ru-RU" sz="4000" b="1" dirty="0" smtClean="0">
                <a:solidFill>
                  <a:srgbClr val="3333C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»</a:t>
            </a:r>
            <a:endParaRPr lang="ru-RU" sz="4000" b="1" dirty="0">
              <a:solidFill>
                <a:srgbClr val="3333CC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10" name="Рисунок 9" descr="D:\МАМИНО\СКАЗКА\КАНИКУЛЫ\кр.конк.ЛЕТН.ПРОГР.20г\ДИСТАНТ.ПРОЕКТ СКАЗКИ\Садовой МОЙДОДЫР2.jpeg"/>
          <p:cNvPicPr/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6837" y="3982085"/>
            <a:ext cx="2154555" cy="2875915"/>
          </a:xfrm>
          <a:prstGeom prst="rect">
            <a:avLst/>
          </a:prstGeom>
          <a:noFill/>
          <a:ln>
            <a:noFill/>
          </a:ln>
        </p:spPr>
      </p:pic>
      <p:pic>
        <p:nvPicPr>
          <p:cNvPr id="12" name="Рисунок 11"/>
          <p:cNvPicPr/>
          <p:nvPr/>
        </p:nvPicPr>
        <p:blipFill>
          <a:blip r:embed="rId5"/>
          <a:stretch>
            <a:fillRect/>
          </a:stretch>
        </p:blipFill>
        <p:spPr>
          <a:xfrm>
            <a:off x="3635896" y="3886816"/>
            <a:ext cx="2716324" cy="2971184"/>
          </a:xfrm>
          <a:prstGeom prst="rect">
            <a:avLst/>
          </a:prstGeom>
        </p:spPr>
      </p:pic>
      <p:pic>
        <p:nvPicPr>
          <p:cNvPr id="13" name="Рисунок 12"/>
          <p:cNvPicPr/>
          <p:nvPr/>
        </p:nvPicPr>
        <p:blipFill>
          <a:blip r:embed="rId6"/>
          <a:stretch>
            <a:fillRect/>
          </a:stretch>
        </p:blipFill>
        <p:spPr>
          <a:xfrm>
            <a:off x="173541" y="624756"/>
            <a:ext cx="2563468" cy="3502329"/>
          </a:xfrm>
          <a:prstGeom prst="rect">
            <a:avLst/>
          </a:prstGeom>
        </p:spPr>
      </p:pic>
      <p:pic>
        <p:nvPicPr>
          <p:cNvPr id="11" name="Рисунок 10"/>
          <p:cNvPicPr/>
          <p:nvPr/>
        </p:nvPicPr>
        <p:blipFill>
          <a:blip r:embed="rId7"/>
          <a:stretch>
            <a:fillRect/>
          </a:stretch>
        </p:blipFill>
        <p:spPr>
          <a:xfrm>
            <a:off x="64157" y="3717031"/>
            <a:ext cx="3211699" cy="311474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1682920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21015"/>
            <a:ext cx="4643687" cy="3482765"/>
          </a:xfrm>
          <a:prstGeom prst="rect">
            <a:avLst/>
          </a:prstGeom>
        </p:spPr>
      </p:pic>
      <p:pic>
        <p:nvPicPr>
          <p:cNvPr id="6" name="Рисунок 5"/>
          <p:cNvPicPr>
            <a:picLocks noChangeAspect="1"/>
          </p:cNvPicPr>
          <p:nvPr/>
        </p:nvPicPr>
        <p:blipFill rotWithShape="1"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88" t="7611" r="6688" b="6358"/>
          <a:stretch/>
        </p:blipFill>
        <p:spPr>
          <a:xfrm>
            <a:off x="4326052" y="3503780"/>
            <a:ext cx="4817948" cy="3314679"/>
          </a:xfrm>
          <a:prstGeom prst="rect">
            <a:avLst/>
          </a:prstGeom>
        </p:spPr>
      </p:pic>
      <p:pic>
        <p:nvPicPr>
          <p:cNvPr id="13" name="Рисунок 12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24505" y="21015"/>
            <a:ext cx="4650628" cy="3487971"/>
          </a:xfrm>
          <a:prstGeom prst="rect">
            <a:avLst/>
          </a:prstGeom>
        </p:spPr>
      </p:pic>
      <p:sp>
        <p:nvSpPr>
          <p:cNvPr id="15" name="Прямоугольник 14"/>
          <p:cNvSpPr/>
          <p:nvPr/>
        </p:nvSpPr>
        <p:spPr>
          <a:xfrm>
            <a:off x="129054" y="3689718"/>
            <a:ext cx="4067944" cy="313932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Инсценировка русской народной сказки "Теремок" была показана ребятам из детских объединений "Родничок" и "Мотылёк" в 2023 </a:t>
            </a:r>
            <a:r>
              <a:rPr lang="ru-RU" sz="2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г., информация </a:t>
            </a:r>
            <a:r>
              <a:rPr 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опубликована в </a:t>
            </a:r>
            <a:r>
              <a:rPr lang="ru-RU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Госпаблик</a:t>
            </a:r>
            <a:r>
              <a:rPr 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нашего Центра </a:t>
            </a:r>
            <a:r>
              <a:rPr lang="ru-RU" sz="2200" u="sng" dirty="0">
                <a:latin typeface="Times New Roman" panose="02020603050405020304" pitchFamily="18" charset="0"/>
                <a:cs typeface="Times New Roman" panose="02020603050405020304" pitchFamily="18" charset="0"/>
                <a:hlinkClick r:id="rId7"/>
              </a:rPr>
              <a:t>https://ok.ru/group/70000001159179/topic/155692090377483</a:t>
            </a:r>
            <a:r>
              <a:rPr lang="ru-RU" sz="2200" u="sng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endParaRPr lang="ru-RU" sz="22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3728984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Прямоугольник 7"/>
          <p:cNvSpPr/>
          <p:nvPr/>
        </p:nvSpPr>
        <p:spPr>
          <a:xfrm>
            <a:off x="3032936" y="1211060"/>
            <a:ext cx="6076076" cy="286232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В 2023г.  устроили презентацию своей конкурсной работы "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Робосани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" </a:t>
            </a: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по стихотворению </a:t>
            </a:r>
            <a:r>
              <a:rPr lang="ru-RU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И.Сурикова</a:t>
            </a: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«Вот моя деревня» дошкольникам 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студии "</a:t>
            </a: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Родничок». 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В доступной и интересной форме мальчики рассказали о модели саней, которые могли бы перемещать ребёнка из одной точки в другую, своевременно оповещая родителей о местонахождении ребёнка </a:t>
            </a: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и 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на городском конкурсе технического творчества получили 1 место </a:t>
            </a: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информация 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также опубликована в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Госпаблик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нашего Центра </a:t>
            </a:r>
            <a:r>
              <a:rPr lang="ru-RU" u="sng" dirty="0">
                <a:latin typeface="Times New Roman" panose="02020603050405020304" pitchFamily="18" charset="0"/>
                <a:cs typeface="Times New Roman" panose="02020603050405020304" pitchFamily="18" charset="0"/>
                <a:hlinkClick r:id="rId4"/>
              </a:rPr>
              <a:t>https://ok.ru/group/70000001159179/topic/156424592409867</a:t>
            </a:r>
            <a:r>
              <a:rPr lang="ru-RU" u="sng" dirty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  </a:t>
            </a:r>
          </a:p>
        </p:txBody>
      </p:sp>
      <p:sp>
        <p:nvSpPr>
          <p:cNvPr id="9" name="Заголовок 1"/>
          <p:cNvSpPr>
            <a:spLocks noGrp="1"/>
          </p:cNvSpPr>
          <p:nvPr>
            <p:ph type="title"/>
          </p:nvPr>
        </p:nvSpPr>
        <p:spPr>
          <a:xfrm>
            <a:off x="513347" y="206988"/>
            <a:ext cx="8229600" cy="835536"/>
          </a:xfrm>
        </p:spPr>
        <p:txBody>
          <a:bodyPr>
            <a:normAutofit fontScale="90000"/>
          </a:bodyPr>
          <a:lstStyle/>
          <a:p>
            <a:r>
              <a:rPr lang="ru-RU" sz="4000" b="1" dirty="0" smtClean="0">
                <a:solidFill>
                  <a:srgbClr val="3333C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Образовательные достижения проекта «Сказки из </a:t>
            </a:r>
            <a:r>
              <a:rPr lang="ru-RU" sz="4000" b="1" dirty="0" err="1" smtClean="0">
                <a:solidFill>
                  <a:srgbClr val="3333C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Лего</a:t>
            </a:r>
            <a:r>
              <a:rPr lang="ru-RU" sz="4000" b="1" dirty="0" smtClean="0">
                <a:solidFill>
                  <a:srgbClr val="3333C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»</a:t>
            </a:r>
            <a:endParaRPr lang="ru-RU" sz="4000" b="1" dirty="0">
              <a:solidFill>
                <a:srgbClr val="3333CC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6" name="Рисунок 5"/>
          <p:cNvPicPr/>
          <p:nvPr/>
        </p:nvPicPr>
        <p:blipFill>
          <a:blip r:embed="rId5"/>
          <a:stretch>
            <a:fillRect/>
          </a:stretch>
        </p:blipFill>
        <p:spPr>
          <a:xfrm>
            <a:off x="107504" y="814549"/>
            <a:ext cx="2685202" cy="3836719"/>
          </a:xfrm>
          <a:prstGeom prst="rect">
            <a:avLst/>
          </a:prstGeom>
        </p:spPr>
      </p:pic>
      <p:pic>
        <p:nvPicPr>
          <p:cNvPr id="3" name="Рисунок 2"/>
          <p:cNvPicPr>
            <a:picLocks noChangeAspect="1"/>
          </p:cNvPicPr>
          <p:nvPr/>
        </p:nvPicPr>
        <p:blipFill rotWithShape="1"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865" t="7752" b="19888"/>
          <a:stretch/>
        </p:blipFill>
        <p:spPr>
          <a:xfrm>
            <a:off x="107504" y="4272586"/>
            <a:ext cx="4464496" cy="2520280"/>
          </a:xfrm>
          <a:prstGeom prst="rect">
            <a:avLst/>
          </a:prstGeom>
        </p:spPr>
      </p:pic>
      <p:pic>
        <p:nvPicPr>
          <p:cNvPr id="5" name="Рисунок 4"/>
          <p:cNvPicPr>
            <a:picLocks noChangeAspect="1"/>
          </p:cNvPicPr>
          <p:nvPr/>
        </p:nvPicPr>
        <p:blipFill rotWithShape="1"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688" t="31101" r="7476" b="17450"/>
          <a:stretch/>
        </p:blipFill>
        <p:spPr>
          <a:xfrm>
            <a:off x="3491880" y="4262261"/>
            <a:ext cx="5617132" cy="252513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7915895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Прямоугольник 7"/>
          <p:cNvSpPr/>
          <p:nvPr/>
        </p:nvSpPr>
        <p:spPr>
          <a:xfrm>
            <a:off x="5019294" y="1301748"/>
            <a:ext cx="4017202" cy="193899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В 2024 году работа в рамках проекта «Сказки из «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Лего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» успешно </a:t>
            </a:r>
            <a:r>
              <a:rPr lang="ru-RU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реализована сказка 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«Мы делили апельсин</a:t>
            </a:r>
            <a:r>
              <a:rPr lang="ru-RU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». В настоящее время идет подготовка народной сказки «Репка».</a:t>
            </a:r>
            <a:endParaRPr lang="ru-RU" sz="2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9" name="Заголовок 1"/>
          <p:cNvSpPr>
            <a:spLocks noGrp="1"/>
          </p:cNvSpPr>
          <p:nvPr>
            <p:ph type="title"/>
          </p:nvPr>
        </p:nvSpPr>
        <p:spPr>
          <a:xfrm>
            <a:off x="513347" y="206988"/>
            <a:ext cx="8229600" cy="835536"/>
          </a:xfrm>
        </p:spPr>
        <p:txBody>
          <a:bodyPr>
            <a:normAutofit fontScale="90000"/>
          </a:bodyPr>
          <a:lstStyle/>
          <a:p>
            <a:r>
              <a:rPr lang="ru-RU" sz="4000" b="1" dirty="0" smtClean="0">
                <a:solidFill>
                  <a:srgbClr val="3333C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Образовательные достижения проекта «Сказки из </a:t>
            </a:r>
            <a:r>
              <a:rPr lang="ru-RU" sz="4000" b="1" dirty="0" err="1" smtClean="0">
                <a:solidFill>
                  <a:srgbClr val="3333C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Лего</a:t>
            </a:r>
            <a:r>
              <a:rPr lang="ru-RU" sz="4000" b="1" dirty="0" smtClean="0">
                <a:solidFill>
                  <a:srgbClr val="3333C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»</a:t>
            </a:r>
            <a:endParaRPr lang="ru-RU" sz="4000" b="1" dirty="0">
              <a:solidFill>
                <a:srgbClr val="3333CC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2" name="Рисунок 1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81108" y="3435832"/>
            <a:ext cx="4562891" cy="3422168"/>
          </a:xfrm>
          <a:prstGeom prst="rect">
            <a:avLst/>
          </a:prstGeom>
        </p:spPr>
      </p:pic>
      <p:pic>
        <p:nvPicPr>
          <p:cNvPr id="4" name="Рисунок 3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9512" y="1237616"/>
            <a:ext cx="4778915" cy="3584186"/>
          </a:xfrm>
          <a:prstGeom prst="rect">
            <a:avLst/>
          </a:prstGeom>
        </p:spPr>
      </p:pic>
      <p:pic>
        <p:nvPicPr>
          <p:cNvPr id="7" name="Рисунок 6"/>
          <p:cNvPicPr>
            <a:picLocks noChangeAspect="1"/>
          </p:cNvPicPr>
          <p:nvPr/>
        </p:nvPicPr>
        <p:blipFill rotWithShape="1"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0278"/>
          <a:stretch/>
        </p:blipFill>
        <p:spPr>
          <a:xfrm>
            <a:off x="118645" y="3842176"/>
            <a:ext cx="4481772" cy="301582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6186663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2695</TotalTime>
  <Words>439</Words>
  <Application>Microsoft Office PowerPoint</Application>
  <PresentationFormat>Экран (4:3)</PresentationFormat>
  <Paragraphs>43</Paragraphs>
  <Slides>12</Slides>
  <Notes>12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4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12</vt:i4>
      </vt:variant>
    </vt:vector>
  </HeadingPairs>
  <TitlesOfParts>
    <vt:vector size="17" baseType="lpstr">
      <vt:lpstr>Arial</vt:lpstr>
      <vt:lpstr>Calibri</vt:lpstr>
      <vt:lpstr>Times New Roman</vt:lpstr>
      <vt:lpstr>Wingdings</vt:lpstr>
      <vt:lpstr>Тема Office</vt:lpstr>
      <vt:lpstr>Панель методик и технологий образовательной практики  «Сказки из Лего»</vt:lpstr>
      <vt:lpstr>Презентация PowerPoint</vt:lpstr>
      <vt:lpstr>Презентация PowerPoint</vt:lpstr>
      <vt:lpstr>Методики и технологии</vt:lpstr>
      <vt:lpstr>Методики и технологии</vt:lpstr>
      <vt:lpstr>Презентация PowerPoint</vt:lpstr>
      <vt:lpstr>Методики и технологии</vt:lpstr>
      <vt:lpstr>Методики и технологии</vt:lpstr>
      <vt:lpstr>Образовательные достижения проекта «Сказки из Лего»</vt:lpstr>
      <vt:lpstr>Презентация PowerPoint</vt:lpstr>
      <vt:lpstr>Образовательные достижения проекта «Сказки из Лего»</vt:lpstr>
      <vt:lpstr>Образовательные достижения проекта «Сказки из Лего»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АВТОРСКАЯ ОБРАЗОВАТЕЛЬНАЯ ПРОГРАММА  ХУДОЖЕСТВЕННОЙ НАПРАВЛЕННОСТИ «ЦИРКОВОЕ ИСКУССТВО»</dc:title>
  <dc:creator>Максим</dc:creator>
  <cp:lastModifiedBy> </cp:lastModifiedBy>
  <cp:revision>214</cp:revision>
  <dcterms:created xsi:type="dcterms:W3CDTF">2018-01-30T12:24:18Z</dcterms:created>
  <dcterms:modified xsi:type="dcterms:W3CDTF">2025-03-27T04:06:37Z</dcterms:modified>
</cp:coreProperties>
</file>