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7.jpg" ContentType="image/jpeg"/>
  <Override PartName="/ppt/media/image13.jpg" ContentType="image/jpeg"/>
  <Override PartName="/ppt/media/image20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75" r:id="rId10"/>
    <p:sldId id="276" r:id="rId11"/>
    <p:sldId id="277" r:id="rId12"/>
    <p:sldId id="278" r:id="rId13"/>
    <p:sldId id="265" r:id="rId14"/>
    <p:sldId id="266" r:id="rId15"/>
    <p:sldId id="267" r:id="rId16"/>
    <p:sldId id="268" r:id="rId17"/>
    <p:sldId id="269" r:id="rId18"/>
    <p:sldId id="271" r:id="rId19"/>
    <p:sldId id="272" r:id="rId20"/>
    <p:sldId id="273" r:id="rId21"/>
  </p:sldIdLst>
  <p:sldSz cx="20104100" cy="16757650"/>
  <p:notesSz cx="20104100" cy="1675765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6" d="100"/>
          <a:sy n="36" d="100"/>
        </p:scale>
        <p:origin x="-1560" y="8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5194871"/>
            <a:ext cx="17088486" cy="3519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9384284"/>
            <a:ext cx="14072870" cy="41894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098" cy="167528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3854259"/>
            <a:ext cx="8745284" cy="110600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3854259"/>
            <a:ext cx="8745284" cy="110600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83576" y="5924944"/>
            <a:ext cx="7116444" cy="8769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643844" y="7626864"/>
            <a:ext cx="8883650" cy="59823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5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5584615"/>
            <a:ext cx="6433312" cy="837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5584615"/>
            <a:ext cx="4623943" cy="837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5584615"/>
            <a:ext cx="4623943" cy="837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73" y="134025"/>
            <a:ext cx="20103465" cy="2117090"/>
            <a:chOff x="673" y="134025"/>
            <a:chExt cx="20103465" cy="2117090"/>
          </a:xfrm>
        </p:grpSpPr>
        <p:sp>
          <p:nvSpPr>
            <p:cNvPr id="3" name="object 3"/>
            <p:cNvSpPr/>
            <p:nvPr/>
          </p:nvSpPr>
          <p:spPr>
            <a:xfrm>
              <a:off x="673" y="1513644"/>
              <a:ext cx="20103465" cy="737235"/>
            </a:xfrm>
            <a:custGeom>
              <a:avLst/>
              <a:gdLst/>
              <a:ahLst/>
              <a:cxnLst/>
              <a:rect l="l" t="t" r="r" b="b"/>
              <a:pathLst>
                <a:path w="20103465" h="737235">
                  <a:moveTo>
                    <a:pt x="20103092" y="0"/>
                  </a:moveTo>
                  <a:lnTo>
                    <a:pt x="0" y="0"/>
                  </a:lnTo>
                  <a:lnTo>
                    <a:pt x="0" y="737049"/>
                  </a:lnTo>
                  <a:lnTo>
                    <a:pt x="10051705" y="737049"/>
                  </a:lnTo>
                  <a:lnTo>
                    <a:pt x="20103092" y="737049"/>
                  </a:lnTo>
                  <a:lnTo>
                    <a:pt x="20103092" y="0"/>
                  </a:lnTo>
                  <a:close/>
                </a:path>
              </a:pathLst>
            </a:custGeom>
            <a:solidFill>
              <a:srgbClr val="37CF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08101" y="134025"/>
              <a:ext cx="1139069" cy="1407097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4256177" y="410450"/>
            <a:ext cx="13244830" cy="10438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Муниципальное общеобразовательное учреждение «Рудногорская  средняя общеобразовательная школа»</a:t>
            </a:r>
            <a:endParaRPr sz="335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27837" y="4693723"/>
            <a:ext cx="13160375" cy="3557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081020">
              <a:lnSpc>
                <a:spcPct val="100299"/>
              </a:lnSpc>
              <a:spcBef>
                <a:spcPts val="95"/>
              </a:spcBef>
            </a:pPr>
            <a:r>
              <a:rPr sz="7700" b="1" spc="-10" dirty="0">
                <a:latin typeface="Times New Roman"/>
                <a:cs typeface="Times New Roman"/>
              </a:rPr>
              <a:t>Профилактика </a:t>
            </a:r>
            <a:r>
              <a:rPr sz="7700" b="1" dirty="0">
                <a:latin typeface="Times New Roman"/>
                <a:cs typeface="Times New Roman"/>
              </a:rPr>
              <a:t>половой</a:t>
            </a:r>
            <a:r>
              <a:rPr sz="7700" b="1" spc="-355" dirty="0">
                <a:latin typeface="Times New Roman"/>
                <a:cs typeface="Times New Roman"/>
              </a:rPr>
              <a:t> </a:t>
            </a:r>
            <a:r>
              <a:rPr sz="7700" b="1" spc="-10" dirty="0">
                <a:latin typeface="Times New Roman"/>
                <a:cs typeface="Times New Roman"/>
              </a:rPr>
              <a:t>неприкосновенности</a:t>
            </a:r>
            <a:endParaRPr sz="7700" dirty="0">
              <a:latin typeface="Times New Roman"/>
              <a:cs typeface="Times New Roman"/>
            </a:endParaRPr>
          </a:p>
          <a:p>
            <a:pPr marL="1891664">
              <a:lnSpc>
                <a:spcPct val="100000"/>
              </a:lnSpc>
              <a:spcBef>
                <a:spcPts val="30"/>
              </a:spcBef>
            </a:pPr>
            <a:r>
              <a:rPr sz="7700" b="1" spc="-10" dirty="0">
                <a:latin typeface="Times New Roman"/>
                <a:cs typeface="Times New Roman"/>
              </a:rPr>
              <a:t>несовершеннолетних</a:t>
            </a:r>
            <a:endParaRPr sz="7700" dirty="0">
              <a:latin typeface="Times New Roman"/>
              <a:cs typeface="Times New Roman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06553" y="8420155"/>
            <a:ext cx="4047426" cy="477945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147864" y="14383948"/>
            <a:ext cx="15975965" cy="162352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R="110489" algn="ctr">
              <a:lnSpc>
                <a:spcPts val="4275"/>
              </a:lnSpc>
              <a:spcBef>
                <a:spcPts val="120"/>
              </a:spcBef>
            </a:pPr>
            <a:r>
              <a:rPr lang="ru-RU" sz="3700" dirty="0" smtClean="0">
                <a:latin typeface="Times New Roman"/>
                <a:cs typeface="Times New Roman"/>
              </a:rPr>
              <a:t>Брылёва Анна Викторовна</a:t>
            </a:r>
            <a:r>
              <a:rPr sz="3700" dirty="0" smtClean="0">
                <a:latin typeface="Times New Roman"/>
                <a:cs typeface="Times New Roman"/>
              </a:rPr>
              <a:t>,</a:t>
            </a:r>
            <a:r>
              <a:rPr sz="3700" spc="-80" dirty="0" smtClean="0">
                <a:latin typeface="Times New Roman"/>
                <a:cs typeface="Times New Roman"/>
              </a:rPr>
              <a:t> </a:t>
            </a:r>
            <a:r>
              <a:rPr sz="3700" dirty="0" err="1" smtClean="0">
                <a:latin typeface="Times New Roman"/>
                <a:cs typeface="Times New Roman"/>
              </a:rPr>
              <a:t>педагог</a:t>
            </a:r>
            <a:r>
              <a:rPr sz="3700" dirty="0" smtClean="0">
                <a:latin typeface="Times New Roman"/>
                <a:cs typeface="Times New Roman"/>
              </a:rPr>
              <a:t>—</a:t>
            </a:r>
            <a:r>
              <a:rPr sz="3700" spc="-10" dirty="0" smtClean="0">
                <a:latin typeface="Times New Roman"/>
                <a:cs typeface="Times New Roman"/>
              </a:rPr>
              <a:t>психолог</a:t>
            </a:r>
            <a:endParaRPr sz="3700" dirty="0">
              <a:latin typeface="Times New Roman"/>
              <a:cs typeface="Times New Roman"/>
            </a:endParaRPr>
          </a:p>
          <a:p>
            <a:pPr marL="9525" algn="ctr">
              <a:lnSpc>
                <a:spcPct val="100000"/>
              </a:lnSpc>
              <a:spcBef>
                <a:spcPts val="3804"/>
              </a:spcBef>
            </a:pPr>
            <a:r>
              <a:rPr lang="ru-RU" sz="3700" dirty="0" smtClean="0">
                <a:latin typeface="Times New Roman"/>
                <a:cs typeface="Times New Roman"/>
              </a:rPr>
              <a:t>Ноябрь, 2025</a:t>
            </a:r>
            <a:endParaRPr sz="37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68896"/>
            <a:ext cx="1211583" cy="1423888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37479" y="5483225"/>
            <a:ext cx="10026015" cy="668016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R="108585" algn="ctr">
              <a:lnSpc>
                <a:spcPct val="100000"/>
              </a:lnSpc>
              <a:spcBef>
                <a:spcPts val="120"/>
              </a:spcBef>
            </a:pPr>
            <a:r>
              <a:rPr sz="4800" b="1" spc="-10" dirty="0">
                <a:latin typeface="Times New Roman"/>
                <a:cs typeface="Times New Roman"/>
              </a:rPr>
              <a:t>Жестокое</a:t>
            </a:r>
            <a:r>
              <a:rPr sz="4800" b="1" spc="-7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обращение</a:t>
            </a:r>
            <a:r>
              <a:rPr sz="4800" b="1" spc="-7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с</a:t>
            </a:r>
            <a:r>
              <a:rPr sz="4800" b="1" spc="-6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детьми</a:t>
            </a:r>
            <a:r>
              <a:rPr sz="4800" b="1" spc="-65" dirty="0">
                <a:latin typeface="Times New Roman"/>
                <a:cs typeface="Times New Roman"/>
              </a:rPr>
              <a:t> </a:t>
            </a:r>
            <a:r>
              <a:rPr sz="4800" b="1" spc="-50" dirty="0">
                <a:latin typeface="Times New Roman"/>
                <a:cs typeface="Times New Roman"/>
              </a:rPr>
              <a:t>-</a:t>
            </a:r>
            <a:endParaRPr sz="4800" dirty="0">
              <a:latin typeface="Times New Roman"/>
              <a:cs typeface="Times New Roman"/>
            </a:endParaRPr>
          </a:p>
          <a:p>
            <a:pPr marL="12700" marR="5080" algn="ctr">
              <a:lnSpc>
                <a:spcPct val="100600"/>
              </a:lnSpc>
              <a:spcBef>
                <a:spcPts val="5"/>
              </a:spcBef>
            </a:pPr>
            <a:r>
              <a:rPr sz="4800" b="1" dirty="0">
                <a:latin typeface="Times New Roman"/>
                <a:cs typeface="Times New Roman"/>
              </a:rPr>
              <a:t>это</a:t>
            </a:r>
            <a:r>
              <a:rPr sz="4800" b="1" spc="-9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умышленное</a:t>
            </a:r>
            <a:r>
              <a:rPr sz="4800" b="1" spc="-9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или</a:t>
            </a:r>
            <a:r>
              <a:rPr sz="4800" b="1" spc="-8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неосторожное</a:t>
            </a:r>
            <a:r>
              <a:rPr sz="4800" b="1" spc="-90" dirty="0">
                <a:latin typeface="Times New Roman"/>
                <a:cs typeface="Times New Roman"/>
              </a:rPr>
              <a:t> </a:t>
            </a:r>
            <a:r>
              <a:rPr sz="4800" b="1" spc="-10" dirty="0">
                <a:latin typeface="Times New Roman"/>
                <a:cs typeface="Times New Roman"/>
              </a:rPr>
              <a:t>обращение </a:t>
            </a:r>
            <a:r>
              <a:rPr sz="4800" b="1" dirty="0">
                <a:latin typeface="Times New Roman"/>
                <a:cs typeface="Times New Roman"/>
              </a:rPr>
              <a:t>или</a:t>
            </a:r>
            <a:r>
              <a:rPr sz="4800" b="1" spc="-2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действия</a:t>
            </a:r>
            <a:r>
              <a:rPr sz="4800" b="1" spc="-2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со</a:t>
            </a:r>
            <a:r>
              <a:rPr sz="4800" b="1" spc="-2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стороны</a:t>
            </a:r>
            <a:r>
              <a:rPr sz="4800" b="1" spc="-2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взрослых</a:t>
            </a:r>
            <a:r>
              <a:rPr sz="4800" b="1" spc="-2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или</a:t>
            </a:r>
            <a:r>
              <a:rPr sz="4800" b="1" spc="-25" dirty="0">
                <a:latin typeface="Times New Roman"/>
                <a:cs typeface="Times New Roman"/>
              </a:rPr>
              <a:t> </a:t>
            </a:r>
            <a:r>
              <a:rPr sz="4800" b="1" spc="-10" dirty="0">
                <a:latin typeface="Times New Roman"/>
                <a:cs typeface="Times New Roman"/>
              </a:rPr>
              <a:t>детей, </a:t>
            </a:r>
            <a:r>
              <a:rPr sz="4800" b="1" dirty="0">
                <a:latin typeface="Times New Roman"/>
                <a:cs typeface="Times New Roman"/>
              </a:rPr>
              <a:t>которые</a:t>
            </a:r>
            <a:r>
              <a:rPr sz="4800" b="1" spc="-7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привели</a:t>
            </a:r>
            <a:r>
              <a:rPr sz="4800" b="1" spc="-7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к</a:t>
            </a:r>
            <a:r>
              <a:rPr sz="4800" b="1" spc="-7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травмам,</a:t>
            </a:r>
            <a:r>
              <a:rPr sz="4800" b="1" spc="-8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нарушению</a:t>
            </a:r>
            <a:r>
              <a:rPr sz="4800" b="1" spc="-80" dirty="0">
                <a:latin typeface="Times New Roman"/>
                <a:cs typeface="Times New Roman"/>
              </a:rPr>
              <a:t> </a:t>
            </a:r>
            <a:r>
              <a:rPr sz="4800" b="1" spc="-50" dirty="0">
                <a:latin typeface="Times New Roman"/>
                <a:cs typeface="Times New Roman"/>
              </a:rPr>
              <a:t>в </a:t>
            </a:r>
            <a:r>
              <a:rPr sz="4800" b="1" dirty="0">
                <a:latin typeface="Times New Roman"/>
                <a:cs typeface="Times New Roman"/>
              </a:rPr>
              <a:t>развитии,</a:t>
            </a:r>
            <a:r>
              <a:rPr sz="4800" b="1" spc="-95" dirty="0">
                <a:latin typeface="Times New Roman"/>
                <a:cs typeface="Times New Roman"/>
              </a:rPr>
              <a:t> </a:t>
            </a:r>
            <a:r>
              <a:rPr lang="ru-RU" sz="4800" b="1" spc="-95" dirty="0" smtClean="0">
                <a:latin typeface="Times New Roman"/>
                <a:cs typeface="Times New Roman"/>
              </a:rPr>
              <a:t>сексуального домогательства, </a:t>
            </a:r>
            <a:r>
              <a:rPr sz="4800" b="1" dirty="0" err="1" smtClean="0">
                <a:latin typeface="Times New Roman"/>
                <a:cs typeface="Times New Roman"/>
              </a:rPr>
              <a:t>смерти</a:t>
            </a:r>
            <a:r>
              <a:rPr sz="4800" b="1" spc="-65" dirty="0" smtClean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ребенка,</a:t>
            </a:r>
            <a:r>
              <a:rPr sz="4800" b="1" spc="-80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либо</a:t>
            </a:r>
            <a:r>
              <a:rPr sz="4800" b="1" spc="-65" dirty="0">
                <a:latin typeface="Times New Roman"/>
                <a:cs typeface="Times New Roman"/>
              </a:rPr>
              <a:t> </a:t>
            </a:r>
            <a:r>
              <a:rPr sz="4800" b="1" spc="-10" dirty="0">
                <a:latin typeface="Times New Roman"/>
                <a:cs typeface="Times New Roman"/>
              </a:rPr>
              <a:t>угрожают </a:t>
            </a:r>
            <a:r>
              <a:rPr sz="4800" b="1" dirty="0">
                <a:latin typeface="Times New Roman"/>
                <a:cs typeface="Times New Roman"/>
              </a:rPr>
              <a:t>правам</a:t>
            </a:r>
            <a:r>
              <a:rPr sz="4800" b="1" spc="-65" dirty="0">
                <a:latin typeface="Times New Roman"/>
                <a:cs typeface="Times New Roman"/>
              </a:rPr>
              <a:t> </a:t>
            </a:r>
            <a:r>
              <a:rPr sz="4800" b="1" dirty="0">
                <a:latin typeface="Times New Roman"/>
                <a:cs typeface="Times New Roman"/>
              </a:rPr>
              <a:t>и</a:t>
            </a:r>
            <a:r>
              <a:rPr sz="4800" b="1" spc="-55" dirty="0">
                <a:latin typeface="Times New Roman"/>
                <a:cs typeface="Times New Roman"/>
              </a:rPr>
              <a:t> </a:t>
            </a:r>
            <a:r>
              <a:rPr sz="4800" b="1" spc="-10" dirty="0">
                <a:latin typeface="Times New Roman"/>
                <a:cs typeface="Times New Roman"/>
              </a:rPr>
              <a:t>благополучию</a:t>
            </a:r>
            <a:r>
              <a:rPr sz="4800" b="1" spc="-65" dirty="0">
                <a:latin typeface="Times New Roman"/>
                <a:cs typeface="Times New Roman"/>
              </a:rPr>
              <a:t> </a:t>
            </a:r>
            <a:r>
              <a:rPr sz="4800" b="1" spc="-10" dirty="0">
                <a:latin typeface="Times New Roman"/>
                <a:cs typeface="Times New Roman"/>
              </a:rPr>
              <a:t>ребенка.</a:t>
            </a:r>
            <a:endParaRPr sz="4800" dirty="0"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331215" y="4385695"/>
            <a:ext cx="7368167" cy="1089105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0991" y="2988127"/>
            <a:ext cx="12176760" cy="8769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5550" b="1" dirty="0">
                <a:latin typeface="Times New Roman"/>
                <a:cs typeface="Times New Roman"/>
              </a:rPr>
              <a:t>Виды</a:t>
            </a:r>
            <a:r>
              <a:rPr sz="5550" b="1" spc="-114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жестокого</a:t>
            </a:r>
            <a:r>
              <a:rPr sz="5550" b="1" spc="-10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обращения</a:t>
            </a:r>
            <a:r>
              <a:rPr sz="5550" b="1" spc="-10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с</a:t>
            </a:r>
            <a:r>
              <a:rPr sz="5550" b="1" spc="-9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детьми:</a:t>
            </a:r>
            <a:endParaRPr sz="55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54852" y="5435795"/>
            <a:ext cx="17968595" cy="9486315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 marR="635000">
              <a:lnSpc>
                <a:spcPts val="4020"/>
              </a:lnSpc>
              <a:spcBef>
                <a:spcPts val="605"/>
              </a:spcBef>
            </a:pPr>
            <a:r>
              <a:rPr sz="3700" dirty="0">
                <a:latin typeface="Times New Roman"/>
                <a:cs typeface="Times New Roman"/>
              </a:rPr>
              <a:t>Различают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4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основных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вида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жестокого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обращения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детьми: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физическое,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сексуальное, </a:t>
            </a:r>
            <a:r>
              <a:rPr sz="3700" dirty="0">
                <a:latin typeface="Times New Roman"/>
                <a:cs typeface="Times New Roman"/>
              </a:rPr>
              <a:t>психическое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насилие,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пренебрежение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основными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нуждами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ребенка.</a:t>
            </a:r>
            <a:endParaRPr sz="37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3700" b="1" i="1" spc="-10" dirty="0">
                <a:latin typeface="Times New Roman"/>
                <a:cs typeface="Times New Roman"/>
              </a:rPr>
              <a:t>Физическое</a:t>
            </a:r>
            <a:r>
              <a:rPr sz="3700" b="1" i="1" spc="-6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насилие</a:t>
            </a:r>
            <a:r>
              <a:rPr sz="3700" b="1" i="1" spc="-4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-</a:t>
            </a:r>
            <a:r>
              <a:rPr sz="3700" i="1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это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преднамеренное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нанесение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физических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повреждений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ребенку.</a:t>
            </a:r>
            <a:endParaRPr sz="3700" dirty="0">
              <a:latin typeface="Times New Roman"/>
              <a:cs typeface="Times New Roman"/>
            </a:endParaRPr>
          </a:p>
          <a:p>
            <a:pPr marL="12700" marR="629285">
              <a:lnSpc>
                <a:spcPct val="90400"/>
              </a:lnSpc>
              <a:spcBef>
                <a:spcPts val="1935"/>
              </a:spcBef>
            </a:pPr>
            <a:r>
              <a:rPr sz="3700" b="1" i="1" spc="-10" dirty="0">
                <a:latin typeface="Times New Roman"/>
                <a:cs typeface="Times New Roman"/>
              </a:rPr>
              <a:t>Психическое</a:t>
            </a:r>
            <a:r>
              <a:rPr sz="3700" b="1" i="1" spc="-80" dirty="0">
                <a:latin typeface="Times New Roman"/>
                <a:cs typeface="Times New Roman"/>
              </a:rPr>
              <a:t> </a:t>
            </a:r>
            <a:r>
              <a:rPr sz="3700" b="1" i="1" spc="-10" dirty="0">
                <a:latin typeface="Times New Roman"/>
                <a:cs typeface="Times New Roman"/>
              </a:rPr>
              <a:t>(эмоциональное)</a:t>
            </a:r>
            <a:r>
              <a:rPr sz="3700" b="1" i="1" spc="-7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насилие</a:t>
            </a:r>
            <a:r>
              <a:rPr sz="3700" b="1" i="1" spc="-2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–</a:t>
            </a:r>
            <a:r>
              <a:rPr sz="3700" i="1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периодическое,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длительное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постоянное </a:t>
            </a:r>
            <a:r>
              <a:rPr sz="3700" dirty="0">
                <a:latin typeface="Times New Roman"/>
                <a:cs typeface="Times New Roman"/>
              </a:rPr>
              <a:t>психическое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воздействие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ребенка,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тормозящее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развитие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личности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приводящее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к </a:t>
            </a:r>
            <a:r>
              <a:rPr sz="3700" spc="-10" dirty="0">
                <a:latin typeface="Times New Roman"/>
                <a:cs typeface="Times New Roman"/>
              </a:rPr>
              <a:t>формированию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патологических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черт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характера.</a:t>
            </a:r>
            <a:endParaRPr sz="37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10"/>
              </a:spcBef>
            </a:pPr>
            <a:r>
              <a:rPr sz="3700" b="1" i="1" dirty="0">
                <a:latin typeface="Times New Roman"/>
                <a:cs typeface="Times New Roman"/>
              </a:rPr>
              <a:t>К</a:t>
            </a:r>
            <a:r>
              <a:rPr sz="3700" b="1" i="1" spc="-114" dirty="0">
                <a:latin typeface="Times New Roman"/>
                <a:cs typeface="Times New Roman"/>
              </a:rPr>
              <a:t> </a:t>
            </a:r>
            <a:r>
              <a:rPr sz="3700" b="1" i="1" spc="-25" dirty="0">
                <a:latin typeface="Times New Roman"/>
                <a:cs typeface="Times New Roman"/>
              </a:rPr>
              <a:t>психологической</a:t>
            </a:r>
            <a:r>
              <a:rPr sz="3700" b="1" i="1" spc="-90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форме</a:t>
            </a:r>
            <a:r>
              <a:rPr sz="3700" b="1" i="1" spc="-9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насилия</a:t>
            </a:r>
            <a:r>
              <a:rPr sz="3700" b="1" i="1" spc="-100" dirty="0">
                <a:latin typeface="Times New Roman"/>
                <a:cs typeface="Times New Roman"/>
              </a:rPr>
              <a:t> </a:t>
            </a:r>
            <a:r>
              <a:rPr sz="3700" b="1" i="1" spc="-10" dirty="0">
                <a:latin typeface="Times New Roman"/>
                <a:cs typeface="Times New Roman"/>
              </a:rPr>
              <a:t>относятся:</a:t>
            </a:r>
            <a:endParaRPr sz="3700" dirty="0">
              <a:latin typeface="Times New Roman"/>
              <a:cs typeface="Times New Roman"/>
            </a:endParaRPr>
          </a:p>
          <a:p>
            <a:pPr marL="285750" indent="-273050">
              <a:lnSpc>
                <a:spcPct val="100000"/>
              </a:lnSpc>
              <a:spcBef>
                <a:spcPts val="1505"/>
              </a:spcBef>
              <a:buChar char="-"/>
              <a:tabLst>
                <a:tab pos="285750" algn="l"/>
              </a:tabLst>
            </a:pPr>
            <a:r>
              <a:rPr sz="3700" dirty="0">
                <a:latin typeface="Times New Roman"/>
                <a:cs typeface="Times New Roman"/>
              </a:rPr>
              <a:t>открытое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неприятие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постоянная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 err="1">
                <a:latin typeface="Times New Roman"/>
                <a:cs typeface="Times New Roman"/>
              </a:rPr>
              <a:t>критика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spc="-10" dirty="0" err="1" smtClean="0">
                <a:latin typeface="Times New Roman"/>
                <a:cs typeface="Times New Roman"/>
              </a:rPr>
              <a:t>ребенка</a:t>
            </a:r>
            <a:endParaRPr lang="ru-RU" sz="3700" spc="-10" dirty="0" smtClean="0">
              <a:latin typeface="Times New Roman"/>
              <a:cs typeface="Times New Roman"/>
            </a:endParaRPr>
          </a:p>
          <a:p>
            <a:pPr marL="285750" indent="-273050">
              <a:lnSpc>
                <a:spcPct val="100000"/>
              </a:lnSpc>
              <a:spcBef>
                <a:spcPts val="1505"/>
              </a:spcBef>
              <a:buChar char="-"/>
              <a:tabLst>
                <a:tab pos="285750" algn="l"/>
              </a:tabLst>
            </a:pPr>
            <a:r>
              <a:rPr lang="ru-RU" sz="3700" spc="-10" dirty="0" smtClean="0">
                <a:latin typeface="Times New Roman"/>
                <a:cs typeface="Times New Roman"/>
              </a:rPr>
              <a:t>Сексуальное домогательство, развращение несовершеннолетних</a:t>
            </a:r>
            <a:endParaRPr sz="3700" dirty="0">
              <a:latin typeface="Times New Roman"/>
              <a:cs typeface="Times New Roman"/>
            </a:endParaRPr>
          </a:p>
          <a:p>
            <a:pPr marL="285750" indent="-273050">
              <a:lnSpc>
                <a:spcPct val="100000"/>
              </a:lnSpc>
              <a:spcBef>
                <a:spcPts val="1515"/>
              </a:spcBef>
              <a:buChar char="-"/>
              <a:tabLst>
                <a:tab pos="285750" algn="l"/>
              </a:tabLst>
            </a:pPr>
            <a:r>
              <a:rPr sz="3700" dirty="0">
                <a:latin typeface="Times New Roman"/>
                <a:cs typeface="Times New Roman"/>
              </a:rPr>
              <a:t>угрозы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адрес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ребенка,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проявляющиеся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словесной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форме;</a:t>
            </a:r>
            <a:endParaRPr sz="3700" dirty="0">
              <a:latin typeface="Times New Roman"/>
              <a:cs typeface="Times New Roman"/>
            </a:endParaRPr>
          </a:p>
          <a:p>
            <a:pPr marL="285750" indent="-273050">
              <a:lnSpc>
                <a:spcPct val="100000"/>
              </a:lnSpc>
              <a:spcBef>
                <a:spcPts val="1510"/>
              </a:spcBef>
              <a:buChar char="-"/>
              <a:tabLst>
                <a:tab pos="285750" algn="l"/>
              </a:tabLst>
            </a:pPr>
            <a:r>
              <a:rPr sz="3700" dirty="0">
                <a:latin typeface="Times New Roman"/>
                <a:cs typeface="Times New Roman"/>
              </a:rPr>
              <a:t>замечания,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высказанные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оскорбительной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форме,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унижающие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достоинство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ребенка;</a:t>
            </a:r>
            <a:endParaRPr sz="3700" dirty="0">
              <a:latin typeface="Times New Roman"/>
              <a:cs typeface="Times New Roman"/>
            </a:endParaRPr>
          </a:p>
          <a:p>
            <a:pPr marL="285750" indent="-273050">
              <a:lnSpc>
                <a:spcPct val="100000"/>
              </a:lnSpc>
              <a:spcBef>
                <a:spcPts val="1505"/>
              </a:spcBef>
              <a:buChar char="-"/>
              <a:tabLst>
                <a:tab pos="285750" algn="l"/>
              </a:tabLst>
            </a:pPr>
            <a:r>
              <a:rPr sz="3700" dirty="0">
                <a:latin typeface="Times New Roman"/>
                <a:cs typeface="Times New Roman"/>
              </a:rPr>
              <a:t>преднамеренная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физическая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социальная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изоляция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ребенка;</a:t>
            </a:r>
            <a:endParaRPr sz="3700" dirty="0">
              <a:latin typeface="Times New Roman"/>
              <a:cs typeface="Times New Roman"/>
            </a:endParaRPr>
          </a:p>
          <a:p>
            <a:pPr marL="12700" marR="861060" indent="273050">
              <a:lnSpc>
                <a:spcPts val="4020"/>
              </a:lnSpc>
              <a:spcBef>
                <a:spcPts val="1989"/>
              </a:spcBef>
              <a:buChar char="-"/>
              <a:tabLst>
                <a:tab pos="285750" algn="l"/>
              </a:tabLst>
            </a:pPr>
            <a:r>
              <a:rPr sz="3700" spc="-10" dirty="0">
                <a:latin typeface="Times New Roman"/>
                <a:cs typeface="Times New Roman"/>
              </a:rPr>
              <a:t>однократное</a:t>
            </a:r>
            <a:r>
              <a:rPr sz="3700" spc="-1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грубое</a:t>
            </a:r>
            <a:r>
              <a:rPr sz="3700" spc="-1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психическое</a:t>
            </a:r>
            <a:r>
              <a:rPr sz="3700" spc="-1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воздействие,</a:t>
            </a:r>
            <a:r>
              <a:rPr sz="3700" spc="-1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вызывающее</a:t>
            </a:r>
            <a:r>
              <a:rPr sz="3700" spc="-1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у</a:t>
            </a:r>
            <a:r>
              <a:rPr sz="3700" spc="-1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1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психическую травму.</a:t>
            </a:r>
            <a:endParaRPr sz="3700" dirty="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69238"/>
            <a:ext cx="1211583" cy="142388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78500" y="3828355"/>
            <a:ext cx="16919575" cy="45643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58115">
              <a:lnSpc>
                <a:spcPct val="100600"/>
              </a:lnSpc>
              <a:spcBef>
                <a:spcPts val="95"/>
              </a:spcBef>
            </a:pPr>
            <a:r>
              <a:rPr sz="3700" b="1" i="1" spc="-10" dirty="0">
                <a:latin typeface="Times New Roman"/>
                <a:cs typeface="Times New Roman"/>
              </a:rPr>
              <a:t>Пренебрежение</a:t>
            </a:r>
            <a:r>
              <a:rPr sz="3700" b="1" i="1" spc="-9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нуждами</a:t>
            </a:r>
            <a:r>
              <a:rPr sz="3700" b="1" i="1" spc="-9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ребенка</a:t>
            </a:r>
            <a:r>
              <a:rPr sz="3700" b="1" i="1" spc="-4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–</a:t>
            </a:r>
            <a:r>
              <a:rPr sz="3700" i="1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отсутствие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элементарной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заботы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ребенке,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в </a:t>
            </a:r>
            <a:r>
              <a:rPr sz="3700" spc="-30" dirty="0">
                <a:latin typeface="Times New Roman"/>
                <a:cs typeface="Times New Roman"/>
              </a:rPr>
              <a:t>результате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чего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нарушается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его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эмоциональное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состояние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появляется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угроза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его </a:t>
            </a:r>
            <a:r>
              <a:rPr sz="3700" dirty="0">
                <a:latin typeface="Times New Roman"/>
                <a:cs typeface="Times New Roman"/>
              </a:rPr>
              <a:t>здоровью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развитию.</a:t>
            </a:r>
            <a:endParaRPr sz="3700">
              <a:latin typeface="Times New Roman"/>
              <a:cs typeface="Times New Roman"/>
            </a:endParaRPr>
          </a:p>
          <a:p>
            <a:pPr marL="12700" marR="5080">
              <a:lnSpc>
                <a:spcPct val="100600"/>
              </a:lnSpc>
            </a:pPr>
            <a:r>
              <a:rPr sz="3700" b="1" i="1" dirty="0">
                <a:latin typeface="Times New Roman"/>
                <a:cs typeface="Times New Roman"/>
              </a:rPr>
              <a:t>Сексуальное</a:t>
            </a:r>
            <a:r>
              <a:rPr sz="3700" b="1" i="1" spc="-100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насилие</a:t>
            </a:r>
            <a:r>
              <a:rPr sz="3700" b="1" i="1" spc="-9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(или</a:t>
            </a:r>
            <a:r>
              <a:rPr sz="3700" b="1" i="1" spc="-100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развращение)</a:t>
            </a:r>
            <a:r>
              <a:rPr sz="3700" b="1" i="1" spc="-3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–</a:t>
            </a:r>
            <a:r>
              <a:rPr sz="3700" i="1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вовлечение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его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согласия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или </a:t>
            </a:r>
            <a:r>
              <a:rPr sz="3700" dirty="0">
                <a:latin typeface="Times New Roman"/>
                <a:cs typeface="Times New Roman"/>
              </a:rPr>
              <a:t>без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такового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сексуальные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действия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взрослыми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целях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получения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последними </a:t>
            </a:r>
            <a:r>
              <a:rPr sz="3700" spc="-20" dirty="0">
                <a:latin typeface="Times New Roman"/>
                <a:cs typeface="Times New Roman"/>
              </a:rPr>
              <a:t>удовлетворения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выгоды.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Согласие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сексуальный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контакт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дает </a:t>
            </a:r>
            <a:r>
              <a:rPr sz="3700" dirty="0">
                <a:latin typeface="Times New Roman"/>
                <a:cs typeface="Times New Roman"/>
              </a:rPr>
              <a:t>оснований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считать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его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ненасильственным,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поскольку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ребенок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обладает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свободой </a:t>
            </a:r>
            <a:r>
              <a:rPr sz="3700" dirty="0">
                <a:latin typeface="Times New Roman"/>
                <a:cs typeface="Times New Roman"/>
              </a:rPr>
              <a:t>воли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может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предвидеть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все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негативные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для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себя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последствия.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91556" y="9445625"/>
            <a:ext cx="15893462" cy="5444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6210" marR="153035" indent="5715" algn="ctr">
              <a:lnSpc>
                <a:spcPct val="100600"/>
              </a:lnSpc>
              <a:spcBef>
                <a:spcPts val="95"/>
              </a:spcBef>
            </a:pPr>
            <a:r>
              <a:rPr sz="4400" b="1" i="1" dirty="0">
                <a:latin typeface="Times New Roman"/>
                <a:cs typeface="Times New Roman"/>
              </a:rPr>
              <a:t>Половая</a:t>
            </a:r>
            <a:r>
              <a:rPr sz="4400" b="1" i="1" spc="-75" dirty="0">
                <a:latin typeface="Times New Roman"/>
                <a:cs typeface="Times New Roman"/>
              </a:rPr>
              <a:t> </a:t>
            </a:r>
            <a:r>
              <a:rPr sz="4400" b="1" i="1" spc="-10" dirty="0">
                <a:latin typeface="Times New Roman"/>
                <a:cs typeface="Times New Roman"/>
              </a:rPr>
              <a:t>неприкосновенность</a:t>
            </a:r>
            <a:r>
              <a:rPr sz="4400" b="1" i="1" spc="-6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-</a:t>
            </a:r>
            <a:r>
              <a:rPr sz="4400" b="1" i="1" spc="-6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составная</a:t>
            </a:r>
            <a:r>
              <a:rPr sz="4400" b="1" i="1" spc="-6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часть</a:t>
            </a:r>
            <a:r>
              <a:rPr sz="4400" b="1" i="1" spc="-65" dirty="0">
                <a:latin typeface="Times New Roman"/>
                <a:cs typeface="Times New Roman"/>
              </a:rPr>
              <a:t> </a:t>
            </a:r>
            <a:r>
              <a:rPr sz="4400" b="1" i="1" spc="-10" dirty="0">
                <a:latin typeface="Times New Roman"/>
                <a:cs typeface="Times New Roman"/>
              </a:rPr>
              <a:t>личной неприкосновенности,</a:t>
            </a:r>
            <a:r>
              <a:rPr sz="4400" b="1" i="1" spc="-8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охраняющая</a:t>
            </a:r>
            <a:r>
              <a:rPr sz="4400" b="1" i="1" spc="-70" dirty="0">
                <a:latin typeface="Times New Roman"/>
                <a:cs typeface="Times New Roman"/>
              </a:rPr>
              <a:t> </a:t>
            </a:r>
            <a:r>
              <a:rPr sz="4400" b="1" i="1" spc="-10" dirty="0">
                <a:latin typeface="Times New Roman"/>
                <a:cs typeface="Times New Roman"/>
              </a:rPr>
              <a:t>человека</a:t>
            </a:r>
            <a:r>
              <a:rPr sz="4400" b="1" i="1" spc="-8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от</a:t>
            </a:r>
            <a:r>
              <a:rPr sz="4400" b="1" i="1" spc="-8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любых</a:t>
            </a:r>
            <a:r>
              <a:rPr sz="4400" b="1" i="1" spc="-75" dirty="0">
                <a:latin typeface="Times New Roman"/>
                <a:cs typeface="Times New Roman"/>
              </a:rPr>
              <a:t> </a:t>
            </a:r>
            <a:r>
              <a:rPr sz="4400" b="1" i="1" spc="-10" dirty="0">
                <a:latin typeface="Times New Roman"/>
                <a:cs typeface="Times New Roman"/>
              </a:rPr>
              <a:t>противоправных сексуальных</a:t>
            </a:r>
            <a:r>
              <a:rPr sz="4400" b="1" i="1" spc="-114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посягательств.</a:t>
            </a:r>
            <a:r>
              <a:rPr sz="4400" b="1" i="1" spc="-13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Охраняется</a:t>
            </a:r>
            <a:r>
              <a:rPr sz="4400" b="1" i="1" spc="-114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уголовным</a:t>
            </a:r>
            <a:r>
              <a:rPr sz="4400" b="1" i="1" spc="-114" dirty="0">
                <a:latin typeface="Times New Roman"/>
                <a:cs typeface="Times New Roman"/>
              </a:rPr>
              <a:t> </a:t>
            </a:r>
            <a:r>
              <a:rPr sz="4400" b="1" i="1" spc="-10" dirty="0">
                <a:latin typeface="Times New Roman"/>
                <a:cs typeface="Times New Roman"/>
              </a:rPr>
              <a:t>законодательством.</a:t>
            </a:r>
            <a:endParaRPr sz="4400" dirty="0">
              <a:latin typeface="Times New Roman"/>
              <a:cs typeface="Times New Roman"/>
            </a:endParaRPr>
          </a:p>
          <a:p>
            <a:pPr marL="12700" marR="5080" algn="ctr">
              <a:lnSpc>
                <a:spcPct val="100600"/>
              </a:lnSpc>
            </a:pPr>
            <a:r>
              <a:rPr sz="4400" b="1" i="1" dirty="0">
                <a:latin typeface="Times New Roman"/>
                <a:cs typeface="Times New Roman"/>
              </a:rPr>
              <a:t>Согласно</a:t>
            </a:r>
            <a:r>
              <a:rPr sz="4400" b="1" i="1" spc="-4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ст.</a:t>
            </a:r>
            <a:r>
              <a:rPr sz="4400" b="1" i="1" spc="-5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69</a:t>
            </a:r>
            <a:r>
              <a:rPr sz="4400" b="1" i="1" spc="-3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СК</a:t>
            </a:r>
            <a:r>
              <a:rPr sz="4400" b="1" i="1" spc="-5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РФ</a:t>
            </a:r>
            <a:r>
              <a:rPr sz="4400" b="1" i="1" spc="-5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родители</a:t>
            </a:r>
            <a:r>
              <a:rPr sz="4400" b="1" i="1" spc="-4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(один</a:t>
            </a:r>
            <a:r>
              <a:rPr sz="4400" b="1" i="1" spc="-5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из</a:t>
            </a:r>
            <a:r>
              <a:rPr sz="4400" b="1" i="1" spc="-3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них)</a:t>
            </a:r>
            <a:r>
              <a:rPr sz="4400" b="1" i="1" spc="-4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могут</a:t>
            </a:r>
            <a:r>
              <a:rPr sz="4400" b="1" i="1" spc="-5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быть</a:t>
            </a:r>
            <a:r>
              <a:rPr sz="4400" b="1" i="1" spc="-45" dirty="0">
                <a:latin typeface="Times New Roman"/>
                <a:cs typeface="Times New Roman"/>
              </a:rPr>
              <a:t> </a:t>
            </a:r>
            <a:r>
              <a:rPr sz="4400" b="1" i="1" spc="-10" dirty="0">
                <a:latin typeface="Times New Roman"/>
                <a:cs typeface="Times New Roman"/>
              </a:rPr>
              <a:t>лишены родительских</a:t>
            </a:r>
            <a:r>
              <a:rPr sz="4400" b="1" i="1" spc="-7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прав,</a:t>
            </a:r>
            <a:r>
              <a:rPr sz="4400" b="1" i="1" spc="-8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если</a:t>
            </a:r>
            <a:r>
              <a:rPr sz="4400" b="1" i="1" spc="-8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они</a:t>
            </a:r>
            <a:r>
              <a:rPr sz="4400" b="1" i="1" spc="-80" dirty="0">
                <a:latin typeface="Times New Roman"/>
                <a:cs typeface="Times New Roman"/>
              </a:rPr>
              <a:t> </a:t>
            </a:r>
            <a:r>
              <a:rPr sz="4400" b="1" i="1" spc="-20" dirty="0">
                <a:latin typeface="Times New Roman"/>
                <a:cs typeface="Times New Roman"/>
              </a:rPr>
              <a:t>жестоко</a:t>
            </a:r>
            <a:r>
              <a:rPr sz="4400" b="1" i="1" spc="-6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обращаются</a:t>
            </a:r>
            <a:r>
              <a:rPr sz="4400" b="1" i="1" spc="-6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с</a:t>
            </a:r>
            <a:r>
              <a:rPr sz="4400" b="1" i="1" spc="-75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детьми,</a:t>
            </a:r>
            <a:r>
              <a:rPr sz="4400" b="1" i="1" spc="-80" dirty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в</a:t>
            </a:r>
            <a:r>
              <a:rPr sz="4400" b="1" i="1" spc="-75" dirty="0">
                <a:latin typeface="Times New Roman"/>
                <a:cs typeface="Times New Roman"/>
              </a:rPr>
              <a:t> </a:t>
            </a:r>
            <a:r>
              <a:rPr sz="4400" b="1" i="1" dirty="0" err="1">
                <a:latin typeface="Times New Roman"/>
                <a:cs typeface="Times New Roman"/>
              </a:rPr>
              <a:t>том</a:t>
            </a:r>
            <a:r>
              <a:rPr sz="4400" b="1" i="1" spc="-75" dirty="0">
                <a:latin typeface="Times New Roman"/>
                <a:cs typeface="Times New Roman"/>
              </a:rPr>
              <a:t> </a:t>
            </a:r>
            <a:r>
              <a:rPr sz="4400" b="1" i="1" spc="-20" dirty="0" err="1" smtClean="0">
                <a:latin typeface="Times New Roman"/>
                <a:cs typeface="Times New Roman"/>
              </a:rPr>
              <a:t>числе</a:t>
            </a:r>
            <a:r>
              <a:rPr lang="ru-RU" sz="4400" b="1" i="1" spc="-20" dirty="0" smtClean="0">
                <a:latin typeface="Times New Roman"/>
                <a:cs typeface="Times New Roman"/>
              </a:rPr>
              <a:t>,</a:t>
            </a:r>
            <a:r>
              <a:rPr sz="4400" b="1" i="1" spc="-20" dirty="0" smtClean="0">
                <a:latin typeface="Times New Roman"/>
                <a:cs typeface="Times New Roman"/>
              </a:rPr>
              <a:t> </a:t>
            </a:r>
            <a:r>
              <a:rPr lang="ru-RU" sz="4400" b="1" i="1" spc="-20" dirty="0" smtClean="0">
                <a:latin typeface="Times New Roman"/>
                <a:cs typeface="Times New Roman"/>
              </a:rPr>
              <a:t>недосмотр за несовершеннолетними, </a:t>
            </a:r>
            <a:r>
              <a:rPr sz="4400" b="1" i="1" dirty="0" err="1" smtClean="0">
                <a:latin typeface="Times New Roman"/>
                <a:cs typeface="Times New Roman"/>
              </a:rPr>
              <a:t>покуш</a:t>
            </a:r>
            <a:r>
              <a:rPr lang="ru-RU" sz="4400" b="1" i="1" dirty="0" err="1" smtClean="0">
                <a:latin typeface="Times New Roman"/>
                <a:cs typeface="Times New Roman"/>
              </a:rPr>
              <a:t>ение</a:t>
            </a:r>
            <a:r>
              <a:rPr sz="4400" b="1" i="1" spc="-55" dirty="0" smtClean="0">
                <a:latin typeface="Times New Roman"/>
                <a:cs typeface="Times New Roman"/>
              </a:rPr>
              <a:t> </a:t>
            </a:r>
            <a:r>
              <a:rPr sz="4400" b="1" i="1" dirty="0" err="1">
                <a:latin typeface="Times New Roman"/>
                <a:cs typeface="Times New Roman"/>
              </a:rPr>
              <a:t>на</a:t>
            </a:r>
            <a:r>
              <a:rPr sz="4400" b="1" i="1" spc="-40" dirty="0">
                <a:latin typeface="Times New Roman"/>
                <a:cs typeface="Times New Roman"/>
              </a:rPr>
              <a:t> </a:t>
            </a:r>
            <a:r>
              <a:rPr sz="4400" b="1" i="1" spc="-50" dirty="0" smtClean="0">
                <a:latin typeface="Times New Roman"/>
                <a:cs typeface="Times New Roman"/>
              </a:rPr>
              <a:t> </a:t>
            </a:r>
            <a:r>
              <a:rPr sz="4400" b="1" i="1" dirty="0">
                <a:latin typeface="Times New Roman"/>
                <a:cs typeface="Times New Roman"/>
              </a:rPr>
              <a:t>половую</a:t>
            </a:r>
            <a:r>
              <a:rPr sz="4400" b="1" i="1" spc="-45" dirty="0">
                <a:latin typeface="Times New Roman"/>
                <a:cs typeface="Times New Roman"/>
              </a:rPr>
              <a:t> </a:t>
            </a:r>
            <a:r>
              <a:rPr sz="4400" b="1" i="1" spc="-10" dirty="0">
                <a:latin typeface="Times New Roman"/>
                <a:cs typeface="Times New Roman"/>
              </a:rPr>
              <a:t>неприкосновенность</a:t>
            </a:r>
            <a:r>
              <a:rPr sz="3700" b="1" i="1" spc="-10" dirty="0">
                <a:latin typeface="Times New Roman"/>
                <a:cs typeface="Times New Roman"/>
              </a:rPr>
              <a:t>.</a:t>
            </a:r>
            <a:endParaRPr sz="37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01894"/>
            <a:ext cx="1211583" cy="142388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39982" y="9514347"/>
            <a:ext cx="9993415" cy="599625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042376" y="2839032"/>
            <a:ext cx="14413230" cy="1727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3475" marR="5080" indent="-2391410">
              <a:lnSpc>
                <a:spcPct val="100600"/>
              </a:lnSpc>
              <a:spcBef>
                <a:spcPts val="95"/>
              </a:spcBef>
            </a:pPr>
            <a:r>
              <a:rPr sz="5550" b="1" dirty="0">
                <a:latin typeface="Times New Roman"/>
                <a:cs typeface="Times New Roman"/>
              </a:rPr>
              <a:t>Понятие</a:t>
            </a:r>
            <a:r>
              <a:rPr sz="5550" b="1" spc="-114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сексуального</a:t>
            </a:r>
            <a:r>
              <a:rPr sz="5550" b="1" spc="-10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насилия,</a:t>
            </a:r>
            <a:r>
              <a:rPr sz="5550" b="1" spc="-10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его</a:t>
            </a:r>
            <a:r>
              <a:rPr sz="5550" b="1" spc="-10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формы</a:t>
            </a:r>
            <a:r>
              <a:rPr sz="5550" b="1" spc="-100" dirty="0">
                <a:latin typeface="Times New Roman"/>
                <a:cs typeface="Times New Roman"/>
              </a:rPr>
              <a:t> </a:t>
            </a:r>
            <a:r>
              <a:rPr sz="5550" b="1" spc="-50" dirty="0">
                <a:latin typeface="Times New Roman"/>
                <a:cs typeface="Times New Roman"/>
              </a:rPr>
              <a:t>и </a:t>
            </a:r>
            <a:r>
              <a:rPr sz="5550" b="1" dirty="0">
                <a:latin typeface="Times New Roman"/>
                <a:cs typeface="Times New Roman"/>
              </a:rPr>
              <a:t>психологические</a:t>
            </a:r>
            <a:r>
              <a:rPr sz="5550" b="1" spc="-30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последствия</a:t>
            </a:r>
            <a:endParaRPr sz="55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5608" y="5506827"/>
            <a:ext cx="18660110" cy="28613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sz="3700" b="1" dirty="0">
                <a:latin typeface="Times New Roman"/>
                <a:cs typeface="Times New Roman"/>
              </a:rPr>
              <a:t>Сексуальное</a:t>
            </a:r>
            <a:r>
              <a:rPr sz="3700" b="1" spc="-9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насилие</a:t>
            </a:r>
            <a:r>
              <a:rPr sz="3700" b="1" spc="-7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или</a:t>
            </a:r>
            <a:r>
              <a:rPr sz="3700" b="1" spc="-9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развращение</a:t>
            </a:r>
            <a:r>
              <a:rPr sz="3700" b="1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—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вовлечение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его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согласия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без </a:t>
            </a:r>
            <a:r>
              <a:rPr sz="3700" spc="-10" dirty="0">
                <a:latin typeface="Times New Roman"/>
                <a:cs typeface="Times New Roman"/>
              </a:rPr>
              <a:t>такового,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осознаваемое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осознаваемое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им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силу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функциональной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незрелости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или </a:t>
            </a:r>
            <a:r>
              <a:rPr sz="3700" dirty="0">
                <a:latin typeface="Times New Roman"/>
                <a:cs typeface="Times New Roman"/>
              </a:rPr>
              <a:t>других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причин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сексуальные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действия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взрослыми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старшим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ребенком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(подростком)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с </a:t>
            </a:r>
            <a:r>
              <a:rPr sz="3700" dirty="0">
                <a:latin typeface="Times New Roman"/>
                <a:cs typeface="Times New Roman"/>
              </a:rPr>
              <a:t>целью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получения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последними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удовлетворения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сексуальных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потребностей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получение выгоды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применением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физического,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психического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насилия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без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него.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1439" y="10013228"/>
            <a:ext cx="8193405" cy="5130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sz="3700" dirty="0">
                <a:latin typeface="Times New Roman"/>
                <a:cs typeface="Times New Roman"/>
              </a:rPr>
              <a:t>Из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этого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определения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очевидно,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что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не </a:t>
            </a:r>
            <a:r>
              <a:rPr sz="3700" spc="-10" dirty="0">
                <a:latin typeface="Times New Roman"/>
                <a:cs typeface="Times New Roman"/>
              </a:rPr>
              <a:t>обязательно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принуждать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детей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угрозами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силой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выполнению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сексуальных </a:t>
            </a:r>
            <a:r>
              <a:rPr sz="3700" dirty="0">
                <a:latin typeface="Times New Roman"/>
                <a:cs typeface="Times New Roman"/>
              </a:rPr>
              <a:t>действий,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важен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сам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факт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сексуальных </a:t>
            </a:r>
            <a:r>
              <a:rPr sz="3700" dirty="0">
                <a:latin typeface="Times New Roman"/>
                <a:cs typeface="Times New Roman"/>
              </a:rPr>
              <a:t>действий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ними,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так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как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дети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часто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не </a:t>
            </a:r>
            <a:r>
              <a:rPr sz="3700" dirty="0">
                <a:latin typeface="Times New Roman"/>
                <a:cs typeface="Times New Roman"/>
              </a:rPr>
              <a:t>осознают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того,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что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ними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30" dirty="0">
                <a:latin typeface="Times New Roman"/>
                <a:cs typeface="Times New Roman"/>
              </a:rPr>
              <a:t>делают,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не </a:t>
            </a:r>
            <a:r>
              <a:rPr sz="3700" dirty="0">
                <a:latin typeface="Times New Roman"/>
                <a:cs typeface="Times New Roman"/>
              </a:rPr>
              <a:t>понимают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характер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последствия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таких </a:t>
            </a:r>
            <a:r>
              <a:rPr sz="3700" dirty="0">
                <a:latin typeface="Times New Roman"/>
                <a:cs typeface="Times New Roman"/>
              </a:rPr>
              <a:t>действий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чрезвычайно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зависят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от </a:t>
            </a:r>
            <a:r>
              <a:rPr sz="3700" spc="-10" dirty="0">
                <a:latin typeface="Times New Roman"/>
                <a:cs typeface="Times New Roman"/>
              </a:rPr>
              <a:t>взрослых.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75937" y="102225"/>
            <a:ext cx="1211583" cy="142388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3920" y="3415935"/>
            <a:ext cx="17293590" cy="125517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 marR="1318260" algn="ctr">
              <a:lnSpc>
                <a:spcPct val="100600"/>
              </a:lnSpc>
              <a:spcBef>
                <a:spcPts val="95"/>
              </a:spcBef>
            </a:pPr>
            <a:r>
              <a:rPr sz="4000" b="1" dirty="0">
                <a:latin typeface="Times New Roman"/>
                <a:cs typeface="Times New Roman"/>
              </a:rPr>
              <a:t>Под</a:t>
            </a:r>
            <a:r>
              <a:rPr sz="4000" b="1" spc="-85" dirty="0">
                <a:latin typeface="Times New Roman"/>
                <a:cs typeface="Times New Roman"/>
              </a:rPr>
              <a:t> </a:t>
            </a:r>
            <a:r>
              <a:rPr sz="4000" b="1" dirty="0">
                <a:latin typeface="Times New Roman"/>
                <a:cs typeface="Times New Roman"/>
              </a:rPr>
              <a:t>определение</a:t>
            </a:r>
            <a:r>
              <a:rPr sz="4000" b="1" spc="-80" dirty="0">
                <a:latin typeface="Times New Roman"/>
                <a:cs typeface="Times New Roman"/>
              </a:rPr>
              <a:t> </a:t>
            </a:r>
            <a:r>
              <a:rPr sz="4000" b="1" dirty="0">
                <a:latin typeface="Times New Roman"/>
                <a:cs typeface="Times New Roman"/>
              </a:rPr>
              <a:t>сексуальных</a:t>
            </a:r>
            <a:r>
              <a:rPr sz="4000" b="1" spc="-70" dirty="0">
                <a:latin typeface="Times New Roman"/>
                <a:cs typeface="Times New Roman"/>
              </a:rPr>
              <a:t> </a:t>
            </a:r>
            <a:r>
              <a:rPr sz="4000" b="1" dirty="0">
                <a:latin typeface="Times New Roman"/>
                <a:cs typeface="Times New Roman"/>
              </a:rPr>
              <a:t>посягательств,</a:t>
            </a:r>
            <a:r>
              <a:rPr sz="4000" b="1" spc="-85" dirty="0">
                <a:latin typeface="Times New Roman"/>
                <a:cs typeface="Times New Roman"/>
              </a:rPr>
              <a:t> </a:t>
            </a:r>
            <a:r>
              <a:rPr sz="4000" b="1" dirty="0">
                <a:latin typeface="Times New Roman"/>
                <a:cs typeface="Times New Roman"/>
              </a:rPr>
              <a:t>насилия</a:t>
            </a:r>
            <a:r>
              <a:rPr sz="4000" b="1" spc="-70" dirty="0">
                <a:latin typeface="Times New Roman"/>
                <a:cs typeface="Times New Roman"/>
              </a:rPr>
              <a:t> </a:t>
            </a:r>
            <a:r>
              <a:rPr sz="4000" b="1" dirty="0">
                <a:latin typeface="Times New Roman"/>
                <a:cs typeface="Times New Roman"/>
              </a:rPr>
              <a:t>попадают</a:t>
            </a:r>
            <a:r>
              <a:rPr sz="4000" b="1" spc="-80" dirty="0">
                <a:latin typeface="Times New Roman"/>
                <a:cs typeface="Times New Roman"/>
              </a:rPr>
              <a:t> </a:t>
            </a:r>
            <a:r>
              <a:rPr sz="4000" b="1" dirty="0">
                <a:latin typeface="Times New Roman"/>
                <a:cs typeface="Times New Roman"/>
              </a:rPr>
              <a:t>все</a:t>
            </a:r>
            <a:r>
              <a:rPr sz="4000" b="1" spc="-75" dirty="0">
                <a:latin typeface="Times New Roman"/>
                <a:cs typeface="Times New Roman"/>
              </a:rPr>
              <a:t> </a:t>
            </a:r>
            <a:r>
              <a:rPr sz="4000" b="1" spc="-20" dirty="0">
                <a:latin typeface="Times New Roman"/>
                <a:cs typeface="Times New Roman"/>
              </a:rPr>
              <a:t>виды </a:t>
            </a:r>
            <a:r>
              <a:rPr sz="4000" b="1" dirty="0">
                <a:latin typeface="Times New Roman"/>
                <a:cs typeface="Times New Roman"/>
              </a:rPr>
              <a:t>сексуальных</a:t>
            </a:r>
            <a:r>
              <a:rPr sz="4000" b="1" spc="-185" dirty="0">
                <a:latin typeface="Times New Roman"/>
                <a:cs typeface="Times New Roman"/>
              </a:rPr>
              <a:t> </a:t>
            </a:r>
            <a:r>
              <a:rPr sz="4000" b="1" spc="-10" dirty="0">
                <a:latin typeface="Times New Roman"/>
                <a:cs typeface="Times New Roman"/>
              </a:rPr>
              <a:t>действий:</a:t>
            </a:r>
            <a:endParaRPr sz="40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15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400" i="1" spc="-10" dirty="0">
                <a:latin typeface="Times New Roman"/>
                <a:cs typeface="Times New Roman"/>
              </a:rPr>
              <a:t>изнасилование,</a:t>
            </a:r>
            <a:endParaRPr sz="44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30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lang="ru-RU" sz="4400" i="1" spc="-10" dirty="0" smtClean="0">
                <a:latin typeface="Times New Roman"/>
                <a:cs typeface="Times New Roman"/>
              </a:rPr>
              <a:t>И</a:t>
            </a:r>
            <a:r>
              <a:rPr sz="4400" i="1" spc="-10" dirty="0" err="1" smtClean="0">
                <a:latin typeface="Times New Roman"/>
                <a:cs typeface="Times New Roman"/>
              </a:rPr>
              <a:t>нцест</a:t>
            </a:r>
            <a:r>
              <a:rPr lang="ru-RU" sz="4400" i="1" spc="-10" dirty="0" smtClean="0">
                <a:latin typeface="Times New Roman"/>
                <a:cs typeface="Times New Roman"/>
              </a:rPr>
              <a:t> (кровосмешение)</a:t>
            </a:r>
            <a:endParaRPr sz="44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25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400" i="1" dirty="0">
                <a:latin typeface="Times New Roman"/>
                <a:cs typeface="Times New Roman"/>
              </a:rPr>
              <a:t>ласка,</a:t>
            </a:r>
            <a:r>
              <a:rPr sz="4400" i="1" spc="-75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эротизированная</a:t>
            </a:r>
            <a:r>
              <a:rPr sz="4400" i="1" spc="-65" dirty="0">
                <a:latin typeface="Times New Roman"/>
                <a:cs typeface="Times New Roman"/>
              </a:rPr>
              <a:t> </a:t>
            </a:r>
            <a:r>
              <a:rPr sz="4400" i="1" spc="-10" dirty="0">
                <a:latin typeface="Times New Roman"/>
                <a:cs typeface="Times New Roman"/>
              </a:rPr>
              <a:t>забота,</a:t>
            </a:r>
            <a:endParaRPr sz="4400" dirty="0">
              <a:latin typeface="Times New Roman"/>
              <a:cs typeface="Times New Roman"/>
            </a:endParaRPr>
          </a:p>
          <a:p>
            <a:pPr marL="251460" marR="43180" indent="-201295" algn="ctr">
              <a:lnSpc>
                <a:spcPct val="100600"/>
              </a:lnSpc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400" i="1" dirty="0">
                <a:latin typeface="Times New Roman"/>
                <a:cs typeface="Times New Roman"/>
              </a:rPr>
              <a:t>демонстрация</a:t>
            </a:r>
            <a:r>
              <a:rPr sz="4400" i="1" spc="-110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половых</a:t>
            </a:r>
            <a:r>
              <a:rPr sz="4400" i="1" spc="-100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органов,</a:t>
            </a:r>
            <a:r>
              <a:rPr sz="4400" i="1" spc="-105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использование</a:t>
            </a:r>
            <a:r>
              <a:rPr sz="4400" i="1" spc="-100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ребенка</a:t>
            </a:r>
            <a:r>
              <a:rPr sz="4400" i="1" spc="-95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для</a:t>
            </a:r>
            <a:r>
              <a:rPr sz="4400" i="1" spc="-95" dirty="0">
                <a:latin typeface="Times New Roman"/>
                <a:cs typeface="Times New Roman"/>
              </a:rPr>
              <a:t> </a:t>
            </a:r>
            <a:r>
              <a:rPr sz="4400" i="1" spc="-10" dirty="0">
                <a:latin typeface="Times New Roman"/>
                <a:cs typeface="Times New Roman"/>
              </a:rPr>
              <a:t>сексуальной</a:t>
            </a:r>
            <a:r>
              <a:rPr sz="4400" i="1" spc="-105" dirty="0">
                <a:latin typeface="Times New Roman"/>
                <a:cs typeface="Times New Roman"/>
              </a:rPr>
              <a:t> </a:t>
            </a:r>
            <a:r>
              <a:rPr sz="4400" i="1" spc="-10" dirty="0">
                <a:latin typeface="Times New Roman"/>
                <a:cs typeface="Times New Roman"/>
              </a:rPr>
              <a:t>стимуляции взрослого;</a:t>
            </a:r>
            <a:endParaRPr sz="44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25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400" i="1" spc="-10" dirty="0">
                <a:latin typeface="Times New Roman"/>
                <a:cs typeface="Times New Roman"/>
              </a:rPr>
              <a:t>сексуальная</a:t>
            </a:r>
            <a:r>
              <a:rPr sz="4400" i="1" spc="-130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эксплуатация</a:t>
            </a:r>
            <a:r>
              <a:rPr sz="4400" i="1" spc="-114" dirty="0">
                <a:latin typeface="Times New Roman"/>
                <a:cs typeface="Times New Roman"/>
              </a:rPr>
              <a:t> </a:t>
            </a:r>
            <a:r>
              <a:rPr sz="4400" i="1" dirty="0">
                <a:latin typeface="Times New Roman"/>
                <a:cs typeface="Times New Roman"/>
              </a:rPr>
              <a:t>(порнография,</a:t>
            </a:r>
            <a:r>
              <a:rPr sz="4400" i="1" spc="-114" dirty="0">
                <a:latin typeface="Times New Roman"/>
                <a:cs typeface="Times New Roman"/>
              </a:rPr>
              <a:t> </a:t>
            </a:r>
            <a:r>
              <a:rPr sz="4400" i="1" spc="-10" dirty="0">
                <a:latin typeface="Times New Roman"/>
                <a:cs typeface="Times New Roman"/>
              </a:rPr>
              <a:t>проституция)</a:t>
            </a:r>
            <a:endParaRPr sz="44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450"/>
              </a:spcBef>
            </a:pPr>
            <a:endParaRPr sz="3700" dirty="0">
              <a:latin typeface="Times New Roman"/>
              <a:cs typeface="Times New Roman"/>
            </a:endParaRPr>
          </a:p>
          <a:p>
            <a:pPr marL="50800" algn="ctr">
              <a:lnSpc>
                <a:spcPct val="100000"/>
              </a:lnSpc>
            </a:pPr>
            <a:r>
              <a:rPr sz="4400" b="1" dirty="0">
                <a:latin typeface="Times New Roman"/>
                <a:cs typeface="Times New Roman"/>
              </a:rPr>
              <a:t>Формы</a:t>
            </a:r>
            <a:r>
              <a:rPr sz="4400" b="1" spc="-125" dirty="0">
                <a:latin typeface="Times New Roman"/>
                <a:cs typeface="Times New Roman"/>
              </a:rPr>
              <a:t> </a:t>
            </a:r>
            <a:r>
              <a:rPr sz="4400" b="1" spc="-10" dirty="0">
                <a:latin typeface="Times New Roman"/>
                <a:cs typeface="Times New Roman"/>
              </a:rPr>
              <a:t>сексуального</a:t>
            </a:r>
            <a:r>
              <a:rPr sz="4400" b="1" spc="-105" dirty="0">
                <a:latin typeface="Times New Roman"/>
                <a:cs typeface="Times New Roman"/>
              </a:rPr>
              <a:t> </a:t>
            </a:r>
            <a:r>
              <a:rPr sz="4400" b="1" spc="-10" dirty="0">
                <a:latin typeface="Times New Roman"/>
                <a:cs typeface="Times New Roman"/>
              </a:rPr>
              <a:t>насилия</a:t>
            </a:r>
            <a:endParaRPr sz="44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30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800" i="1" spc="-10" dirty="0">
                <a:latin typeface="Times New Roman"/>
                <a:cs typeface="Times New Roman"/>
              </a:rPr>
              <a:t>однократное;</a:t>
            </a:r>
            <a:endParaRPr sz="48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25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800" i="1" spc="-10" dirty="0">
                <a:latin typeface="Times New Roman"/>
                <a:cs typeface="Times New Roman"/>
              </a:rPr>
              <a:t>повторяющиеся;</a:t>
            </a:r>
            <a:endParaRPr sz="48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15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800" i="1" spc="-10" dirty="0">
                <a:latin typeface="Times New Roman"/>
                <a:cs typeface="Times New Roman"/>
              </a:rPr>
              <a:t>длительное(происходящее</a:t>
            </a:r>
            <a:r>
              <a:rPr sz="4800" i="1" spc="-40" dirty="0">
                <a:latin typeface="Times New Roman"/>
                <a:cs typeface="Times New Roman"/>
              </a:rPr>
              <a:t> </a:t>
            </a:r>
            <a:r>
              <a:rPr sz="4800" i="1" dirty="0">
                <a:latin typeface="Times New Roman"/>
                <a:cs typeface="Times New Roman"/>
              </a:rPr>
              <a:t>в</a:t>
            </a:r>
            <a:r>
              <a:rPr sz="4800" i="1" spc="-50" dirty="0">
                <a:latin typeface="Times New Roman"/>
                <a:cs typeface="Times New Roman"/>
              </a:rPr>
              <a:t> </a:t>
            </a:r>
            <a:r>
              <a:rPr sz="4800" i="1" dirty="0">
                <a:latin typeface="Times New Roman"/>
                <a:cs typeface="Times New Roman"/>
              </a:rPr>
              <a:t>течение</a:t>
            </a:r>
            <a:r>
              <a:rPr sz="4800" i="1" spc="-40" dirty="0">
                <a:latin typeface="Times New Roman"/>
                <a:cs typeface="Times New Roman"/>
              </a:rPr>
              <a:t> </a:t>
            </a:r>
            <a:r>
              <a:rPr sz="4800" i="1" spc="-20" dirty="0">
                <a:latin typeface="Times New Roman"/>
                <a:cs typeface="Times New Roman"/>
              </a:rPr>
              <a:t>нескольких</a:t>
            </a:r>
            <a:r>
              <a:rPr sz="4800" i="1" spc="-45" dirty="0">
                <a:latin typeface="Times New Roman"/>
                <a:cs typeface="Times New Roman"/>
              </a:rPr>
              <a:t> </a:t>
            </a:r>
            <a:r>
              <a:rPr sz="4800" i="1" dirty="0">
                <a:latin typeface="Times New Roman"/>
                <a:cs typeface="Times New Roman"/>
              </a:rPr>
              <a:t>месяцев</a:t>
            </a:r>
            <a:r>
              <a:rPr sz="4800" i="1" spc="-50" dirty="0">
                <a:latin typeface="Times New Roman"/>
                <a:cs typeface="Times New Roman"/>
              </a:rPr>
              <a:t> </a:t>
            </a:r>
            <a:r>
              <a:rPr sz="4800" i="1" dirty="0">
                <a:latin typeface="Times New Roman"/>
                <a:cs typeface="Times New Roman"/>
              </a:rPr>
              <a:t>или</a:t>
            </a:r>
            <a:r>
              <a:rPr sz="4800" i="1" spc="-35" dirty="0">
                <a:latin typeface="Times New Roman"/>
                <a:cs typeface="Times New Roman"/>
              </a:rPr>
              <a:t> </a:t>
            </a:r>
            <a:r>
              <a:rPr sz="4800" i="1" spc="-20" dirty="0">
                <a:latin typeface="Times New Roman"/>
                <a:cs typeface="Times New Roman"/>
              </a:rPr>
              <a:t>лет).</a:t>
            </a:r>
            <a:endParaRPr sz="48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30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800" i="1" spc="-10" dirty="0">
                <a:latin typeface="Times New Roman"/>
                <a:cs typeface="Times New Roman"/>
              </a:rPr>
              <a:t>насильственное</a:t>
            </a:r>
            <a:endParaRPr sz="48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25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800" i="1" spc="-10" dirty="0">
                <a:latin typeface="Times New Roman"/>
                <a:cs typeface="Times New Roman"/>
              </a:rPr>
              <a:t>ненасильственное</a:t>
            </a:r>
            <a:endParaRPr sz="48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30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800" i="1" spc="-10" dirty="0">
                <a:latin typeface="Times New Roman"/>
                <a:cs typeface="Times New Roman"/>
              </a:rPr>
              <a:t>контактное</a:t>
            </a:r>
            <a:endParaRPr sz="4800" dirty="0">
              <a:latin typeface="Times New Roman"/>
              <a:cs typeface="Times New Roman"/>
            </a:endParaRPr>
          </a:p>
          <a:p>
            <a:pPr marL="251460" indent="-200660" algn="ctr">
              <a:lnSpc>
                <a:spcPct val="100000"/>
              </a:lnSpc>
              <a:spcBef>
                <a:spcPts val="25"/>
              </a:spcBef>
              <a:buSzPct val="44594"/>
              <a:buFont typeface="Symbol"/>
              <a:buChar char=""/>
              <a:tabLst>
                <a:tab pos="251460" algn="l"/>
              </a:tabLst>
            </a:pPr>
            <a:r>
              <a:rPr sz="4800" i="1" spc="-10" dirty="0">
                <a:latin typeface="Times New Roman"/>
                <a:cs typeface="Times New Roman"/>
              </a:rPr>
              <a:t>неконтактное.</a:t>
            </a:r>
            <a:endParaRPr sz="4800" dirty="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02225"/>
            <a:ext cx="1211583" cy="142388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2112" y="3512767"/>
            <a:ext cx="18176875" cy="91014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35585">
              <a:lnSpc>
                <a:spcPct val="100600"/>
              </a:lnSpc>
              <a:spcBef>
                <a:spcPts val="95"/>
              </a:spcBef>
            </a:pPr>
            <a:r>
              <a:rPr sz="3700" b="1" dirty="0">
                <a:latin typeface="Times New Roman"/>
                <a:cs typeface="Times New Roman"/>
              </a:rPr>
              <a:t>В</a:t>
            </a:r>
            <a:r>
              <a:rPr sz="3700" b="1" spc="-8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зависимости</a:t>
            </a:r>
            <a:r>
              <a:rPr sz="3700" b="1" spc="-7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от</a:t>
            </a:r>
            <a:r>
              <a:rPr sz="3700" b="1" spc="-6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отношений</a:t>
            </a:r>
            <a:r>
              <a:rPr sz="3700" b="1" spc="-7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между</a:t>
            </a:r>
            <a:r>
              <a:rPr sz="3700" b="1" spc="-7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жертвой</a:t>
            </a:r>
            <a:r>
              <a:rPr sz="3700" b="1" spc="-7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и</a:t>
            </a:r>
            <a:r>
              <a:rPr sz="3700" b="1" spc="-7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насильником</a:t>
            </a:r>
            <a:r>
              <a:rPr sz="3700" b="1" spc="-6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различают</a:t>
            </a:r>
            <a:r>
              <a:rPr sz="3700" b="1" spc="-7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следующие </a:t>
            </a:r>
            <a:r>
              <a:rPr sz="3700" b="1" dirty="0">
                <a:latin typeface="Times New Roman"/>
                <a:cs typeface="Times New Roman"/>
              </a:rPr>
              <a:t>формы</a:t>
            </a:r>
            <a:r>
              <a:rPr sz="3700" b="1" spc="-125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сексуального</a:t>
            </a:r>
            <a:r>
              <a:rPr sz="3700" b="1" spc="-10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насилия:</a:t>
            </a:r>
            <a:endParaRPr sz="3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10"/>
              </a:spcBef>
            </a:pPr>
            <a:endParaRPr sz="37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600"/>
              </a:lnSpc>
            </a:pPr>
            <a:r>
              <a:rPr sz="3700" b="1" dirty="0">
                <a:latin typeface="Times New Roman"/>
                <a:cs typeface="Times New Roman"/>
              </a:rPr>
              <a:t>Внутрисемейное</a:t>
            </a:r>
            <a:r>
              <a:rPr sz="3700" b="1" spc="-5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насилие</a:t>
            </a:r>
            <a:r>
              <a:rPr sz="3700" b="1" spc="-6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-</a:t>
            </a:r>
            <a:r>
              <a:rPr sz="3700" b="1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сексуальные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посягательства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стороны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ближайших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кровных </a:t>
            </a:r>
            <a:r>
              <a:rPr sz="3700" spc="-20" dirty="0">
                <a:latin typeface="Times New Roman"/>
                <a:cs typeface="Times New Roman"/>
              </a:rPr>
              <a:t>родственников,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лиц,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заменяющих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родителей,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близких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родственников,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которыми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ребенок </a:t>
            </a:r>
            <a:r>
              <a:rPr sz="3700" dirty="0">
                <a:latin typeface="Times New Roman"/>
                <a:cs typeface="Times New Roman"/>
              </a:rPr>
              <a:t>проживает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часто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общается.</a:t>
            </a:r>
            <a:endParaRPr sz="3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15"/>
              </a:spcBef>
            </a:pPr>
            <a:endParaRPr sz="3700">
              <a:latin typeface="Times New Roman"/>
              <a:cs typeface="Times New Roman"/>
            </a:endParaRPr>
          </a:p>
          <a:p>
            <a:pPr marL="12700" marR="1072515">
              <a:lnSpc>
                <a:spcPct val="100600"/>
              </a:lnSpc>
            </a:pPr>
            <a:r>
              <a:rPr sz="3700" b="1" dirty="0">
                <a:latin typeface="Times New Roman"/>
                <a:cs typeface="Times New Roman"/>
              </a:rPr>
              <a:t>Внесемейное</a:t>
            </a:r>
            <a:r>
              <a:rPr sz="3700" b="1" spc="-4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насилие</a:t>
            </a:r>
            <a:r>
              <a:rPr sz="3700" b="1" spc="-4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—</a:t>
            </a:r>
            <a:r>
              <a:rPr sz="3700" b="1" spc="1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злоупотребление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стороны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взрослых,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хорошо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известных </a:t>
            </a:r>
            <a:r>
              <a:rPr sz="3700" dirty="0">
                <a:latin typeface="Times New Roman"/>
                <a:cs typeface="Times New Roman"/>
              </a:rPr>
              <a:t>ребенку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(друзья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семьи,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соседи,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дальние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родственники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педагоги)</a:t>
            </a:r>
            <a:endParaRPr sz="3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0"/>
              </a:spcBef>
            </a:pPr>
            <a:endParaRPr sz="3700">
              <a:latin typeface="Times New Roman"/>
              <a:cs typeface="Times New Roman"/>
            </a:endParaRPr>
          </a:p>
          <a:p>
            <a:pPr marL="12700" marR="1508760">
              <a:lnSpc>
                <a:spcPct val="100600"/>
              </a:lnSpc>
            </a:pPr>
            <a:r>
              <a:rPr sz="3700" b="1" spc="-35" dirty="0">
                <a:latin typeface="Times New Roman"/>
                <a:cs typeface="Times New Roman"/>
              </a:rPr>
              <a:t>Уличное</a:t>
            </a:r>
            <a:r>
              <a:rPr sz="3700" b="1" spc="-8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насилие</a:t>
            </a:r>
            <a:r>
              <a:rPr sz="3700" b="1" spc="-8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—</a:t>
            </a:r>
            <a:r>
              <a:rPr sz="3700" b="1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сексуальные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посягательства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стороны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незнакомых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лиц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или </a:t>
            </a:r>
            <a:r>
              <a:rPr sz="3700" dirty="0">
                <a:latin typeface="Times New Roman"/>
                <a:cs typeface="Times New Roman"/>
              </a:rPr>
              <a:t>случайных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знакомых.</a:t>
            </a:r>
            <a:endParaRPr sz="3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3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700" b="1" dirty="0">
                <a:latin typeface="Times New Roman"/>
                <a:cs typeface="Times New Roman"/>
              </a:rPr>
              <a:t>Институцианальное</a:t>
            </a:r>
            <a:r>
              <a:rPr sz="3700" b="1" spc="-7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насилие</a:t>
            </a:r>
            <a:r>
              <a:rPr sz="3700" b="1" spc="-7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—</a:t>
            </a:r>
            <a:r>
              <a:rPr sz="3700" b="1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сексуальные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посягательства,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являющиеся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проявлением</a:t>
            </a:r>
            <a:endParaRPr sz="3700">
              <a:latin typeface="Times New Roman"/>
              <a:cs typeface="Times New Roman"/>
            </a:endParaRPr>
          </a:p>
          <a:p>
            <a:pPr marL="12700" marR="1390015">
              <a:lnSpc>
                <a:spcPct val="100600"/>
              </a:lnSpc>
            </a:pPr>
            <a:r>
              <a:rPr sz="3700" dirty="0">
                <a:latin typeface="Times New Roman"/>
                <a:cs typeface="Times New Roman"/>
              </a:rPr>
              <a:t>«дедовщины»,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spc="-40" dirty="0">
                <a:latin typeface="Times New Roman"/>
                <a:cs typeface="Times New Roman"/>
              </a:rPr>
              <a:t>когда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сексуальное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насилие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используется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для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демонстрации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власти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и </a:t>
            </a:r>
            <a:r>
              <a:rPr sz="3700" dirty="0">
                <a:latin typeface="Times New Roman"/>
                <a:cs typeface="Times New Roman"/>
              </a:rPr>
              <a:t>контроля,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построения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иерархических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отношений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коллективе.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02568"/>
            <a:ext cx="1211583" cy="142388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122835" y="476778"/>
            <a:ext cx="13248640" cy="1047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 smtClean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endParaRPr sz="3350" dirty="0">
              <a:latin typeface="Times New Roman"/>
              <a:cs typeface="Times New Roman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3050" y="12614222"/>
            <a:ext cx="4602480" cy="39166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374436" y="2440700"/>
            <a:ext cx="11406505" cy="8769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5550" b="1" dirty="0">
                <a:latin typeface="Times New Roman"/>
                <a:cs typeface="Times New Roman"/>
              </a:rPr>
              <a:t>Последствия</a:t>
            </a:r>
            <a:r>
              <a:rPr sz="5550" b="1" spc="-18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сексуального</a:t>
            </a:r>
            <a:r>
              <a:rPr sz="5550" b="1" spc="-17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насилия</a:t>
            </a:r>
            <a:endParaRPr sz="5550">
              <a:latin typeface="Times New Roman"/>
              <a:cs typeface="Times New Roman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01382" y="3487636"/>
          <a:ext cx="19786599" cy="48272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44745"/>
                <a:gridCol w="4944745"/>
                <a:gridCol w="4947284"/>
                <a:gridCol w="4949825"/>
              </a:tblGrid>
              <a:tr h="4827270">
                <a:tc>
                  <a:txBody>
                    <a:bodyPr/>
                    <a:lstStyle/>
                    <a:p>
                      <a:pPr marL="1129030" marR="1336040" indent="-12700" algn="ctr">
                        <a:lnSpc>
                          <a:spcPct val="93500"/>
                        </a:lnSpc>
                        <a:spcBef>
                          <a:spcPts val="175"/>
                        </a:spcBef>
                      </a:pP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Аффективные нарушения: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вина,</a:t>
                      </a:r>
                      <a:r>
                        <a:rPr sz="295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стыд,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тревога,</a:t>
                      </a:r>
                      <a:r>
                        <a:rPr sz="295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страх,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  <a:p>
                      <a:pPr marR="221615" algn="ctr">
                        <a:lnSpc>
                          <a:spcPts val="3304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подавленность,</a:t>
                      </a:r>
                      <a:r>
                        <a:rPr sz="295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злоба.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22225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T w="38100">
                      <a:solidFill>
                        <a:srgbClr val="66CCA9"/>
                      </a:solidFill>
                      <a:prstDash val="solid"/>
                    </a:lnT>
                    <a:lnB w="38100">
                      <a:solidFill>
                        <a:srgbClr val="66CC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 marR="387985" indent="1270" algn="ctr">
                        <a:lnSpc>
                          <a:spcPct val="93500"/>
                        </a:lnSpc>
                        <a:spcBef>
                          <a:spcPts val="940"/>
                        </a:spcBef>
                      </a:pPr>
                      <a:r>
                        <a:rPr sz="2950" b="1" dirty="0">
                          <a:latin typeface="Times New Roman"/>
                          <a:cs typeface="Times New Roman"/>
                        </a:rPr>
                        <a:t>Физические</a:t>
                      </a:r>
                      <a:r>
                        <a:rPr sz="2950" b="1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нарушения: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генитальные</a:t>
                      </a:r>
                      <a:r>
                        <a:rPr sz="295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повреждения,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беременность,</a:t>
                      </a:r>
                      <a:r>
                        <a:rPr sz="295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заболевания,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передающиеся</a:t>
                      </a:r>
                      <a:r>
                        <a:rPr sz="29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половым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путем,</a:t>
                      </a:r>
                      <a:r>
                        <a:rPr sz="295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соматические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жалобы</a:t>
                      </a:r>
                      <a:r>
                        <a:rPr sz="295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(например,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головная</a:t>
                      </a:r>
                      <a:r>
                        <a:rPr sz="295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боль,</a:t>
                      </a:r>
                      <a:r>
                        <a:rPr sz="295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боли</a:t>
                      </a:r>
                      <a:r>
                        <a:rPr sz="2950" spc="-50" dirty="0">
                          <a:latin typeface="Times New Roman"/>
                          <a:cs typeface="Times New Roman"/>
                        </a:rPr>
                        <a:t> в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животе,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 энурез,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ипохондрия),</a:t>
                      </a:r>
                      <a:r>
                        <a:rPr sz="2950" spc="-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расстройства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сна</a:t>
                      </a:r>
                      <a:r>
                        <a:rPr sz="295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и</a:t>
                      </a:r>
                      <a:r>
                        <a:rPr sz="295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аппетита.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11938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T w="38100">
                      <a:solidFill>
                        <a:srgbClr val="66CCA9"/>
                      </a:solidFill>
                      <a:prstDash val="solid"/>
                    </a:lnT>
                    <a:lnB w="38100">
                      <a:solidFill>
                        <a:srgbClr val="66CC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 marR="324485" indent="19685" algn="ctr">
                        <a:lnSpc>
                          <a:spcPct val="93500"/>
                        </a:lnSpc>
                        <a:spcBef>
                          <a:spcPts val="1160"/>
                        </a:spcBef>
                      </a:pPr>
                      <a:r>
                        <a:rPr sz="2950" b="1" dirty="0">
                          <a:latin typeface="Times New Roman"/>
                          <a:cs typeface="Times New Roman"/>
                        </a:rPr>
                        <a:t>Когнитивные</a:t>
                      </a:r>
                      <a:r>
                        <a:rPr sz="295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нарушения: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расстройства</a:t>
                      </a:r>
                      <a:r>
                        <a:rPr sz="29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внимания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(нарушения</a:t>
                      </a:r>
                      <a:r>
                        <a:rPr sz="295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концентрации),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памяти,</a:t>
                      </a:r>
                      <a:r>
                        <a:rPr sz="295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внимания, восприятия.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14732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T w="38100">
                      <a:solidFill>
                        <a:srgbClr val="66CCA9"/>
                      </a:solidFill>
                      <a:prstDash val="solid"/>
                    </a:lnT>
                    <a:lnB w="38100">
                      <a:solidFill>
                        <a:srgbClr val="66CC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76555" algn="ctr">
                        <a:lnSpc>
                          <a:spcPts val="3425"/>
                        </a:lnSpc>
                        <a:spcBef>
                          <a:spcPts val="750"/>
                        </a:spcBef>
                      </a:pPr>
                      <a:r>
                        <a:rPr sz="2950" b="1" dirty="0">
                          <a:latin typeface="Times New Roman"/>
                          <a:cs typeface="Times New Roman"/>
                        </a:rPr>
                        <a:t>Поведенческие</a:t>
                      </a:r>
                      <a:r>
                        <a:rPr sz="295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симптомы: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  <a:p>
                      <a:pPr marL="39370" marR="293370" algn="ctr">
                        <a:lnSpc>
                          <a:spcPct val="93400"/>
                        </a:lnSpc>
                        <a:spcBef>
                          <a:spcPts val="125"/>
                        </a:spcBef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«выход</a:t>
                      </a:r>
                      <a:r>
                        <a:rPr sz="2950" spc="-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наружу»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(агрессивное</a:t>
                      </a:r>
                      <a:r>
                        <a:rPr sz="29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и</a:t>
                      </a:r>
                      <a:r>
                        <a:rPr sz="29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жестокое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поведение,</a:t>
                      </a:r>
                      <a:r>
                        <a:rPr sz="295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воровство, делинквентность,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аддиктивное</a:t>
                      </a:r>
                      <a:r>
                        <a:rPr sz="29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поведение),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избегание,</a:t>
                      </a:r>
                      <a:r>
                        <a:rPr sz="295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повторение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ситуаций,</a:t>
                      </a:r>
                      <a:r>
                        <a:rPr sz="295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вызвавших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сексуальные</a:t>
                      </a:r>
                      <a:r>
                        <a:rPr sz="295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посягательства</a:t>
                      </a:r>
                      <a:r>
                        <a:rPr sz="1850" spc="-10" dirty="0">
                          <a:latin typeface="Times New Roman"/>
                          <a:cs typeface="Times New Roman"/>
                        </a:rPr>
                        <a:t>.</a:t>
                      </a:r>
                      <a:endParaRPr sz="1850">
                        <a:latin typeface="Times New Roman"/>
                        <a:cs typeface="Times New Roman"/>
                      </a:endParaRPr>
                    </a:p>
                  </a:txBody>
                  <a:tcPr marL="0" marR="0" marT="9525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T w="38100">
                      <a:solidFill>
                        <a:srgbClr val="66CCA9"/>
                      </a:solidFill>
                      <a:prstDash val="solid"/>
                    </a:lnT>
                    <a:lnB w="38100">
                      <a:solidFill>
                        <a:srgbClr val="66CCA9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222291" y="8487866"/>
          <a:ext cx="12931140" cy="32867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9110"/>
                <a:gridCol w="4309110"/>
                <a:gridCol w="4312920"/>
              </a:tblGrid>
              <a:tr h="532765">
                <a:tc>
                  <a:txBody>
                    <a:bodyPr/>
                    <a:lstStyle/>
                    <a:p>
                      <a:pPr marL="59690" algn="ctr">
                        <a:lnSpc>
                          <a:spcPts val="3495"/>
                        </a:lnSpc>
                        <a:spcBef>
                          <a:spcPts val="600"/>
                        </a:spcBef>
                      </a:pP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Самодеструктивное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7620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T w="38100">
                      <a:solidFill>
                        <a:srgbClr val="66CCA9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33350" algn="ctr">
                        <a:lnSpc>
                          <a:spcPts val="3495"/>
                        </a:lnSpc>
                        <a:spcBef>
                          <a:spcPts val="600"/>
                        </a:spcBef>
                      </a:pP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Психопатология: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7620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T w="38100">
                      <a:solidFill>
                        <a:srgbClr val="66CCA9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1275" algn="ctr">
                        <a:lnSpc>
                          <a:spcPts val="3495"/>
                        </a:lnSpc>
                        <a:spcBef>
                          <a:spcPts val="600"/>
                        </a:spcBef>
                      </a:pP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Сексуализация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7620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T w="38100">
                      <a:solidFill>
                        <a:srgbClr val="66CCA9"/>
                      </a:solidFill>
                      <a:prstDash val="solid"/>
                    </a:lnT>
                  </a:tcPr>
                </a:tc>
              </a:tr>
              <a:tr h="419734">
                <a:tc>
                  <a:txBody>
                    <a:bodyPr/>
                    <a:lstStyle/>
                    <a:p>
                      <a:pPr marL="62230" algn="ctr">
                        <a:lnSpc>
                          <a:spcPts val="3210"/>
                        </a:lnSpc>
                      </a:pPr>
                      <a:r>
                        <a:rPr sz="2950" b="1" spc="-10" dirty="0">
                          <a:latin typeface="Times New Roman"/>
                          <a:cs typeface="Times New Roman"/>
                        </a:rPr>
                        <a:t>поведение: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07340">
                        <a:lnSpc>
                          <a:spcPts val="321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неврозы,</a:t>
                      </a:r>
                      <a:r>
                        <a:rPr sz="295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расстройства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2545" algn="ctr">
                        <a:lnSpc>
                          <a:spcPts val="3210"/>
                        </a:lnSpc>
                      </a:pPr>
                      <a:r>
                        <a:rPr sz="2950" b="1" dirty="0">
                          <a:latin typeface="Times New Roman"/>
                          <a:cs typeface="Times New Roman"/>
                        </a:rPr>
                        <a:t>поведения:</a:t>
                      </a:r>
                      <a:r>
                        <a:rPr sz="2950" b="1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учащение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</a:tr>
              <a:tr h="419734">
                <a:tc>
                  <a:txBody>
                    <a:bodyPr/>
                    <a:lstStyle/>
                    <a:p>
                      <a:pPr marL="60960" algn="ctr">
                        <a:lnSpc>
                          <a:spcPts val="3210"/>
                        </a:lnSpc>
                      </a:pP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самокалечение,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8100" algn="ctr">
                        <a:lnSpc>
                          <a:spcPts val="3210"/>
                        </a:lnSpc>
                      </a:pP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характера,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9370" algn="ctr">
                        <a:lnSpc>
                          <a:spcPts val="321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мастурбации,</a:t>
                      </a:r>
                      <a:r>
                        <a:rPr sz="295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повторение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</a:tr>
              <a:tr h="419734">
                <a:tc>
                  <a:txBody>
                    <a:bodyPr/>
                    <a:lstStyle/>
                    <a:p>
                      <a:pPr marL="61594" algn="ctr">
                        <a:lnSpc>
                          <a:spcPts val="321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суицидные</a:t>
                      </a:r>
                      <a:r>
                        <a:rPr sz="295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мысли</a:t>
                      </a:r>
                      <a:r>
                        <a:rPr sz="295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50" dirty="0">
                          <a:latin typeface="Times New Roman"/>
                          <a:cs typeface="Times New Roman"/>
                        </a:rPr>
                        <a:t>и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8735" algn="ctr">
                        <a:lnSpc>
                          <a:spcPts val="3210"/>
                        </a:lnSpc>
                      </a:pP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множественность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8100" algn="ctr">
                        <a:lnSpc>
                          <a:spcPts val="321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сексуальных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действий</a:t>
                      </a:r>
                      <a:r>
                        <a:rPr sz="295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50" dirty="0">
                          <a:latin typeface="Times New Roman"/>
                          <a:cs typeface="Times New Roman"/>
                        </a:rPr>
                        <a:t>с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</a:tr>
              <a:tr h="419734">
                <a:tc>
                  <a:txBody>
                    <a:bodyPr/>
                    <a:lstStyle/>
                    <a:p>
                      <a:pPr marL="63500" algn="ctr">
                        <a:lnSpc>
                          <a:spcPts val="3210"/>
                        </a:lnSpc>
                      </a:pP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попытки.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ts val="321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личности,</a:t>
                      </a:r>
                      <a:r>
                        <a:rPr sz="2950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психотические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ts val="321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другими,</a:t>
                      </a:r>
                      <a:r>
                        <a:rPr sz="295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dirty="0">
                          <a:latin typeface="Times New Roman"/>
                          <a:cs typeface="Times New Roman"/>
                        </a:rPr>
                        <a:t>нетипичные</a:t>
                      </a:r>
                      <a:r>
                        <a:rPr sz="295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25" dirty="0">
                          <a:latin typeface="Times New Roman"/>
                          <a:cs typeface="Times New Roman"/>
                        </a:rPr>
                        <a:t>для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</a:tr>
              <a:tr h="4197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36830" algn="ctr">
                        <a:lnSpc>
                          <a:spcPts val="3210"/>
                        </a:lnSpc>
                      </a:pP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черты.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39370" algn="ctr">
                        <a:lnSpc>
                          <a:spcPts val="321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данного</a:t>
                      </a:r>
                      <a:r>
                        <a:rPr sz="295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возраста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B w="38100">
                      <a:solidFill>
                        <a:srgbClr val="66CC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B w="38100">
                      <a:solidFill>
                        <a:srgbClr val="66CC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algn="ctr">
                        <a:lnSpc>
                          <a:spcPts val="3250"/>
                        </a:lnSpc>
                      </a:pPr>
                      <a:r>
                        <a:rPr sz="2950" dirty="0">
                          <a:latin typeface="Times New Roman"/>
                          <a:cs typeface="Times New Roman"/>
                        </a:rPr>
                        <a:t>сексуальные</a:t>
                      </a:r>
                      <a:r>
                        <a:rPr sz="2950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950" spc="-10" dirty="0">
                          <a:latin typeface="Times New Roman"/>
                          <a:cs typeface="Times New Roman"/>
                        </a:rPr>
                        <a:t>знания.</a:t>
                      </a:r>
                      <a:endParaRPr sz="2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66CCA9"/>
                      </a:solidFill>
                      <a:prstDash val="solid"/>
                    </a:lnL>
                    <a:lnR w="38100">
                      <a:solidFill>
                        <a:srgbClr val="66CCA9"/>
                      </a:solidFill>
                      <a:prstDash val="solid"/>
                    </a:lnR>
                    <a:lnB w="38100">
                      <a:solidFill>
                        <a:srgbClr val="66CCA9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402031" y="11859853"/>
            <a:ext cx="9850120" cy="4623435"/>
          </a:xfrm>
          <a:prstGeom prst="rect">
            <a:avLst/>
          </a:prstGeom>
          <a:ln w="35511">
            <a:solidFill>
              <a:srgbClr val="66CCA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510665">
              <a:lnSpc>
                <a:spcPts val="2950"/>
              </a:lnSpc>
            </a:pPr>
            <a:r>
              <a:rPr sz="2950" b="1" dirty="0">
                <a:latin typeface="Times New Roman"/>
                <a:cs typeface="Times New Roman"/>
              </a:rPr>
              <a:t>Ближайшие</a:t>
            </a:r>
            <a:r>
              <a:rPr sz="2950" b="1" spc="-10" dirty="0">
                <a:latin typeface="Times New Roman"/>
                <a:cs typeface="Times New Roman"/>
              </a:rPr>
              <a:t> </a:t>
            </a:r>
            <a:r>
              <a:rPr sz="2950" b="1" dirty="0">
                <a:latin typeface="Times New Roman"/>
                <a:cs typeface="Times New Roman"/>
              </a:rPr>
              <a:t>психологические</a:t>
            </a:r>
            <a:r>
              <a:rPr sz="2950" b="1" spc="-10" dirty="0">
                <a:latin typeface="Times New Roman"/>
                <a:cs typeface="Times New Roman"/>
              </a:rPr>
              <a:t> последствия</a:t>
            </a:r>
            <a:endParaRPr sz="2950">
              <a:latin typeface="Times New Roman"/>
              <a:cs typeface="Times New Roman"/>
            </a:endParaRPr>
          </a:p>
          <a:p>
            <a:pPr marL="3652520">
              <a:lnSpc>
                <a:spcPts val="3310"/>
              </a:lnSpc>
            </a:pPr>
            <a:r>
              <a:rPr sz="2950" b="1" spc="-10" dirty="0">
                <a:latin typeface="Times New Roman"/>
                <a:cs typeface="Times New Roman"/>
              </a:rPr>
              <a:t>дошкольников</a:t>
            </a:r>
            <a:endParaRPr sz="2950">
              <a:latin typeface="Times New Roman"/>
              <a:cs typeface="Times New Roman"/>
            </a:endParaRPr>
          </a:p>
          <a:p>
            <a:pPr marL="284480" marR="438150" indent="-201295">
              <a:lnSpc>
                <a:spcPts val="3300"/>
              </a:lnSpc>
              <a:spcBef>
                <a:spcPts val="195"/>
              </a:spcBef>
              <a:buSzPct val="45762"/>
              <a:buFont typeface="Lucida Sans Unicode"/>
              <a:buChar char="●"/>
              <a:tabLst>
                <a:tab pos="284480" algn="l"/>
              </a:tabLst>
            </a:pPr>
            <a:r>
              <a:rPr sz="2950" dirty="0">
                <a:latin typeface="Times New Roman"/>
                <a:cs typeface="Times New Roman"/>
              </a:rPr>
              <a:t>сексуализированное</a:t>
            </a:r>
            <a:r>
              <a:rPr sz="2950" spc="-2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поведение,</a:t>
            </a:r>
            <a:r>
              <a:rPr sz="2950" spc="-2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сексуально</a:t>
            </a:r>
            <a:r>
              <a:rPr sz="2950" spc="-25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окрашенные игры;</a:t>
            </a:r>
            <a:endParaRPr sz="2950">
              <a:latin typeface="Times New Roman"/>
              <a:cs typeface="Times New Roman"/>
            </a:endParaRPr>
          </a:p>
          <a:p>
            <a:pPr marL="284480" marR="304165" indent="-201295">
              <a:lnSpc>
                <a:spcPts val="3310"/>
              </a:lnSpc>
              <a:spcBef>
                <a:spcPts val="10"/>
              </a:spcBef>
              <a:buSzPct val="45762"/>
              <a:buFont typeface="Lucida Sans Unicode"/>
              <a:buChar char="●"/>
              <a:tabLst>
                <a:tab pos="284480" algn="l"/>
              </a:tabLst>
            </a:pPr>
            <a:r>
              <a:rPr sz="2950" dirty="0">
                <a:latin typeface="Times New Roman"/>
                <a:cs typeface="Times New Roman"/>
              </a:rPr>
              <a:t>открытая</a:t>
            </a:r>
            <a:r>
              <a:rPr sz="2950" spc="5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мастурбация,</a:t>
            </a:r>
            <a:r>
              <a:rPr sz="2950" spc="5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введение</a:t>
            </a:r>
            <a:r>
              <a:rPr sz="2950" spc="5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посторонних</a:t>
            </a:r>
            <a:r>
              <a:rPr sz="2950" spc="50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предметов </a:t>
            </a:r>
            <a:r>
              <a:rPr sz="2950" dirty="0">
                <a:latin typeface="Times New Roman"/>
                <a:cs typeface="Times New Roman"/>
              </a:rPr>
              <a:t>в</a:t>
            </a:r>
            <a:r>
              <a:rPr sz="2950" spc="-1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половые</a:t>
            </a:r>
            <a:r>
              <a:rPr sz="2950" spc="5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органы;</a:t>
            </a:r>
            <a:endParaRPr sz="2950">
              <a:latin typeface="Times New Roman"/>
              <a:cs typeface="Times New Roman"/>
            </a:endParaRPr>
          </a:p>
          <a:p>
            <a:pPr marL="283845" indent="-200660">
              <a:lnSpc>
                <a:spcPts val="3115"/>
              </a:lnSpc>
              <a:buSzPct val="45762"/>
              <a:buFont typeface="Lucida Sans Unicode"/>
              <a:buChar char="●"/>
              <a:tabLst>
                <a:tab pos="283845" algn="l"/>
              </a:tabLst>
            </a:pPr>
            <a:r>
              <a:rPr sz="2950" dirty="0">
                <a:latin typeface="Times New Roman"/>
                <a:cs typeface="Times New Roman"/>
              </a:rPr>
              <a:t>нарушения</a:t>
            </a:r>
            <a:r>
              <a:rPr sz="2950" spc="2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сна</a:t>
            </a:r>
            <a:r>
              <a:rPr sz="2950" spc="2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и</a:t>
            </a:r>
            <a:r>
              <a:rPr sz="2950" spc="15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аппетита;</a:t>
            </a:r>
            <a:endParaRPr sz="2950">
              <a:latin typeface="Times New Roman"/>
              <a:cs typeface="Times New Roman"/>
            </a:endParaRPr>
          </a:p>
          <a:p>
            <a:pPr marL="284480" marR="484505" indent="-201295">
              <a:lnSpc>
                <a:spcPts val="3310"/>
              </a:lnSpc>
              <a:spcBef>
                <a:spcPts val="185"/>
              </a:spcBef>
              <a:buSzPct val="45762"/>
              <a:buFont typeface="Lucida Sans Unicode"/>
              <a:buChar char="●"/>
              <a:tabLst>
                <a:tab pos="284480" algn="l"/>
              </a:tabLst>
            </a:pPr>
            <a:r>
              <a:rPr sz="2950" dirty="0">
                <a:latin typeface="Times New Roman"/>
                <a:cs typeface="Times New Roman"/>
              </a:rPr>
              <a:t>отказ</a:t>
            </a:r>
            <a:r>
              <a:rPr sz="2950" spc="-1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общаться</a:t>
            </a:r>
            <a:r>
              <a:rPr sz="2950" spc="1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или</a:t>
            </a:r>
            <a:r>
              <a:rPr sz="2950" spc="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оставаться</a:t>
            </a:r>
            <a:r>
              <a:rPr sz="2950" spc="-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наедине</a:t>
            </a:r>
            <a:r>
              <a:rPr sz="2950" spc="1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с</a:t>
            </a:r>
            <a:r>
              <a:rPr sz="2950" spc="15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определенным взрослым;</a:t>
            </a:r>
            <a:endParaRPr sz="2950">
              <a:latin typeface="Times New Roman"/>
              <a:cs typeface="Times New Roman"/>
            </a:endParaRPr>
          </a:p>
          <a:p>
            <a:pPr marL="283845" indent="-200660">
              <a:lnSpc>
                <a:spcPts val="3115"/>
              </a:lnSpc>
              <a:buSzPct val="45762"/>
              <a:buFont typeface="Lucida Sans Unicode"/>
              <a:buChar char="●"/>
              <a:tabLst>
                <a:tab pos="283845" algn="l"/>
              </a:tabLst>
            </a:pPr>
            <a:r>
              <a:rPr sz="2950" dirty="0">
                <a:latin typeface="Times New Roman"/>
                <a:cs typeface="Times New Roman"/>
              </a:rPr>
              <a:t>регресс</a:t>
            </a:r>
            <a:r>
              <a:rPr sz="2950" spc="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в</a:t>
            </a:r>
            <a:r>
              <a:rPr sz="2950" spc="1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психическом</a:t>
            </a:r>
            <a:r>
              <a:rPr sz="2950" spc="10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развитии;</a:t>
            </a:r>
            <a:endParaRPr sz="2950">
              <a:latin typeface="Times New Roman"/>
              <a:cs typeface="Times New Roman"/>
            </a:endParaRPr>
          </a:p>
          <a:p>
            <a:pPr marL="283845" indent="-200660">
              <a:lnSpc>
                <a:spcPts val="3420"/>
              </a:lnSpc>
              <a:buSzPct val="45762"/>
              <a:buFont typeface="Lucida Sans Unicode"/>
              <a:buChar char="●"/>
              <a:tabLst>
                <a:tab pos="283845" algn="l"/>
              </a:tabLst>
            </a:pPr>
            <a:r>
              <a:rPr sz="2950" dirty="0">
                <a:latin typeface="Times New Roman"/>
                <a:cs typeface="Times New Roman"/>
              </a:rPr>
              <a:t>немотивированная</a:t>
            </a:r>
            <a:r>
              <a:rPr sz="2950" spc="60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агрессия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251728" y="11859853"/>
            <a:ext cx="9448165" cy="4623435"/>
          </a:xfrm>
          <a:custGeom>
            <a:avLst/>
            <a:gdLst/>
            <a:ahLst/>
            <a:cxnLst/>
            <a:rect l="l" t="t" r="r" b="b"/>
            <a:pathLst>
              <a:path w="9448165" h="4623434">
                <a:moveTo>
                  <a:pt x="4723833" y="4623325"/>
                </a:moveTo>
                <a:lnTo>
                  <a:pt x="0" y="4623325"/>
                </a:lnTo>
                <a:lnTo>
                  <a:pt x="0" y="0"/>
                </a:lnTo>
                <a:lnTo>
                  <a:pt x="9447666" y="0"/>
                </a:lnTo>
                <a:lnTo>
                  <a:pt x="9447666" y="4623325"/>
                </a:lnTo>
                <a:lnTo>
                  <a:pt x="4723833" y="4623325"/>
                </a:lnTo>
                <a:close/>
              </a:path>
            </a:pathLst>
          </a:custGeom>
          <a:ln w="35511">
            <a:solidFill>
              <a:srgbClr val="66CC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351938" y="11783828"/>
            <a:ext cx="7381875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sz="2950" b="1" dirty="0">
                <a:latin typeface="Times New Roman"/>
                <a:cs typeface="Times New Roman"/>
              </a:rPr>
              <a:t>Отдаленные</a:t>
            </a:r>
            <a:r>
              <a:rPr sz="2950" b="1" spc="-15" dirty="0">
                <a:latin typeface="Times New Roman"/>
                <a:cs typeface="Times New Roman"/>
              </a:rPr>
              <a:t> </a:t>
            </a:r>
            <a:r>
              <a:rPr sz="2950" b="1" dirty="0">
                <a:latin typeface="Times New Roman"/>
                <a:cs typeface="Times New Roman"/>
              </a:rPr>
              <a:t>психологические</a:t>
            </a:r>
            <a:r>
              <a:rPr sz="2950" b="1" spc="-15" dirty="0">
                <a:latin typeface="Times New Roman"/>
                <a:cs typeface="Times New Roman"/>
              </a:rPr>
              <a:t> </a:t>
            </a:r>
            <a:r>
              <a:rPr sz="2950" b="1" spc="-10" dirty="0">
                <a:latin typeface="Times New Roman"/>
                <a:cs typeface="Times New Roman"/>
              </a:rPr>
              <a:t>последствия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879961" y="12624068"/>
            <a:ext cx="6141085" cy="173990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26060" indent="-200660">
              <a:lnSpc>
                <a:spcPts val="3420"/>
              </a:lnSpc>
              <a:spcBef>
                <a:spcPts val="125"/>
              </a:spcBef>
              <a:buSzPct val="45762"/>
              <a:buFont typeface="Lucida Sans Unicode"/>
              <a:buChar char="●"/>
              <a:tabLst>
                <a:tab pos="226060" algn="l"/>
              </a:tabLst>
            </a:pPr>
            <a:r>
              <a:rPr sz="2950" dirty="0">
                <a:latin typeface="Times New Roman"/>
                <a:cs typeface="Times New Roman"/>
              </a:rPr>
              <a:t>нарушения</a:t>
            </a:r>
            <a:r>
              <a:rPr sz="2950" spc="-75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сексуального</a:t>
            </a:r>
            <a:r>
              <a:rPr sz="2950" spc="-70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поведения;</a:t>
            </a:r>
            <a:endParaRPr sz="2950">
              <a:latin typeface="Times New Roman"/>
              <a:cs typeface="Times New Roman"/>
            </a:endParaRPr>
          </a:p>
          <a:p>
            <a:pPr marL="226060" indent="-200660">
              <a:lnSpc>
                <a:spcPts val="3310"/>
              </a:lnSpc>
              <a:buSzPct val="45762"/>
              <a:buFont typeface="Lucida Sans Unicode"/>
              <a:buChar char="●"/>
              <a:tabLst>
                <a:tab pos="226060" algn="l"/>
              </a:tabLst>
            </a:pPr>
            <a:r>
              <a:rPr sz="2950" dirty="0">
                <a:latin typeface="Times New Roman"/>
                <a:cs typeface="Times New Roman"/>
              </a:rPr>
              <a:t>трудности</a:t>
            </a:r>
            <a:r>
              <a:rPr sz="2950" spc="6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при</a:t>
            </a:r>
            <a:r>
              <a:rPr sz="2950" spc="60" dirty="0">
                <a:latin typeface="Times New Roman"/>
                <a:cs typeface="Times New Roman"/>
              </a:rPr>
              <a:t> </a:t>
            </a:r>
            <a:r>
              <a:rPr sz="2950" dirty="0">
                <a:latin typeface="Times New Roman"/>
                <a:cs typeface="Times New Roman"/>
              </a:rPr>
              <a:t>воспитании</a:t>
            </a:r>
            <a:r>
              <a:rPr sz="2950" spc="65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детей;</a:t>
            </a:r>
            <a:endParaRPr sz="2950">
              <a:latin typeface="Times New Roman"/>
              <a:cs typeface="Times New Roman"/>
            </a:endParaRPr>
          </a:p>
          <a:p>
            <a:pPr marL="226060" indent="-200660">
              <a:lnSpc>
                <a:spcPts val="3310"/>
              </a:lnSpc>
              <a:buSzPct val="45762"/>
              <a:buFont typeface="Lucida Sans Unicode"/>
              <a:buChar char="●"/>
              <a:tabLst>
                <a:tab pos="226060" algn="l"/>
              </a:tabLst>
            </a:pPr>
            <a:r>
              <a:rPr sz="2950" dirty="0">
                <a:latin typeface="Times New Roman"/>
                <a:cs typeface="Times New Roman"/>
              </a:rPr>
              <a:t>психические</a:t>
            </a:r>
            <a:r>
              <a:rPr sz="2950" spc="135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расстройства;</a:t>
            </a:r>
            <a:endParaRPr sz="2950">
              <a:latin typeface="Times New Roman"/>
              <a:cs typeface="Times New Roman"/>
            </a:endParaRPr>
          </a:p>
          <a:p>
            <a:pPr marL="226060" indent="-200660">
              <a:lnSpc>
                <a:spcPts val="3425"/>
              </a:lnSpc>
              <a:buSzPct val="45762"/>
              <a:buFont typeface="Lucida Sans Unicode"/>
              <a:buChar char="●"/>
              <a:tabLst>
                <a:tab pos="226060" algn="l"/>
              </a:tabLst>
            </a:pPr>
            <a:r>
              <a:rPr sz="2950" dirty="0">
                <a:latin typeface="Times New Roman"/>
                <a:cs typeface="Times New Roman"/>
              </a:rPr>
              <a:t>асоциальное</a:t>
            </a:r>
            <a:r>
              <a:rPr sz="2950" spc="105" dirty="0">
                <a:latin typeface="Times New Roman"/>
                <a:cs typeface="Times New Roman"/>
              </a:rPr>
              <a:t> </a:t>
            </a:r>
            <a:r>
              <a:rPr sz="2950" spc="-10" dirty="0">
                <a:latin typeface="Times New Roman"/>
                <a:cs typeface="Times New Roman"/>
              </a:rPr>
              <a:t>поведение.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>
              <a:latin typeface="Times New Roman"/>
              <a:cs typeface="Times New Roman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02899"/>
            <a:ext cx="1211583" cy="1423888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54"/>
            <a:ext cx="20104100" cy="1675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89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20104100" cy="1675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8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79292"/>
            <a:ext cx="20104100" cy="1647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06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604" y="372394"/>
            <a:ext cx="19204580" cy="1601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60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3499" y="7950820"/>
            <a:ext cx="5449570" cy="2164080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12065" marR="5080" algn="ctr">
              <a:lnSpc>
                <a:spcPts val="4120"/>
              </a:lnSpc>
              <a:spcBef>
                <a:spcPts val="525"/>
              </a:spcBef>
            </a:pPr>
            <a:r>
              <a:rPr sz="3700" b="1" dirty="0">
                <a:latin typeface="Times New Roman"/>
                <a:cs typeface="Times New Roman"/>
              </a:rPr>
              <a:t>Факторы,</a:t>
            </a:r>
            <a:r>
              <a:rPr sz="3700" b="1" spc="-10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определяющие </a:t>
            </a:r>
            <a:r>
              <a:rPr sz="3700" b="1" dirty="0">
                <a:latin typeface="Times New Roman"/>
                <a:cs typeface="Times New Roman"/>
              </a:rPr>
              <a:t>тяжесть</a:t>
            </a:r>
            <a:r>
              <a:rPr sz="3700" b="1" spc="-10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последствий </a:t>
            </a:r>
            <a:r>
              <a:rPr sz="3700" b="1" dirty="0">
                <a:latin typeface="Times New Roman"/>
                <a:cs typeface="Times New Roman"/>
              </a:rPr>
              <a:t>жестокого</a:t>
            </a:r>
            <a:r>
              <a:rPr sz="3700" b="1" spc="-229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обращения</a:t>
            </a:r>
            <a:endParaRPr sz="3700">
              <a:latin typeface="Times New Roman"/>
              <a:cs typeface="Times New Roman"/>
            </a:endParaRPr>
          </a:p>
          <a:p>
            <a:pPr marL="635" algn="ctr">
              <a:lnSpc>
                <a:spcPts val="4045"/>
              </a:lnSpc>
            </a:pPr>
            <a:r>
              <a:rPr sz="3700" b="1" dirty="0">
                <a:latin typeface="Times New Roman"/>
                <a:cs typeface="Times New Roman"/>
              </a:rPr>
              <a:t>с</a:t>
            </a:r>
            <a:r>
              <a:rPr sz="3700" b="1" spc="-5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ребенком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83696" y="2992806"/>
            <a:ext cx="6282055" cy="373380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700" b="1" dirty="0">
                <a:latin typeface="Times New Roman"/>
                <a:cs typeface="Times New Roman"/>
              </a:rPr>
              <a:t>Возраст</a:t>
            </a:r>
            <a:r>
              <a:rPr sz="3700" b="1" spc="-2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ребенка</a:t>
            </a:r>
            <a:endParaRPr sz="3700">
              <a:latin typeface="Times New Roman"/>
              <a:cs typeface="Times New Roman"/>
            </a:endParaRPr>
          </a:p>
          <a:p>
            <a:pPr marL="12700" marR="5080">
              <a:lnSpc>
                <a:spcPts val="12370"/>
              </a:lnSpc>
              <a:spcBef>
                <a:spcPts val="1525"/>
              </a:spcBef>
            </a:pPr>
            <a:r>
              <a:rPr sz="3700" b="1" spc="-10" dirty="0">
                <a:latin typeface="Times New Roman"/>
                <a:cs typeface="Times New Roman"/>
              </a:rPr>
              <a:t>Продолжительность</a:t>
            </a:r>
            <a:r>
              <a:rPr sz="3700" b="1" spc="-8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насилия Регулярность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83696" y="7702564"/>
            <a:ext cx="9458960" cy="1116330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12700" marR="5080">
              <a:lnSpc>
                <a:spcPts val="4120"/>
              </a:lnSpc>
              <a:spcBef>
                <a:spcPts val="525"/>
              </a:spcBef>
            </a:pPr>
            <a:r>
              <a:rPr sz="3700" b="1" dirty="0">
                <a:latin typeface="Times New Roman"/>
                <a:cs typeface="Times New Roman"/>
              </a:rPr>
              <a:t>Характер</a:t>
            </a:r>
            <a:r>
              <a:rPr sz="3700" b="1" spc="-40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и</a:t>
            </a:r>
            <a:r>
              <a:rPr sz="3700" b="1" spc="-2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интенсивность</a:t>
            </a:r>
            <a:r>
              <a:rPr sz="3700" b="1" spc="-25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насильственных действий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83696" y="9795796"/>
            <a:ext cx="8320405" cy="1116330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12700" marR="5080">
              <a:lnSpc>
                <a:spcPts val="4120"/>
              </a:lnSpc>
              <a:spcBef>
                <a:spcPts val="525"/>
              </a:spcBef>
            </a:pPr>
            <a:r>
              <a:rPr sz="3700" b="1" dirty="0">
                <a:latin typeface="Times New Roman"/>
                <a:cs typeface="Times New Roman"/>
              </a:rPr>
              <a:t>Сочетание</a:t>
            </a:r>
            <a:r>
              <a:rPr sz="3700" b="1" spc="-7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различных</a:t>
            </a:r>
            <a:r>
              <a:rPr sz="3700" b="1" spc="-5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форм</a:t>
            </a:r>
            <a:r>
              <a:rPr sz="3700" b="1" spc="-6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жестокого обращения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83696" y="11889028"/>
            <a:ext cx="8923655" cy="4779010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ct val="92800"/>
              </a:lnSpc>
              <a:spcBef>
                <a:spcPts val="440"/>
              </a:spcBef>
            </a:pPr>
            <a:r>
              <a:rPr sz="3700" b="1" dirty="0">
                <a:latin typeface="Times New Roman"/>
                <a:cs typeface="Times New Roman"/>
              </a:rPr>
              <a:t>Характер</a:t>
            </a:r>
            <a:r>
              <a:rPr sz="3700" b="1" spc="-9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отношений</a:t>
            </a:r>
            <a:r>
              <a:rPr sz="3700" b="1" spc="-8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между</a:t>
            </a:r>
            <a:r>
              <a:rPr sz="3700" b="1" spc="-8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ребенком</a:t>
            </a:r>
            <a:r>
              <a:rPr sz="3700" b="1" spc="-85" dirty="0">
                <a:latin typeface="Times New Roman"/>
                <a:cs typeface="Times New Roman"/>
              </a:rPr>
              <a:t> </a:t>
            </a:r>
            <a:r>
              <a:rPr sz="3700" b="1" spc="-50" dirty="0">
                <a:latin typeface="Times New Roman"/>
                <a:cs typeface="Times New Roman"/>
              </a:rPr>
              <a:t>и </a:t>
            </a:r>
            <a:r>
              <a:rPr sz="3700" b="1" spc="-10" dirty="0">
                <a:latin typeface="Times New Roman"/>
                <a:cs typeface="Times New Roman"/>
              </a:rPr>
              <a:t>человеком,</a:t>
            </a:r>
            <a:r>
              <a:rPr sz="3700" b="1" spc="-16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подвергающим</a:t>
            </a:r>
            <a:r>
              <a:rPr sz="3700" b="1" spc="-14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его</a:t>
            </a:r>
            <a:r>
              <a:rPr sz="3700" b="1" spc="-135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жестокому обращению</a:t>
            </a:r>
            <a:endParaRPr sz="3700">
              <a:latin typeface="Times New Roman"/>
              <a:cs typeface="Times New Roman"/>
            </a:endParaRPr>
          </a:p>
          <a:p>
            <a:pPr marL="12700" marR="4352290">
              <a:lnSpc>
                <a:spcPts val="12360"/>
              </a:lnSpc>
              <a:spcBef>
                <a:spcPts val="775"/>
              </a:spcBef>
            </a:pPr>
            <a:r>
              <a:rPr sz="3700" b="1" dirty="0">
                <a:latin typeface="Times New Roman"/>
                <a:cs typeface="Times New Roman"/>
              </a:rPr>
              <a:t>Наличие</a:t>
            </a:r>
            <a:r>
              <a:rPr sz="3700" b="1" spc="1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защиты </a:t>
            </a:r>
            <a:r>
              <a:rPr sz="3700" b="1" dirty="0">
                <a:latin typeface="Times New Roman"/>
                <a:cs typeface="Times New Roman"/>
              </a:rPr>
              <a:t>Особенности</a:t>
            </a:r>
            <a:r>
              <a:rPr sz="3700" b="1" spc="-85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ребенка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030423" y="3551256"/>
            <a:ext cx="3082290" cy="12530455"/>
          </a:xfrm>
          <a:custGeom>
            <a:avLst/>
            <a:gdLst/>
            <a:ahLst/>
            <a:cxnLst/>
            <a:rect l="l" t="t" r="r" b="b"/>
            <a:pathLst>
              <a:path w="3082290" h="12530455">
                <a:moveTo>
                  <a:pt x="0" y="5293373"/>
                </a:moveTo>
                <a:lnTo>
                  <a:pt x="3082224" y="0"/>
                </a:lnTo>
              </a:path>
              <a:path w="3082290" h="12530455">
                <a:moveTo>
                  <a:pt x="0" y="5293373"/>
                </a:moveTo>
                <a:lnTo>
                  <a:pt x="3082224" y="1407109"/>
                </a:lnTo>
              </a:path>
              <a:path w="3082290" h="12530455">
                <a:moveTo>
                  <a:pt x="0" y="5293373"/>
                </a:moveTo>
                <a:lnTo>
                  <a:pt x="3082224" y="3015223"/>
                </a:lnTo>
              </a:path>
              <a:path w="3082290" h="12530455">
                <a:moveTo>
                  <a:pt x="0" y="5293373"/>
                </a:moveTo>
                <a:lnTo>
                  <a:pt x="2881209" y="4824340"/>
                </a:lnTo>
              </a:path>
              <a:path w="3082290" h="12530455">
                <a:moveTo>
                  <a:pt x="0" y="5293373"/>
                </a:moveTo>
                <a:lnTo>
                  <a:pt x="2948210" y="6633470"/>
                </a:lnTo>
              </a:path>
              <a:path w="3082290" h="12530455">
                <a:moveTo>
                  <a:pt x="0" y="5293373"/>
                </a:moveTo>
                <a:lnTo>
                  <a:pt x="3015211" y="8844630"/>
                </a:lnTo>
              </a:path>
              <a:path w="3082290" h="12530455">
                <a:moveTo>
                  <a:pt x="67013" y="5427387"/>
                </a:moveTo>
                <a:lnTo>
                  <a:pt x="2948210" y="10854775"/>
                </a:lnTo>
              </a:path>
              <a:path w="3082290" h="12530455">
                <a:moveTo>
                  <a:pt x="0" y="5293373"/>
                </a:moveTo>
                <a:lnTo>
                  <a:pt x="3082224" y="12529890"/>
                </a:lnTo>
              </a:path>
            </a:pathLst>
          </a:custGeom>
          <a:ln w="53267">
            <a:solidFill>
              <a:srgbClr val="66CC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03230"/>
            <a:ext cx="1211583" cy="1423888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4784" y="14120280"/>
            <a:ext cx="18147030" cy="2164080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12700" marR="5080" indent="76835">
              <a:lnSpc>
                <a:spcPts val="4120"/>
              </a:lnSpc>
              <a:spcBef>
                <a:spcPts val="525"/>
              </a:spcBef>
            </a:pPr>
            <a:r>
              <a:rPr sz="3700" dirty="0">
                <a:latin typeface="Times New Roman"/>
                <a:cs typeface="Times New Roman"/>
              </a:rPr>
              <a:t>Важно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понимать,</a:t>
            </a:r>
            <a:r>
              <a:rPr sz="3700" spc="-1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что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существует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определенного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поведенческого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симптома,</a:t>
            </a:r>
            <a:r>
              <a:rPr sz="3700" spc="-14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который </a:t>
            </a:r>
            <a:r>
              <a:rPr sz="3700" dirty="0">
                <a:latin typeface="Times New Roman"/>
                <a:cs typeface="Times New Roman"/>
              </a:rPr>
              <a:t>можно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было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бы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использовать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качестве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однозначного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доказательства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вовлеченности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сексуальные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действия.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Однако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симптомы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могут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подкрепить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признание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ребенка, </a:t>
            </a:r>
            <a:r>
              <a:rPr sz="3700" dirty="0">
                <a:latin typeface="Times New Roman"/>
                <a:cs typeface="Times New Roman"/>
              </a:rPr>
              <a:t>если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есть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возможность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доказать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их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связь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сексуальным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насилием.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9787" y="476778"/>
            <a:ext cx="18455640" cy="72336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</a:p>
          <a:p>
            <a:pPr marR="92075" algn="ctr">
              <a:lnSpc>
                <a:spcPct val="100000"/>
              </a:lnSpc>
              <a:spcBef>
                <a:spcPts val="100"/>
              </a:spcBef>
            </a:pPr>
            <a:endParaRPr lang="ru-RU" sz="3350" spc="-30" dirty="0">
              <a:latin typeface="Times New Roman"/>
              <a:cs typeface="Times New Roman"/>
            </a:endParaRPr>
          </a:p>
          <a:p>
            <a:pPr marR="92075" algn="ctr">
              <a:lnSpc>
                <a:spcPct val="100000"/>
              </a:lnSpc>
              <a:spcBef>
                <a:spcPts val="100"/>
              </a:spcBef>
            </a:pPr>
            <a:endParaRPr lang="ru-RU" sz="3350" spc="-30" dirty="0" smtClean="0">
              <a:latin typeface="Times New Roman"/>
              <a:cs typeface="Times New Roman"/>
            </a:endParaRPr>
          </a:p>
          <a:p>
            <a:pPr marR="92075" algn="ctr">
              <a:lnSpc>
                <a:spcPct val="100000"/>
              </a:lnSpc>
              <a:spcBef>
                <a:spcPts val="100"/>
              </a:spcBef>
            </a:pPr>
            <a:endParaRPr lang="ru-RU" sz="3350" dirty="0" smtClean="0">
              <a:latin typeface="Times New Roman"/>
              <a:cs typeface="Times New Roman"/>
            </a:endParaRPr>
          </a:p>
          <a:p>
            <a:pPr marL="3416935" marR="1338580" indent="-2169160" algn="ctr">
              <a:lnSpc>
                <a:spcPct val="100600"/>
              </a:lnSpc>
            </a:pPr>
            <a:r>
              <a:rPr sz="5550" b="1" dirty="0" err="1" smtClean="0">
                <a:latin typeface="Times New Roman"/>
                <a:cs typeface="Times New Roman"/>
              </a:rPr>
              <a:t>Выявление</a:t>
            </a:r>
            <a:r>
              <a:rPr sz="5550" b="1" spc="-125" dirty="0" smtClean="0">
                <a:latin typeface="Times New Roman"/>
                <a:cs typeface="Times New Roman"/>
              </a:rPr>
              <a:t> </a:t>
            </a:r>
            <a:r>
              <a:rPr sz="5550" b="1" spc="-10" dirty="0" err="1" smtClean="0">
                <a:latin typeface="Times New Roman"/>
                <a:cs typeface="Times New Roman"/>
              </a:rPr>
              <a:t>сексуального</a:t>
            </a:r>
            <a:r>
              <a:rPr sz="5550" b="1" spc="-110" dirty="0" smtClean="0">
                <a:latin typeface="Times New Roman"/>
                <a:cs typeface="Times New Roman"/>
              </a:rPr>
              <a:t> </a:t>
            </a:r>
            <a:r>
              <a:rPr sz="5550" b="1" spc="-10" dirty="0" err="1">
                <a:latin typeface="Times New Roman"/>
                <a:cs typeface="Times New Roman"/>
              </a:rPr>
              <a:t>насилия</a:t>
            </a:r>
            <a:r>
              <a:rPr sz="5550" b="1" spc="-10" dirty="0" smtClean="0">
                <a:latin typeface="Times New Roman"/>
                <a:cs typeface="Times New Roman"/>
              </a:rPr>
              <a:t>,</a:t>
            </a:r>
            <a:endParaRPr lang="ru-RU" sz="5550" b="1" spc="-10" dirty="0" smtClean="0">
              <a:latin typeface="Times New Roman"/>
              <a:cs typeface="Times New Roman"/>
            </a:endParaRPr>
          </a:p>
          <a:p>
            <a:pPr marL="3416935" marR="1338580" indent="-2169160" algn="ctr">
              <a:lnSpc>
                <a:spcPct val="100600"/>
              </a:lnSpc>
            </a:pPr>
            <a:r>
              <a:rPr sz="5550" b="1" spc="-10" dirty="0" smtClean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совершенного</a:t>
            </a:r>
            <a:r>
              <a:rPr sz="5550" b="1" spc="-15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в</a:t>
            </a:r>
            <a:r>
              <a:rPr sz="5550" b="1" spc="-14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отношении</a:t>
            </a:r>
            <a:r>
              <a:rPr sz="5550" b="1" spc="-13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ребенка</a:t>
            </a:r>
            <a:endParaRPr sz="5550" dirty="0">
              <a:latin typeface="Times New Roman"/>
              <a:cs typeface="Times New Roman"/>
            </a:endParaRPr>
          </a:p>
          <a:p>
            <a:pPr marL="12700" marR="5080">
              <a:lnSpc>
                <a:spcPct val="92800"/>
              </a:lnSpc>
              <a:spcBef>
                <a:spcPts val="1664"/>
              </a:spcBef>
            </a:pPr>
            <a:r>
              <a:rPr sz="3700" dirty="0">
                <a:latin typeface="Times New Roman"/>
                <a:cs typeface="Times New Roman"/>
              </a:rPr>
              <a:t>История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каждого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ребенка,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который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подвергся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сексуальному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насилию,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уникальна,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у </a:t>
            </a:r>
            <a:r>
              <a:rPr sz="3700" dirty="0">
                <a:latin typeface="Times New Roman"/>
                <a:cs typeface="Times New Roman"/>
              </a:rPr>
              <a:t>каждого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свой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набор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симптомов.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Специалисты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должны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быть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очень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внимательными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открытыми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для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того,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чтобы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пропустить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сигналы,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указывающие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то,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что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ребенок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был </a:t>
            </a:r>
            <a:r>
              <a:rPr sz="3700" dirty="0">
                <a:latin typeface="Times New Roman"/>
                <a:cs typeface="Times New Roman"/>
              </a:rPr>
              <a:t>вовлечен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сексуальные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действия.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Прежде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всего,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работе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детьми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необходимо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помнить, </a:t>
            </a:r>
            <a:r>
              <a:rPr sz="3700" dirty="0">
                <a:latin typeface="Times New Roman"/>
                <a:cs typeface="Times New Roman"/>
              </a:rPr>
              <a:t>что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пострадавшим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может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стать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ребенок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из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любой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семьи,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любой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социальной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группы, </a:t>
            </a:r>
            <a:r>
              <a:rPr sz="3700" dirty="0">
                <a:latin typeface="Times New Roman"/>
                <a:cs typeface="Times New Roman"/>
              </a:rPr>
              <a:t>живущий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любых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условиях.</a:t>
            </a:r>
            <a:endParaRPr sz="3700" dirty="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91583" y="7921625"/>
            <a:ext cx="8505239" cy="600463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75937" y="103573"/>
            <a:ext cx="1211583" cy="1423888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03904"/>
            <a:ext cx="1211583" cy="142388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207115" y="476778"/>
            <a:ext cx="17444720" cy="11814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 smtClean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35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45"/>
              </a:spcBef>
            </a:pPr>
            <a:endParaRPr sz="3350" dirty="0">
              <a:latin typeface="Times New Roman"/>
              <a:cs typeface="Times New Roman"/>
            </a:endParaRPr>
          </a:p>
          <a:p>
            <a:pPr marL="2830830" marR="427990" indent="-1861820">
              <a:lnSpc>
                <a:spcPct val="100600"/>
              </a:lnSpc>
              <a:spcBef>
                <a:spcPts val="5"/>
              </a:spcBef>
            </a:pPr>
            <a:endParaRPr lang="ru-RU" sz="5550" b="1" dirty="0" smtClean="0">
              <a:latin typeface="Times New Roman"/>
              <a:cs typeface="Times New Roman"/>
            </a:endParaRPr>
          </a:p>
          <a:p>
            <a:pPr marL="2830830" marR="427990" indent="-1861820">
              <a:lnSpc>
                <a:spcPct val="100600"/>
              </a:lnSpc>
              <a:spcBef>
                <a:spcPts val="5"/>
              </a:spcBef>
            </a:pPr>
            <a:r>
              <a:rPr sz="5550" b="1" dirty="0" err="1" smtClean="0">
                <a:latin typeface="Times New Roman"/>
                <a:cs typeface="Times New Roman"/>
              </a:rPr>
              <a:t>Поведенческие</a:t>
            </a:r>
            <a:r>
              <a:rPr sz="5550" b="1" spc="-90" dirty="0" smtClean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признаки,</a:t>
            </a:r>
            <a:r>
              <a:rPr sz="5550" b="1" spc="-9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характерные</a:t>
            </a:r>
            <a:r>
              <a:rPr sz="5550" b="1" spc="-8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для</a:t>
            </a:r>
            <a:r>
              <a:rPr sz="5550" b="1" spc="-80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детей, подвергшихся</a:t>
            </a:r>
            <a:r>
              <a:rPr sz="5550" b="1" spc="-28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сексуальному</a:t>
            </a:r>
            <a:r>
              <a:rPr sz="5550" b="1" spc="-27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насилию.</a:t>
            </a:r>
            <a:endParaRPr sz="5550" dirty="0">
              <a:latin typeface="Times New Roman"/>
              <a:cs typeface="Times New Roman"/>
            </a:endParaRPr>
          </a:p>
          <a:p>
            <a:pPr marL="212090" marR="187960" indent="-200025">
              <a:lnSpc>
                <a:spcPct val="100600"/>
              </a:lnSpc>
              <a:spcBef>
                <a:spcPts val="4830"/>
              </a:spcBef>
              <a:buFont typeface="Arial MT"/>
              <a:buChar char="•"/>
              <a:tabLst>
                <a:tab pos="213360" algn="l"/>
              </a:tabLst>
            </a:pPr>
            <a:r>
              <a:rPr sz="3700" b="1" spc="-10" dirty="0">
                <a:latin typeface="Times New Roman"/>
                <a:cs typeface="Times New Roman"/>
              </a:rPr>
              <a:t>Сексуализированное</a:t>
            </a:r>
            <a:r>
              <a:rPr sz="3700" b="1" spc="-105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поведение,</a:t>
            </a:r>
            <a:r>
              <a:rPr sz="3700" b="1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сексуально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окрашенные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игры(имитации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полового 	</a:t>
            </a:r>
            <a:r>
              <a:rPr sz="3700" dirty="0">
                <a:latin typeface="Times New Roman"/>
                <a:cs typeface="Times New Roman"/>
              </a:rPr>
              <a:t>акта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другим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ребенком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куклой/мягкой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игрушкой);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открытая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мастурбация, 	</a:t>
            </a:r>
            <a:r>
              <a:rPr sz="3700" dirty="0">
                <a:latin typeface="Times New Roman"/>
                <a:cs typeface="Times New Roman"/>
              </a:rPr>
              <a:t>введение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посторонних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предметов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половые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органы;</a:t>
            </a:r>
            <a:endParaRPr sz="37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40"/>
              </a:spcBef>
              <a:buFont typeface="Arial MT"/>
              <a:buChar char="•"/>
            </a:pPr>
            <a:endParaRPr sz="3700" dirty="0">
              <a:latin typeface="Times New Roman"/>
              <a:cs typeface="Times New Roman"/>
            </a:endParaRPr>
          </a:p>
          <a:p>
            <a:pPr marL="212725" indent="-200025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3700" b="1" dirty="0">
                <a:latin typeface="Times New Roman"/>
                <a:cs typeface="Times New Roman"/>
              </a:rPr>
              <a:t>Посттравматические</a:t>
            </a:r>
            <a:r>
              <a:rPr sz="3700" b="1" spc="-15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симптомы:</a:t>
            </a:r>
            <a:endParaRPr sz="3700" dirty="0">
              <a:latin typeface="Times New Roman"/>
              <a:cs typeface="Times New Roman"/>
            </a:endParaRPr>
          </a:p>
          <a:p>
            <a:pPr marL="12700" marR="305435">
              <a:lnSpc>
                <a:spcPct val="100499"/>
              </a:lnSpc>
              <a:spcBef>
                <a:spcPts val="5"/>
              </a:spcBef>
            </a:pPr>
            <a:r>
              <a:rPr sz="3700" b="1" i="1" dirty="0">
                <a:latin typeface="Times New Roman"/>
                <a:cs typeface="Times New Roman"/>
              </a:rPr>
              <a:t>на</a:t>
            </a:r>
            <a:r>
              <a:rPr sz="3700" b="1" i="1" spc="-45" dirty="0">
                <a:latin typeface="Times New Roman"/>
                <a:cs typeface="Times New Roman"/>
              </a:rPr>
              <a:t> </a:t>
            </a:r>
            <a:r>
              <a:rPr sz="3700" b="1" i="1" spc="-25" dirty="0">
                <a:latin typeface="Times New Roman"/>
                <a:cs typeface="Times New Roman"/>
              </a:rPr>
              <a:t>физиологическом</a:t>
            </a:r>
            <a:r>
              <a:rPr sz="3700" b="1" i="1" spc="-4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уровне:</a:t>
            </a:r>
            <a:r>
              <a:rPr sz="3700" b="1" i="1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бессонница,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частые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пробуждения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во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время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сна,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ночные кошмары;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боли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животе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головные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боли,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имеющие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физических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причин;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частое </a:t>
            </a:r>
            <a:r>
              <a:rPr sz="3700" dirty="0">
                <a:latin typeface="Times New Roman"/>
                <a:cs typeface="Times New Roman"/>
              </a:rPr>
              <a:t>мочеиспускание;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расстройство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стула;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дрожания,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тики,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подергивания;</a:t>
            </a:r>
            <a:endParaRPr sz="37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600"/>
              </a:lnSpc>
              <a:tabLst>
                <a:tab pos="5761990" algn="l"/>
              </a:tabLst>
            </a:pPr>
            <a:r>
              <a:rPr sz="3700" b="1" i="1" dirty="0">
                <a:latin typeface="Times New Roman"/>
                <a:cs typeface="Times New Roman"/>
              </a:rPr>
              <a:t>на</a:t>
            </a:r>
            <a:r>
              <a:rPr sz="3700" b="1" i="1" spc="-105" dirty="0">
                <a:latin typeface="Times New Roman"/>
                <a:cs typeface="Times New Roman"/>
              </a:rPr>
              <a:t> </a:t>
            </a:r>
            <a:r>
              <a:rPr sz="3700" b="1" i="1" spc="-10" dirty="0">
                <a:latin typeface="Times New Roman"/>
                <a:cs typeface="Times New Roman"/>
              </a:rPr>
              <a:t>эмоциональном</a:t>
            </a:r>
            <a:r>
              <a:rPr sz="3700" b="1" i="1" spc="-95" dirty="0">
                <a:latin typeface="Times New Roman"/>
                <a:cs typeface="Times New Roman"/>
              </a:rPr>
              <a:t> </a:t>
            </a:r>
            <a:r>
              <a:rPr sz="3700" b="1" i="1" spc="-10" dirty="0">
                <a:latin typeface="Times New Roman"/>
                <a:cs typeface="Times New Roman"/>
              </a:rPr>
              <a:t>уровне:</a:t>
            </a:r>
            <a:r>
              <a:rPr sz="3700" b="1" i="1" dirty="0">
                <a:latin typeface="Times New Roman"/>
                <a:cs typeface="Times New Roman"/>
              </a:rPr>
              <a:t>	</a:t>
            </a:r>
            <a:r>
              <a:rPr sz="3700" dirty="0">
                <a:latin typeface="Times New Roman"/>
                <a:cs typeface="Times New Roman"/>
              </a:rPr>
              <a:t>страхи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фобии.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</a:t>
            </a:r>
            <a:r>
              <a:rPr sz="3700" spc="-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временем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у детей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могут </a:t>
            </a:r>
            <a:r>
              <a:rPr sz="3700" spc="-10" dirty="0">
                <a:latin typeface="Times New Roman"/>
                <a:cs typeface="Times New Roman"/>
              </a:rPr>
              <a:t>развиться </a:t>
            </a:r>
            <a:r>
              <a:rPr sz="3700" dirty="0">
                <a:latin typeface="Times New Roman"/>
                <a:cs typeface="Times New Roman"/>
              </a:rPr>
              <a:t>специфические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фобии,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частности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расстройство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тревожной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разлуки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–</a:t>
            </a:r>
            <a:r>
              <a:rPr sz="3700" spc="-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специфическое </a:t>
            </a:r>
            <a:r>
              <a:rPr sz="3700" dirty="0">
                <a:latin typeface="Times New Roman"/>
                <a:cs typeface="Times New Roman"/>
              </a:rPr>
              <a:t>нарушение,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которое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характеризуется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выраженной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тревогой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вследствие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отделения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привычной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заботы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нем,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боязнь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засыпать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темноте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одному;</a:t>
            </a:r>
            <a:endParaRPr sz="3700" dirty="0">
              <a:latin typeface="Times New Roman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050" y="12493625"/>
            <a:ext cx="6095352" cy="3733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050" y="12493625"/>
            <a:ext cx="5791200" cy="355474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1768" y="3391151"/>
            <a:ext cx="18457545" cy="108032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576580">
              <a:lnSpc>
                <a:spcPct val="100600"/>
              </a:lnSpc>
              <a:spcBef>
                <a:spcPts val="95"/>
              </a:spcBef>
            </a:pPr>
            <a:r>
              <a:rPr lang="ru-RU" sz="3700" dirty="0">
                <a:latin typeface="Times New Roman"/>
                <a:cs typeface="Times New Roman"/>
              </a:rPr>
              <a:t>Ч</a:t>
            </a:r>
            <a:r>
              <a:rPr sz="3700" dirty="0" err="1" smtClean="0">
                <a:latin typeface="Times New Roman"/>
                <a:cs typeface="Times New Roman"/>
              </a:rPr>
              <a:t>увство</a:t>
            </a:r>
            <a:r>
              <a:rPr sz="3700" spc="-20" dirty="0" smtClean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вины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за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случившееся,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раздражительность,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депрессия,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плаксивость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ранимость; </a:t>
            </a:r>
            <a:r>
              <a:rPr sz="3700" b="1" i="1" dirty="0">
                <a:latin typeface="Times New Roman"/>
                <a:cs typeface="Times New Roman"/>
              </a:rPr>
              <a:t>на</a:t>
            </a:r>
            <a:r>
              <a:rPr sz="3700" b="1" i="1" spc="-120" dirty="0">
                <a:latin typeface="Times New Roman"/>
                <a:cs typeface="Times New Roman"/>
              </a:rPr>
              <a:t> </a:t>
            </a:r>
            <a:r>
              <a:rPr sz="3700" b="1" i="1" spc="-10" dirty="0">
                <a:latin typeface="Times New Roman"/>
                <a:cs typeface="Times New Roman"/>
              </a:rPr>
              <a:t>когнитивном</a:t>
            </a:r>
            <a:r>
              <a:rPr sz="3700" b="1" i="1" spc="-125" dirty="0">
                <a:latin typeface="Times New Roman"/>
                <a:cs typeface="Times New Roman"/>
              </a:rPr>
              <a:t> </a:t>
            </a:r>
            <a:r>
              <a:rPr sz="3700" b="1" i="1" dirty="0">
                <a:latin typeface="Times New Roman"/>
                <a:cs typeface="Times New Roman"/>
              </a:rPr>
              <a:t>уровне:</a:t>
            </a:r>
            <a:r>
              <a:rPr sz="3700" b="1" i="1" spc="-9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ухудшается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концентрация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внимания,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появляется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рассеянность; </a:t>
            </a:r>
            <a:r>
              <a:rPr sz="3700" dirty="0">
                <a:latin typeface="Times New Roman"/>
                <a:cs typeface="Times New Roman"/>
              </a:rPr>
              <a:t>нарушается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память,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зачастую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могут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вспомнить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важную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персональную </a:t>
            </a:r>
            <a:r>
              <a:rPr sz="3700" dirty="0">
                <a:latin typeface="Times New Roman"/>
                <a:cs typeface="Times New Roman"/>
              </a:rPr>
              <a:t>информацию,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обычно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травматического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или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стрессового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характера;</a:t>
            </a:r>
            <a:endParaRPr sz="3700" dirty="0">
              <a:latin typeface="Times New Roman"/>
              <a:cs typeface="Times New Roman"/>
            </a:endParaRPr>
          </a:p>
          <a:p>
            <a:pPr marL="25400" marR="1633855">
              <a:lnSpc>
                <a:spcPct val="100600"/>
              </a:lnSpc>
              <a:tabLst>
                <a:tab pos="5546725" algn="l"/>
              </a:tabLst>
            </a:pPr>
            <a:r>
              <a:rPr sz="3700" b="1" i="1" dirty="0">
                <a:latin typeface="Times New Roman"/>
                <a:cs typeface="Times New Roman"/>
              </a:rPr>
              <a:t>на</a:t>
            </a:r>
            <a:r>
              <a:rPr sz="3700" b="1" i="1" spc="-80" dirty="0">
                <a:latin typeface="Times New Roman"/>
                <a:cs typeface="Times New Roman"/>
              </a:rPr>
              <a:t> </a:t>
            </a:r>
            <a:r>
              <a:rPr sz="3700" b="1" i="1" spc="-30" dirty="0">
                <a:latin typeface="Times New Roman"/>
                <a:cs typeface="Times New Roman"/>
              </a:rPr>
              <a:t>поведенческом</a:t>
            </a:r>
            <a:r>
              <a:rPr sz="3700" b="1" i="1" spc="-60" dirty="0">
                <a:latin typeface="Times New Roman"/>
                <a:cs typeface="Times New Roman"/>
              </a:rPr>
              <a:t> </a:t>
            </a:r>
            <a:r>
              <a:rPr sz="3700" b="1" i="1" spc="-10" dirty="0">
                <a:latin typeface="Times New Roman"/>
                <a:cs typeface="Times New Roman"/>
              </a:rPr>
              <a:t>уровне:</a:t>
            </a:r>
            <a:r>
              <a:rPr sz="3700" b="1" i="1" dirty="0">
                <a:latin typeface="Times New Roman"/>
                <a:cs typeface="Times New Roman"/>
              </a:rPr>
              <a:t>	</a:t>
            </a:r>
            <a:r>
              <a:rPr sz="3700" dirty="0">
                <a:latin typeface="Times New Roman"/>
                <a:cs typeface="Times New Roman"/>
              </a:rPr>
              <a:t>страх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расставания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родителями,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регрессия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2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поведении </a:t>
            </a:r>
            <a:r>
              <a:rPr sz="3700" dirty="0">
                <a:latin typeface="Times New Roman"/>
                <a:cs typeface="Times New Roman"/>
              </a:rPr>
              <a:t>(сосание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пальца,</a:t>
            </a:r>
            <a:r>
              <a:rPr sz="3700" spc="-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энурез,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потеря приобретенных </a:t>
            </a:r>
            <a:r>
              <a:rPr sz="3700" spc="-10" dirty="0">
                <a:latin typeface="Times New Roman"/>
                <a:cs typeface="Times New Roman"/>
              </a:rPr>
              <a:t>навыков);</a:t>
            </a:r>
            <a:endParaRPr sz="3700" dirty="0">
              <a:latin typeface="Times New Roman"/>
              <a:cs typeface="Times New Roman"/>
            </a:endParaRPr>
          </a:p>
          <a:p>
            <a:pPr marL="25400" marR="1873885">
              <a:lnSpc>
                <a:spcPct val="100600"/>
              </a:lnSpc>
            </a:pPr>
            <a:r>
              <a:rPr sz="3700" dirty="0">
                <a:latin typeface="Times New Roman"/>
                <a:cs typeface="Times New Roman"/>
              </a:rPr>
              <a:t>упрямство,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агрессивность,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раздражительность;</a:t>
            </a:r>
            <a:r>
              <a:rPr sz="3700" spc="-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враждебность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конфликтность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по </a:t>
            </a:r>
            <a:r>
              <a:rPr sz="3700" dirty="0">
                <a:latin typeface="Times New Roman"/>
                <a:cs typeface="Times New Roman"/>
              </a:rPr>
              <a:t>отношению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другим;</a:t>
            </a:r>
            <a:endParaRPr sz="3700" dirty="0">
              <a:latin typeface="Times New Roman"/>
              <a:cs typeface="Times New Roman"/>
            </a:endParaRPr>
          </a:p>
          <a:p>
            <a:pPr marL="25400">
              <a:lnSpc>
                <a:spcPct val="100000"/>
              </a:lnSpc>
              <a:spcBef>
                <a:spcPts val="15"/>
              </a:spcBef>
            </a:pPr>
            <a:r>
              <a:rPr sz="3700" dirty="0">
                <a:latin typeface="Times New Roman"/>
                <a:cs typeface="Times New Roman"/>
              </a:rPr>
              <a:t>проявления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избегающего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поведения: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страх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выходить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из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дома,</a:t>
            </a:r>
            <a:r>
              <a:rPr sz="3700" spc="-13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боязнь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одиночества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или</a:t>
            </a:r>
            <a:endParaRPr sz="3700" dirty="0">
              <a:latin typeface="Times New Roman"/>
              <a:cs typeface="Times New Roman"/>
            </a:endParaRPr>
          </a:p>
          <a:p>
            <a:pPr marL="25400" marR="17780">
              <a:lnSpc>
                <a:spcPct val="100600"/>
              </a:lnSpc>
              <a:spcBef>
                <a:spcPts val="5"/>
              </a:spcBef>
            </a:pPr>
            <a:r>
              <a:rPr sz="3700" dirty="0">
                <a:latin typeface="Times New Roman"/>
                <a:cs typeface="Times New Roman"/>
              </a:rPr>
              <a:t>замкнутого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пространства;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отмечается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стремление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однообразным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играм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использованием </a:t>
            </a:r>
            <a:r>
              <a:rPr sz="3700" dirty="0">
                <a:latin typeface="Times New Roman"/>
                <a:cs typeface="Times New Roman"/>
              </a:rPr>
              <a:t>предметов,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имеющих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отношение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психотравме.</a:t>
            </a:r>
            <a:endParaRPr sz="37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3700" dirty="0">
              <a:latin typeface="Times New Roman"/>
              <a:cs typeface="Times New Roman"/>
            </a:endParaRPr>
          </a:p>
          <a:p>
            <a:pPr marL="226060" indent="-200660">
              <a:lnSpc>
                <a:spcPct val="100000"/>
              </a:lnSpc>
              <a:buSzPct val="44594"/>
              <a:buFont typeface="Lucida Sans Unicode"/>
              <a:buChar char="●"/>
              <a:tabLst>
                <a:tab pos="226060" algn="l"/>
              </a:tabLst>
            </a:pPr>
            <a:r>
              <a:rPr sz="3700" b="1" dirty="0">
                <a:latin typeface="Times New Roman"/>
                <a:cs typeface="Times New Roman"/>
              </a:rPr>
              <a:t>Физические</a:t>
            </a:r>
            <a:r>
              <a:rPr sz="3700" b="1" spc="1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признаки:</a:t>
            </a:r>
            <a:endParaRPr sz="3700" dirty="0">
              <a:latin typeface="Times New Roman"/>
              <a:cs typeface="Times New Roman"/>
            </a:endParaRPr>
          </a:p>
          <a:p>
            <a:pPr marL="226060">
              <a:lnSpc>
                <a:spcPct val="100000"/>
              </a:lnSpc>
              <a:spcBef>
                <a:spcPts val="25"/>
              </a:spcBef>
            </a:pPr>
            <a:r>
              <a:rPr sz="3700" dirty="0">
                <a:latin typeface="Times New Roman"/>
                <a:cs typeface="Times New Roman"/>
              </a:rPr>
              <a:t>повреждения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половых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органов;</a:t>
            </a:r>
            <a:endParaRPr sz="3700" dirty="0">
              <a:latin typeface="Times New Roman"/>
              <a:cs typeface="Times New Roman"/>
            </a:endParaRPr>
          </a:p>
          <a:p>
            <a:pPr marL="226060" marR="917575">
              <a:lnSpc>
                <a:spcPct val="100600"/>
              </a:lnSpc>
            </a:pPr>
            <a:r>
              <a:rPr sz="3700" dirty="0">
                <a:latin typeface="Times New Roman"/>
                <a:cs typeface="Times New Roman"/>
              </a:rPr>
              <a:t>повреждения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кожи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груди,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бедер,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живота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(ссадины,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синяки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внутренней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части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бедер, </a:t>
            </a:r>
            <a:r>
              <a:rPr sz="3700" dirty="0">
                <a:latin typeface="Times New Roman"/>
                <a:cs typeface="Times New Roman"/>
              </a:rPr>
              <a:t>нижней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части</a:t>
            </a:r>
            <a:r>
              <a:rPr sz="3700" spc="-3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живота);</a:t>
            </a:r>
            <a:endParaRPr sz="3700" dirty="0">
              <a:latin typeface="Times New Roman"/>
              <a:cs typeface="Times New Roman"/>
            </a:endParaRPr>
          </a:p>
          <a:p>
            <a:pPr marL="226060">
              <a:lnSpc>
                <a:spcPct val="100000"/>
              </a:lnSpc>
              <a:spcBef>
                <a:spcPts val="25"/>
              </a:spcBef>
            </a:pPr>
            <a:r>
              <a:rPr sz="3700" dirty="0">
                <a:latin typeface="Times New Roman"/>
                <a:cs typeface="Times New Roman"/>
              </a:rPr>
              <a:t>боль,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45" dirty="0">
                <a:latin typeface="Times New Roman"/>
                <a:cs typeface="Times New Roman"/>
              </a:rPr>
              <a:t>зуд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гениталиях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горле;</a:t>
            </a:r>
            <a:endParaRPr sz="3700" dirty="0">
              <a:latin typeface="Times New Roman"/>
              <a:cs typeface="Times New Roman"/>
            </a:endParaRPr>
          </a:p>
          <a:p>
            <a:pPr marL="226060" marR="9439275">
              <a:lnSpc>
                <a:spcPct val="100600"/>
              </a:lnSpc>
            </a:pPr>
            <a:r>
              <a:rPr sz="3700" dirty="0">
                <a:latin typeface="Times New Roman"/>
                <a:cs typeface="Times New Roman"/>
              </a:rPr>
              <a:t>трудности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глотании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мочеиспускании; </a:t>
            </a:r>
            <a:r>
              <a:rPr sz="3700" dirty="0">
                <a:latin typeface="Times New Roman"/>
                <a:cs typeface="Times New Roman"/>
              </a:rPr>
              <a:t>запоры,</a:t>
            </a:r>
            <a:r>
              <a:rPr sz="3700" spc="-1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энурез,</a:t>
            </a:r>
            <a:r>
              <a:rPr sz="3700" spc="-2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энкопрез;</a:t>
            </a:r>
            <a:endParaRPr sz="37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 smtClean="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937" y="104235"/>
            <a:ext cx="1211583" cy="1423888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0050" y="12294633"/>
            <a:ext cx="5105400" cy="393279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40644" y="2565991"/>
            <a:ext cx="17365345" cy="17278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165735" algn="ctr">
              <a:lnSpc>
                <a:spcPct val="100000"/>
              </a:lnSpc>
              <a:spcBef>
                <a:spcPts val="135"/>
              </a:spcBef>
            </a:pPr>
            <a:r>
              <a:rPr sz="5550" b="1" dirty="0" err="1" smtClean="0">
                <a:latin typeface="Times New Roman"/>
                <a:cs typeface="Times New Roman"/>
              </a:rPr>
              <a:t>Рекомендации</a:t>
            </a:r>
            <a:r>
              <a:rPr lang="ru-RU" sz="5550" b="1" spc="-190" dirty="0" smtClean="0">
                <a:latin typeface="Times New Roman"/>
                <a:cs typeface="Times New Roman"/>
              </a:rPr>
              <a:t>,</a:t>
            </a:r>
            <a:r>
              <a:rPr sz="5550" b="1" spc="-195" dirty="0" smtClean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как</a:t>
            </a:r>
            <a:r>
              <a:rPr sz="5550" b="1" spc="-19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поговорить</a:t>
            </a:r>
            <a:r>
              <a:rPr sz="5550" b="1" spc="-19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с</a:t>
            </a:r>
            <a:r>
              <a:rPr sz="5550" b="1" spc="-18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ребёнком</a:t>
            </a:r>
            <a:endParaRPr sz="555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5550" b="1" dirty="0">
                <a:latin typeface="Times New Roman"/>
                <a:cs typeface="Times New Roman"/>
              </a:rPr>
              <a:t>о</a:t>
            </a:r>
            <a:r>
              <a:rPr sz="5550" b="1" spc="-7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сексуальном</a:t>
            </a:r>
            <a:r>
              <a:rPr sz="5550" b="1" spc="-6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насилии</a:t>
            </a:r>
            <a:r>
              <a:rPr sz="5550" b="1" spc="-7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или</a:t>
            </a:r>
            <a:r>
              <a:rPr sz="5550" b="1" spc="-7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</a:t>
            </a:r>
            <a:r>
              <a:rPr sz="5550" b="1" spc="-7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возникших</a:t>
            </a:r>
            <a:r>
              <a:rPr sz="5550" b="1" spc="-7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подозрениях</a:t>
            </a:r>
            <a:endParaRPr sz="5550" dirty="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8739" y="12864589"/>
            <a:ext cx="18224953" cy="341757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009787" y="12893421"/>
            <a:ext cx="17652863" cy="286258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6108700">
              <a:lnSpc>
                <a:spcPct val="100000"/>
              </a:lnSpc>
              <a:spcBef>
                <a:spcPts val="120"/>
              </a:spcBef>
            </a:pPr>
            <a:r>
              <a:rPr sz="3700" b="1" dirty="0">
                <a:latin typeface="Times New Roman"/>
                <a:cs typeface="Times New Roman"/>
              </a:rPr>
              <a:t>Пути,</a:t>
            </a:r>
            <a:r>
              <a:rPr sz="3700" b="1" spc="-114" dirty="0">
                <a:latin typeface="Times New Roman"/>
                <a:cs typeface="Times New Roman"/>
              </a:rPr>
              <a:t> </a:t>
            </a:r>
            <a:r>
              <a:rPr sz="3700" b="1" dirty="0">
                <a:latin typeface="Times New Roman"/>
                <a:cs typeface="Times New Roman"/>
              </a:rPr>
              <a:t>чтобы</a:t>
            </a:r>
            <a:r>
              <a:rPr sz="3700" b="1" spc="-100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начать</a:t>
            </a:r>
            <a:r>
              <a:rPr sz="3700" b="1" spc="-95" dirty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беседу:</a:t>
            </a:r>
            <a:endParaRPr sz="37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600"/>
              </a:lnSpc>
              <a:spcBef>
                <a:spcPts val="5"/>
              </a:spcBef>
            </a:pPr>
            <a:r>
              <a:rPr sz="3700" i="1" dirty="0" err="1" smtClean="0">
                <a:latin typeface="Times New Roman"/>
                <a:cs typeface="Times New Roman"/>
              </a:rPr>
              <a:t>Младшим</a:t>
            </a:r>
            <a:r>
              <a:rPr sz="3700" i="1" spc="130" dirty="0" smtClean="0">
                <a:latin typeface="Times New Roman"/>
                <a:cs typeface="Times New Roman"/>
              </a:rPr>
              <a:t> </a:t>
            </a:r>
            <a:r>
              <a:rPr lang="ru-RU" sz="3700" i="1" spc="130" dirty="0" smtClean="0">
                <a:latin typeface="Times New Roman"/>
                <a:cs typeface="Times New Roman"/>
              </a:rPr>
              <a:t>и средним </a:t>
            </a:r>
            <a:r>
              <a:rPr lang="ru-RU" sz="3700" i="1" dirty="0" smtClean="0">
                <a:latin typeface="Times New Roman"/>
                <a:cs typeface="Times New Roman"/>
              </a:rPr>
              <a:t>школьникам</a:t>
            </a:r>
            <a:r>
              <a:rPr sz="3700" i="1" spc="130" dirty="0" smtClean="0">
                <a:latin typeface="Times New Roman"/>
                <a:cs typeface="Times New Roman"/>
              </a:rPr>
              <a:t> </a:t>
            </a:r>
            <a:r>
              <a:rPr lang="ru-RU" sz="3700" i="1" dirty="0" smtClean="0">
                <a:latin typeface="Times New Roman"/>
                <a:cs typeface="Times New Roman"/>
              </a:rPr>
              <a:t>можно</a:t>
            </a:r>
            <a:r>
              <a:rPr lang="ru-RU" sz="3700" i="1" spc="130" dirty="0" smtClean="0">
                <a:latin typeface="Times New Roman"/>
                <a:cs typeface="Times New Roman"/>
              </a:rPr>
              <a:t> </a:t>
            </a:r>
            <a:r>
              <a:rPr lang="ru-RU" sz="3700" i="1" dirty="0" smtClean="0">
                <a:latin typeface="Times New Roman"/>
                <a:cs typeface="Times New Roman"/>
              </a:rPr>
              <a:t>предложить </a:t>
            </a:r>
            <a:r>
              <a:rPr sz="3700" i="1" dirty="0" err="1" smtClean="0">
                <a:latin typeface="Times New Roman"/>
                <a:cs typeface="Times New Roman"/>
              </a:rPr>
              <a:t>игру</a:t>
            </a:r>
            <a:r>
              <a:rPr sz="3700" i="1" spc="120" dirty="0" smtClean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и</a:t>
            </a:r>
            <a:r>
              <a:rPr sz="3700" i="1" spc="13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вместе</a:t>
            </a:r>
            <a:r>
              <a:rPr sz="3700" i="1" spc="12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поиграть;</a:t>
            </a:r>
            <a:r>
              <a:rPr sz="3700" i="1" spc="12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через</a:t>
            </a:r>
            <a:r>
              <a:rPr sz="3700" i="1" spc="12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некоторое </a:t>
            </a:r>
            <a:r>
              <a:rPr sz="3700" i="1" dirty="0">
                <a:latin typeface="Times New Roman"/>
                <a:cs typeface="Times New Roman"/>
              </a:rPr>
              <a:t>время</a:t>
            </a:r>
            <a:r>
              <a:rPr sz="3700" i="1" spc="-6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можно</a:t>
            </a:r>
            <a:r>
              <a:rPr sz="3700" i="1" spc="-5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задать</a:t>
            </a:r>
            <a:r>
              <a:rPr sz="3700" i="1" spc="-6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общие</a:t>
            </a:r>
            <a:r>
              <a:rPr sz="3700" i="1" spc="-6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вопросы</a:t>
            </a:r>
            <a:r>
              <a:rPr sz="3700" i="1" spc="-6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о</a:t>
            </a:r>
            <a:r>
              <a:rPr sz="3700" i="1" spc="-5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семье,</a:t>
            </a:r>
            <a:r>
              <a:rPr sz="3700" i="1" spc="-7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друзьях</a:t>
            </a:r>
            <a:r>
              <a:rPr sz="3700" i="1" spc="-6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и</a:t>
            </a:r>
            <a:r>
              <a:rPr sz="3700" i="1" spc="-6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т.</a:t>
            </a:r>
            <a:r>
              <a:rPr sz="3700" i="1" spc="-70" dirty="0">
                <a:latin typeface="Times New Roman"/>
                <a:cs typeface="Times New Roman"/>
              </a:rPr>
              <a:t> </a:t>
            </a:r>
            <a:r>
              <a:rPr sz="3700" i="1" spc="-25" dirty="0">
                <a:latin typeface="Times New Roman"/>
                <a:cs typeface="Times New Roman"/>
              </a:rPr>
              <a:t>д.</a:t>
            </a:r>
            <a:endParaRPr sz="37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600"/>
              </a:lnSpc>
              <a:tabLst>
                <a:tab pos="402590" algn="l"/>
                <a:tab pos="1673860" algn="l"/>
                <a:tab pos="4015104" algn="l"/>
                <a:tab pos="5737860" algn="l"/>
                <a:tab pos="8814435" algn="l"/>
                <a:tab pos="11353800" algn="l"/>
                <a:tab pos="12005310" algn="l"/>
                <a:tab pos="14864080" algn="l"/>
                <a:tab pos="16362680" algn="l"/>
              </a:tabLst>
            </a:pPr>
            <a:r>
              <a:rPr sz="3700" i="1" spc="-50" dirty="0">
                <a:latin typeface="Times New Roman"/>
                <a:cs typeface="Times New Roman"/>
              </a:rPr>
              <a:t>с</a:t>
            </a:r>
            <a:r>
              <a:rPr sz="3700" i="1" dirty="0">
                <a:latin typeface="Times New Roman"/>
                <a:cs typeface="Times New Roman"/>
              </a:rPr>
              <a:t>	</a:t>
            </a:r>
            <a:r>
              <a:rPr lang="ru-RU" sz="3700" i="1" spc="-20" dirty="0" smtClean="0">
                <a:latin typeface="Times New Roman"/>
                <a:cs typeface="Times New Roman"/>
              </a:rPr>
              <a:t>подростками </a:t>
            </a:r>
            <a:r>
              <a:rPr lang="ru-RU" sz="3700" i="1" dirty="0">
                <a:latin typeface="Times New Roman"/>
                <a:cs typeface="Times New Roman"/>
              </a:rPr>
              <a:t> </a:t>
            </a:r>
            <a:r>
              <a:rPr sz="3700" i="1" spc="-10" dirty="0" err="1" smtClean="0">
                <a:latin typeface="Times New Roman"/>
                <a:cs typeface="Times New Roman"/>
              </a:rPr>
              <a:t>целесообразно</a:t>
            </a:r>
            <a:r>
              <a:rPr lang="ru-RU" sz="3700" i="1" dirty="0" smtClean="0">
                <a:latin typeface="Times New Roman"/>
                <a:cs typeface="Times New Roman"/>
              </a:rPr>
              <a:t> </a:t>
            </a:r>
            <a:r>
              <a:rPr sz="3700" i="1" spc="-10" dirty="0" err="1" smtClean="0">
                <a:latin typeface="Times New Roman"/>
                <a:cs typeface="Times New Roman"/>
              </a:rPr>
              <a:t>поговорить</a:t>
            </a:r>
            <a:r>
              <a:rPr sz="3700" i="1" dirty="0">
                <a:latin typeface="Times New Roman"/>
                <a:cs typeface="Times New Roman"/>
              </a:rPr>
              <a:t>	</a:t>
            </a:r>
            <a:r>
              <a:rPr sz="3700" i="1" spc="-25" dirty="0" err="1" smtClean="0">
                <a:latin typeface="Times New Roman"/>
                <a:cs typeface="Times New Roman"/>
              </a:rPr>
              <a:t>на</a:t>
            </a:r>
            <a:r>
              <a:rPr lang="ru-RU" sz="3700" i="1" dirty="0">
                <a:latin typeface="Times New Roman"/>
                <a:cs typeface="Times New Roman"/>
              </a:rPr>
              <a:t> </a:t>
            </a:r>
            <a:r>
              <a:rPr sz="3700" i="1" spc="-10" dirty="0" err="1" smtClean="0">
                <a:latin typeface="Times New Roman"/>
                <a:cs typeface="Times New Roman"/>
              </a:rPr>
              <a:t>нейтральные</a:t>
            </a:r>
            <a:r>
              <a:rPr lang="ru-RU" sz="3700" i="1" dirty="0">
                <a:latin typeface="Times New Roman"/>
                <a:cs typeface="Times New Roman"/>
              </a:rPr>
              <a:t> </a:t>
            </a:r>
            <a:r>
              <a:rPr sz="3700" i="1" spc="-20" dirty="0" err="1" smtClean="0">
                <a:latin typeface="Times New Roman"/>
                <a:cs typeface="Times New Roman"/>
              </a:rPr>
              <a:t>темы</a:t>
            </a:r>
            <a:r>
              <a:rPr lang="ru-RU" sz="3700" i="1" spc="-20" dirty="0" smtClean="0">
                <a:latin typeface="Times New Roman"/>
                <a:cs typeface="Times New Roman"/>
              </a:rPr>
              <a:t>:  </a:t>
            </a:r>
            <a:r>
              <a:rPr sz="3700" i="1" dirty="0" err="1" smtClean="0">
                <a:latin typeface="Times New Roman"/>
                <a:cs typeface="Times New Roman"/>
              </a:rPr>
              <a:t>хобби</a:t>
            </a:r>
            <a:r>
              <a:rPr sz="3700" i="1" dirty="0">
                <a:latin typeface="Times New Roman"/>
                <a:cs typeface="Times New Roman"/>
              </a:rPr>
              <a:t>,</a:t>
            </a:r>
            <a:r>
              <a:rPr sz="3700" i="1" spc="-14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свободное</a:t>
            </a:r>
            <a:r>
              <a:rPr sz="3700" i="1" spc="-13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время,</a:t>
            </a:r>
            <a:r>
              <a:rPr sz="3700" i="1" spc="-135" dirty="0">
                <a:latin typeface="Times New Roman"/>
                <a:cs typeface="Times New Roman"/>
              </a:rPr>
              <a:t> </a:t>
            </a:r>
            <a:r>
              <a:rPr sz="3700" i="1" spc="-10" dirty="0" err="1" smtClean="0">
                <a:latin typeface="Times New Roman"/>
                <a:cs typeface="Times New Roman"/>
              </a:rPr>
              <a:t>семья</a:t>
            </a:r>
            <a:r>
              <a:rPr lang="ru-RU" sz="3700" i="1" spc="-10" dirty="0" smtClean="0">
                <a:latin typeface="Times New Roman"/>
                <a:cs typeface="Times New Roman"/>
              </a:rPr>
              <a:t>, друзья, круг общения, время провождение с друзьями и т.д.</a:t>
            </a:r>
            <a:endParaRPr sz="3700" dirty="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09854" y="4690006"/>
            <a:ext cx="9155858" cy="790689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0318729" y="4690337"/>
            <a:ext cx="9314180" cy="7773034"/>
          </a:xfrm>
          <a:prstGeom prst="rect">
            <a:avLst/>
          </a:prstGeom>
          <a:ln w="35511">
            <a:solidFill>
              <a:srgbClr val="66CCA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07314" algn="ctr">
              <a:lnSpc>
                <a:spcPts val="4385"/>
              </a:lnSpc>
            </a:pPr>
            <a:r>
              <a:rPr sz="3700" b="1" spc="-10" dirty="0">
                <a:latin typeface="Times New Roman"/>
                <a:cs typeface="Times New Roman"/>
              </a:rPr>
              <a:t>ВАЖНО:</a:t>
            </a:r>
            <a:endParaRPr sz="3700" dirty="0">
              <a:latin typeface="Times New Roman"/>
              <a:cs typeface="Times New Roman"/>
            </a:endParaRPr>
          </a:p>
          <a:p>
            <a:pPr marL="447040" marR="540385" indent="635" algn="ctr">
              <a:lnSpc>
                <a:spcPts val="8270"/>
              </a:lnSpc>
              <a:spcBef>
                <a:spcPts val="515"/>
              </a:spcBef>
            </a:pPr>
            <a:r>
              <a:rPr sz="3700" i="1" dirty="0">
                <a:latin typeface="Times New Roman"/>
                <a:cs typeface="Times New Roman"/>
              </a:rPr>
              <a:t>внимательно</a:t>
            </a:r>
            <a:r>
              <a:rPr sz="3700" i="1" spc="-10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выслушать</a:t>
            </a:r>
            <a:r>
              <a:rPr sz="3700" i="1" spc="-105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ребенка; </a:t>
            </a:r>
            <a:r>
              <a:rPr sz="3700" i="1" dirty="0">
                <a:latin typeface="Times New Roman"/>
                <a:cs typeface="Times New Roman"/>
              </a:rPr>
              <a:t>верить</a:t>
            </a:r>
            <a:r>
              <a:rPr sz="3700" i="1" spc="-11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ребенку,</a:t>
            </a:r>
            <a:r>
              <a:rPr sz="3700" i="1" spc="-114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оказать</a:t>
            </a:r>
            <a:r>
              <a:rPr sz="3700" i="1" spc="-10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ему</a:t>
            </a:r>
            <a:r>
              <a:rPr sz="3700" i="1" spc="-105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поддержку;</a:t>
            </a:r>
            <a:endParaRPr sz="3700" dirty="0">
              <a:latin typeface="Times New Roman"/>
              <a:cs typeface="Times New Roman"/>
            </a:endParaRPr>
          </a:p>
          <a:p>
            <a:pPr marL="1015365" marR="869315" indent="-120650" algn="ctr">
              <a:lnSpc>
                <a:spcPts val="4110"/>
              </a:lnSpc>
              <a:spcBef>
                <a:spcPts val="3345"/>
              </a:spcBef>
            </a:pPr>
            <a:r>
              <a:rPr sz="3700" i="1" dirty="0">
                <a:latin typeface="Times New Roman"/>
                <a:cs typeface="Times New Roman"/>
              </a:rPr>
              <a:t>установить</a:t>
            </a:r>
            <a:r>
              <a:rPr sz="3700" i="1" spc="-6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с</a:t>
            </a:r>
            <a:r>
              <a:rPr sz="3700" i="1" spc="-65" dirty="0">
                <a:latin typeface="Times New Roman"/>
                <a:cs typeface="Times New Roman"/>
              </a:rPr>
              <a:t> </a:t>
            </a:r>
            <a:r>
              <a:rPr sz="3700" i="1" spc="-25" dirty="0">
                <a:latin typeface="Times New Roman"/>
                <a:cs typeface="Times New Roman"/>
              </a:rPr>
              <a:t>ребенком</a:t>
            </a:r>
            <a:r>
              <a:rPr sz="3700" i="1" spc="-6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контакт; </a:t>
            </a:r>
            <a:r>
              <a:rPr sz="3700" i="1" dirty="0">
                <a:latin typeface="Times New Roman"/>
                <a:cs typeface="Times New Roman"/>
              </a:rPr>
              <a:t>создать</a:t>
            </a:r>
            <a:r>
              <a:rPr sz="3700" i="1" spc="-16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доверительные</a:t>
            </a:r>
            <a:r>
              <a:rPr sz="3700" i="1" spc="-17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отношения;</a:t>
            </a:r>
            <a:endParaRPr sz="3700" dirty="0">
              <a:latin typeface="Times New Roman"/>
              <a:cs typeface="Times New Roman"/>
            </a:endParaRPr>
          </a:p>
          <a:p>
            <a:pPr marL="227965" marR="202565" indent="115570" algn="ctr">
              <a:lnSpc>
                <a:spcPct val="92700"/>
              </a:lnSpc>
              <a:spcBef>
                <a:spcPts val="4090"/>
              </a:spcBef>
            </a:pPr>
            <a:r>
              <a:rPr sz="3700" i="1" dirty="0">
                <a:latin typeface="Times New Roman"/>
                <a:cs typeface="Times New Roman"/>
              </a:rPr>
              <a:t>избегать</a:t>
            </a:r>
            <a:r>
              <a:rPr sz="3700" i="1" spc="-8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прикосновений</a:t>
            </a:r>
            <a:r>
              <a:rPr sz="3700" i="1" spc="-7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и</a:t>
            </a:r>
            <a:r>
              <a:rPr sz="3700" i="1" spc="-7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любых</a:t>
            </a:r>
            <a:r>
              <a:rPr sz="3700" i="1" spc="-75" dirty="0">
                <a:latin typeface="Times New Roman"/>
                <a:cs typeface="Times New Roman"/>
              </a:rPr>
              <a:t> </a:t>
            </a:r>
            <a:r>
              <a:rPr sz="3700" i="1" spc="-20" dirty="0">
                <a:latin typeface="Times New Roman"/>
                <a:cs typeface="Times New Roman"/>
              </a:rPr>
              <a:t>форм </a:t>
            </a:r>
            <a:r>
              <a:rPr sz="3700" i="1" dirty="0">
                <a:latin typeface="Times New Roman"/>
                <a:cs typeface="Times New Roman"/>
              </a:rPr>
              <a:t>телесного</a:t>
            </a:r>
            <a:r>
              <a:rPr sz="3700" i="1" spc="-12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контакта,</a:t>
            </a:r>
            <a:r>
              <a:rPr sz="3700" i="1" spc="-12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это</a:t>
            </a:r>
            <a:r>
              <a:rPr sz="3700" i="1" spc="-11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может</a:t>
            </a:r>
            <a:r>
              <a:rPr sz="3700" i="1" spc="-125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напугать ребенка.</a:t>
            </a:r>
            <a:endParaRPr sz="3700" dirty="0">
              <a:latin typeface="Times New Roman"/>
              <a:cs typeface="Times New Roman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9032" y="4824009"/>
            <a:ext cx="9356200" cy="7705881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469032" y="4623336"/>
            <a:ext cx="9314180" cy="7907020"/>
          </a:xfrm>
          <a:prstGeom prst="rect">
            <a:avLst/>
          </a:prstGeom>
          <a:ln w="35511">
            <a:solidFill>
              <a:srgbClr val="66CCA9"/>
            </a:solidFill>
          </a:ln>
        </p:spPr>
        <p:txBody>
          <a:bodyPr vert="horz" wrap="square" lIns="0" tIns="194310" rIns="0" bIns="0" rtlCol="0">
            <a:spAutoFit/>
          </a:bodyPr>
          <a:lstStyle/>
          <a:p>
            <a:pPr marL="41275" algn="ctr">
              <a:lnSpc>
                <a:spcPct val="100000"/>
              </a:lnSpc>
              <a:spcBef>
                <a:spcPts val="1530"/>
              </a:spcBef>
            </a:pPr>
            <a:r>
              <a:rPr sz="3700" b="1" spc="-10" dirty="0">
                <a:latin typeface="Times New Roman"/>
                <a:cs typeface="Times New Roman"/>
              </a:rPr>
              <a:t>НЕЛЬЗЯ:</a:t>
            </a:r>
            <a:endParaRPr sz="3700" dirty="0">
              <a:latin typeface="Times New Roman"/>
              <a:cs typeface="Times New Roman"/>
            </a:endParaRPr>
          </a:p>
          <a:p>
            <a:pPr marL="224790" marR="182245" algn="ctr">
              <a:lnSpc>
                <a:spcPts val="4110"/>
              </a:lnSpc>
              <a:spcBef>
                <a:spcPts val="3800"/>
              </a:spcBef>
            </a:pPr>
            <a:r>
              <a:rPr sz="3700" i="1" dirty="0">
                <a:latin typeface="Times New Roman"/>
                <a:cs typeface="Times New Roman"/>
              </a:rPr>
              <a:t>реагировать</a:t>
            </a:r>
            <a:r>
              <a:rPr sz="3700" i="1" spc="-10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с</a:t>
            </a:r>
            <a:r>
              <a:rPr sz="3700" i="1" spc="-85" dirty="0">
                <a:latin typeface="Times New Roman"/>
                <a:cs typeface="Times New Roman"/>
              </a:rPr>
              <a:t> </a:t>
            </a:r>
            <a:r>
              <a:rPr sz="3700" i="1" spc="-30" dirty="0">
                <a:latin typeface="Times New Roman"/>
                <a:cs typeface="Times New Roman"/>
              </a:rPr>
              <a:t>ужасом,</a:t>
            </a:r>
            <a:r>
              <a:rPr sz="3700" i="1" spc="-8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высказывая</a:t>
            </a:r>
            <a:r>
              <a:rPr sz="3700" i="1" spc="-9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шок</a:t>
            </a:r>
            <a:r>
              <a:rPr sz="3700" i="1" spc="-100" dirty="0">
                <a:latin typeface="Times New Roman"/>
                <a:cs typeface="Times New Roman"/>
              </a:rPr>
              <a:t> </a:t>
            </a:r>
            <a:r>
              <a:rPr sz="3700" i="1" spc="-25" dirty="0">
                <a:latin typeface="Times New Roman"/>
                <a:cs typeface="Times New Roman"/>
              </a:rPr>
              <a:t>или </a:t>
            </a:r>
            <a:r>
              <a:rPr sz="3700" i="1" spc="-10" dirty="0">
                <a:latin typeface="Times New Roman"/>
                <a:cs typeface="Times New Roman"/>
              </a:rPr>
              <a:t>отвращение;</a:t>
            </a:r>
            <a:endParaRPr sz="3700" dirty="0">
              <a:latin typeface="Times New Roman"/>
              <a:cs typeface="Times New Roman"/>
            </a:endParaRPr>
          </a:p>
          <a:p>
            <a:pPr marL="34290" algn="ctr">
              <a:lnSpc>
                <a:spcPct val="100000"/>
              </a:lnSpc>
              <a:spcBef>
                <a:spcPts val="3725"/>
              </a:spcBef>
            </a:pPr>
            <a:r>
              <a:rPr sz="3700" i="1" dirty="0">
                <a:latin typeface="Times New Roman"/>
                <a:cs typeface="Times New Roman"/>
              </a:rPr>
              <a:t>переносить</a:t>
            </a:r>
            <a:r>
              <a:rPr sz="3700" i="1" spc="-6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свои</a:t>
            </a:r>
            <a:r>
              <a:rPr sz="3700" i="1" spc="-5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чувства</a:t>
            </a:r>
            <a:r>
              <a:rPr sz="3700" i="1" spc="-5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на</a:t>
            </a:r>
            <a:r>
              <a:rPr sz="3700" i="1" spc="-5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ребенка;</a:t>
            </a:r>
            <a:endParaRPr sz="3700" dirty="0">
              <a:latin typeface="Times New Roman"/>
              <a:cs typeface="Times New Roman"/>
            </a:endParaRPr>
          </a:p>
          <a:p>
            <a:pPr marL="1316355" marR="1273175" algn="ctr">
              <a:lnSpc>
                <a:spcPts val="4110"/>
              </a:lnSpc>
              <a:spcBef>
                <a:spcPts val="4220"/>
              </a:spcBef>
            </a:pPr>
            <a:r>
              <a:rPr sz="3700" i="1" dirty="0">
                <a:latin typeface="Times New Roman"/>
                <a:cs typeface="Times New Roman"/>
              </a:rPr>
              <a:t>перебивать,</a:t>
            </a:r>
            <a:r>
              <a:rPr sz="3700" i="1" spc="-13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корректировать</a:t>
            </a:r>
            <a:r>
              <a:rPr sz="3700" i="1" spc="-125" dirty="0">
                <a:latin typeface="Times New Roman"/>
                <a:cs typeface="Times New Roman"/>
              </a:rPr>
              <a:t> </a:t>
            </a:r>
            <a:r>
              <a:rPr sz="3700" i="1" spc="-25" dirty="0">
                <a:latin typeface="Times New Roman"/>
                <a:cs typeface="Times New Roman"/>
              </a:rPr>
              <a:t>его </a:t>
            </a:r>
            <a:r>
              <a:rPr sz="3700" i="1" spc="-10" dirty="0">
                <a:latin typeface="Times New Roman"/>
                <a:cs typeface="Times New Roman"/>
              </a:rPr>
              <a:t>высказывания;</a:t>
            </a:r>
            <a:endParaRPr sz="3700" dirty="0">
              <a:latin typeface="Times New Roman"/>
              <a:cs typeface="Times New Roman"/>
            </a:endParaRPr>
          </a:p>
          <a:p>
            <a:pPr marL="1357630" marR="1314450" algn="ctr">
              <a:lnSpc>
                <a:spcPts val="4120"/>
              </a:lnSpc>
              <a:spcBef>
                <a:spcPts val="4130"/>
              </a:spcBef>
            </a:pPr>
            <a:r>
              <a:rPr sz="3700" i="1" dirty="0">
                <a:latin typeface="Times New Roman"/>
                <a:cs typeface="Times New Roman"/>
              </a:rPr>
              <a:t>навязывать</a:t>
            </a:r>
            <a:r>
              <a:rPr sz="3700" i="1" spc="-5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ребенку</a:t>
            </a:r>
            <a:r>
              <a:rPr sz="3700" i="1" spc="-45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усиленный</a:t>
            </a:r>
            <a:r>
              <a:rPr sz="3700" i="1" spc="-45" dirty="0">
                <a:latin typeface="Times New Roman"/>
                <a:cs typeface="Times New Roman"/>
              </a:rPr>
              <a:t> </a:t>
            </a:r>
            <a:r>
              <a:rPr sz="3700" i="1" spc="-50" dirty="0">
                <a:latin typeface="Times New Roman"/>
                <a:cs typeface="Times New Roman"/>
              </a:rPr>
              <a:t>и </a:t>
            </a:r>
            <a:r>
              <a:rPr sz="3700" i="1" dirty="0">
                <a:latin typeface="Times New Roman"/>
                <a:cs typeface="Times New Roman"/>
              </a:rPr>
              <a:t>непрерывный</a:t>
            </a:r>
            <a:r>
              <a:rPr sz="3700" i="1" spc="-110" dirty="0">
                <a:latin typeface="Times New Roman"/>
                <a:cs typeface="Times New Roman"/>
              </a:rPr>
              <a:t> </a:t>
            </a:r>
            <a:r>
              <a:rPr sz="3700" i="1" dirty="0">
                <a:latin typeface="Times New Roman"/>
                <a:cs typeface="Times New Roman"/>
              </a:rPr>
              <a:t>контакт</a:t>
            </a:r>
            <a:r>
              <a:rPr sz="3700" i="1" spc="-110" dirty="0">
                <a:latin typeface="Times New Roman"/>
                <a:cs typeface="Times New Roman"/>
              </a:rPr>
              <a:t> </a:t>
            </a:r>
            <a:r>
              <a:rPr sz="3700" i="1" spc="-10" dirty="0">
                <a:latin typeface="Times New Roman"/>
                <a:cs typeface="Times New Roman"/>
              </a:rPr>
              <a:t>глазами.</a:t>
            </a:r>
            <a:endParaRPr sz="37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-330" y="1675126"/>
            <a:ext cx="20103465" cy="737235"/>
          </a:xfrm>
          <a:custGeom>
            <a:avLst/>
            <a:gdLst/>
            <a:ahLst/>
            <a:cxnLst/>
            <a:rect l="l" t="t" r="r" b="b"/>
            <a:pathLst>
              <a:path w="20103465" h="737235">
                <a:moveTo>
                  <a:pt x="20103092" y="0"/>
                </a:moveTo>
                <a:lnTo>
                  <a:pt x="0" y="0"/>
                </a:lnTo>
                <a:lnTo>
                  <a:pt x="0" y="737049"/>
                </a:lnTo>
                <a:lnTo>
                  <a:pt x="10051705" y="737049"/>
                </a:lnTo>
                <a:lnTo>
                  <a:pt x="20103092" y="737049"/>
                </a:lnTo>
                <a:lnTo>
                  <a:pt x="20103092" y="0"/>
                </a:lnTo>
                <a:close/>
              </a:path>
            </a:pathLst>
          </a:custGeom>
          <a:solidFill>
            <a:srgbClr val="37CF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75937" y="104577"/>
            <a:ext cx="1211583" cy="1423888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 smtClean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3437" y="5350682"/>
            <a:ext cx="17489913" cy="6911533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-330" y="22455"/>
            <a:ext cx="20103465" cy="2390140"/>
            <a:chOff x="-330" y="22455"/>
            <a:chExt cx="20103465" cy="2390140"/>
          </a:xfrm>
        </p:grpSpPr>
        <p:sp>
          <p:nvSpPr>
            <p:cNvPr id="4" name="object 4"/>
            <p:cNvSpPr/>
            <p:nvPr/>
          </p:nvSpPr>
          <p:spPr>
            <a:xfrm>
              <a:off x="-330" y="1675126"/>
              <a:ext cx="20103465" cy="737235"/>
            </a:xfrm>
            <a:custGeom>
              <a:avLst/>
              <a:gdLst/>
              <a:ahLst/>
              <a:cxnLst/>
              <a:rect l="l" t="t" r="r" b="b"/>
              <a:pathLst>
                <a:path w="20103465" h="737235">
                  <a:moveTo>
                    <a:pt x="20103092" y="0"/>
                  </a:moveTo>
                  <a:lnTo>
                    <a:pt x="0" y="0"/>
                  </a:lnTo>
                  <a:lnTo>
                    <a:pt x="0" y="737049"/>
                  </a:lnTo>
                  <a:lnTo>
                    <a:pt x="10051705" y="737049"/>
                  </a:lnTo>
                  <a:lnTo>
                    <a:pt x="20103092" y="737049"/>
                  </a:lnTo>
                  <a:lnTo>
                    <a:pt x="20103092" y="0"/>
                  </a:lnTo>
                  <a:close/>
                </a:path>
              </a:pathLst>
            </a:custGeom>
            <a:solidFill>
              <a:srgbClr val="37CF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07097" y="22455"/>
              <a:ext cx="1340084" cy="1655684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612503" y="850297"/>
            <a:ext cx="16934180" cy="15661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 smtClean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135"/>
              </a:spcBef>
            </a:pPr>
            <a:endParaRPr sz="3350" dirty="0">
              <a:latin typeface="Times New Roman"/>
              <a:cs typeface="Times New Roman"/>
            </a:endParaRPr>
          </a:p>
          <a:p>
            <a:pPr marL="290830" marR="591185" algn="ctr">
              <a:lnSpc>
                <a:spcPts val="6190"/>
              </a:lnSpc>
              <a:tabLst>
                <a:tab pos="6411595" algn="l"/>
              </a:tabLst>
            </a:pPr>
            <a:r>
              <a:rPr sz="5550" b="1" dirty="0">
                <a:latin typeface="Times New Roman"/>
                <a:cs typeface="Times New Roman"/>
              </a:rPr>
              <a:t>Психологические</a:t>
            </a:r>
            <a:r>
              <a:rPr sz="5550" b="1" spc="-204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особенности</a:t>
            </a:r>
            <a:r>
              <a:rPr sz="5550" b="1" spc="-204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профилактической </a:t>
            </a:r>
            <a:r>
              <a:rPr sz="5550" b="1" dirty="0">
                <a:latin typeface="Times New Roman"/>
                <a:cs typeface="Times New Roman"/>
              </a:rPr>
              <a:t>работы</a:t>
            </a:r>
            <a:r>
              <a:rPr sz="5550" b="1" spc="-8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по</a:t>
            </a:r>
            <a:r>
              <a:rPr sz="5550" b="1" spc="-7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защите</a:t>
            </a:r>
            <a:r>
              <a:rPr sz="5550" b="1" dirty="0">
                <a:latin typeface="Times New Roman"/>
                <a:cs typeface="Times New Roman"/>
              </a:rPr>
              <a:t>	детей</a:t>
            </a:r>
            <a:r>
              <a:rPr sz="5550" b="1" spc="-11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от</a:t>
            </a:r>
            <a:r>
              <a:rPr sz="5550" b="1" spc="-110" dirty="0">
                <a:latin typeface="Times New Roman"/>
                <a:cs typeface="Times New Roman"/>
              </a:rPr>
              <a:t> </a:t>
            </a:r>
            <a:r>
              <a:rPr sz="5550" b="1" spc="-10" dirty="0" err="1">
                <a:latin typeface="Times New Roman"/>
                <a:cs typeface="Times New Roman"/>
              </a:rPr>
              <a:t>сексуального</a:t>
            </a:r>
            <a:r>
              <a:rPr sz="5550" b="1" spc="-105" dirty="0">
                <a:latin typeface="Times New Roman"/>
                <a:cs typeface="Times New Roman"/>
              </a:rPr>
              <a:t> </a:t>
            </a:r>
            <a:r>
              <a:rPr sz="5550" b="1" spc="-10" dirty="0" err="1" smtClean="0">
                <a:latin typeface="Times New Roman"/>
                <a:cs typeface="Times New Roman"/>
              </a:rPr>
              <a:t>насилия</a:t>
            </a:r>
            <a:endParaRPr lang="ru-RU" sz="5550" dirty="0">
              <a:latin typeface="Times New Roman"/>
              <a:cs typeface="Times New Roman"/>
            </a:endParaRPr>
          </a:p>
          <a:p>
            <a:pPr marL="290830" marR="591185" algn="ctr">
              <a:lnSpc>
                <a:spcPts val="6190"/>
              </a:lnSpc>
              <a:tabLst>
                <a:tab pos="6411595" algn="l"/>
              </a:tabLst>
            </a:pPr>
            <a:r>
              <a:rPr sz="3700" b="1" dirty="0" smtClean="0">
                <a:latin typeface="Times New Roman"/>
                <a:cs typeface="Times New Roman"/>
              </a:rPr>
              <a:t>18</a:t>
            </a:r>
            <a:r>
              <a:rPr sz="3700" b="1" spc="10" dirty="0" smtClean="0">
                <a:latin typeface="Times New Roman"/>
                <a:cs typeface="Times New Roman"/>
              </a:rPr>
              <a:t> </a:t>
            </a:r>
            <a:r>
              <a:rPr sz="3700" b="1" spc="-10" dirty="0">
                <a:latin typeface="Times New Roman"/>
                <a:cs typeface="Times New Roman"/>
              </a:rPr>
              <a:t>месяцев</a:t>
            </a:r>
            <a:endParaRPr sz="3700" dirty="0">
              <a:latin typeface="Times New Roman"/>
              <a:cs typeface="Times New Roman"/>
            </a:endParaRPr>
          </a:p>
          <a:p>
            <a:pPr marR="134620" algn="ctr">
              <a:lnSpc>
                <a:spcPts val="4280"/>
              </a:lnSpc>
            </a:pPr>
            <a:r>
              <a:rPr sz="3700" spc="-25" dirty="0">
                <a:latin typeface="Times New Roman"/>
                <a:cs typeface="Times New Roman"/>
              </a:rPr>
              <a:t>необходимо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научить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1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правильным</a:t>
            </a:r>
            <a:r>
              <a:rPr sz="3700" spc="-13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названиям</a:t>
            </a:r>
            <a:r>
              <a:rPr sz="3700" spc="-12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тела</a:t>
            </a:r>
            <a:endParaRPr sz="3700" dirty="0">
              <a:latin typeface="Times New Roman"/>
              <a:cs typeface="Times New Roman"/>
            </a:endParaRPr>
          </a:p>
          <a:p>
            <a:pPr marR="285115" algn="ctr">
              <a:lnSpc>
                <a:spcPts val="4280"/>
              </a:lnSpc>
              <a:spcBef>
                <a:spcPts val="520"/>
              </a:spcBef>
            </a:pPr>
            <a:r>
              <a:rPr sz="3700" b="1" spc="-10" dirty="0">
                <a:latin typeface="Times New Roman"/>
                <a:cs typeface="Times New Roman"/>
              </a:rPr>
              <a:t>3-</a:t>
            </a:r>
            <a:r>
              <a:rPr sz="3700" b="1" dirty="0">
                <a:latin typeface="Times New Roman"/>
                <a:cs typeface="Times New Roman"/>
              </a:rPr>
              <a:t>5</a:t>
            </a:r>
            <a:r>
              <a:rPr sz="3700" b="1" spc="15" dirty="0">
                <a:latin typeface="Times New Roman"/>
                <a:cs typeface="Times New Roman"/>
              </a:rPr>
              <a:t> </a:t>
            </a:r>
            <a:r>
              <a:rPr sz="3700" b="1" spc="-25" dirty="0">
                <a:latin typeface="Times New Roman"/>
                <a:cs typeface="Times New Roman"/>
              </a:rPr>
              <a:t>лет</a:t>
            </a:r>
            <a:endParaRPr sz="3700" dirty="0">
              <a:latin typeface="Times New Roman"/>
              <a:cs typeface="Times New Roman"/>
            </a:endParaRPr>
          </a:p>
          <a:p>
            <a:pPr marL="40640" marR="339725" indent="-635" algn="ctr">
              <a:lnSpc>
                <a:spcPts val="4120"/>
              </a:lnSpc>
              <a:spcBef>
                <a:spcPts val="245"/>
              </a:spcBef>
            </a:pPr>
            <a:r>
              <a:rPr sz="3700" spc="-25" dirty="0">
                <a:latin typeface="Times New Roman"/>
                <a:cs typeface="Times New Roman"/>
              </a:rPr>
              <a:t>необходимо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научить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ребёнка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правильным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названиям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интимных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частей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тела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и </a:t>
            </a:r>
            <a:r>
              <a:rPr sz="3700" dirty="0">
                <a:latin typeface="Times New Roman"/>
                <a:cs typeface="Times New Roman"/>
              </a:rPr>
              <a:t>помочь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ему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научиться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говорить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«нет»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ответ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любое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сексуальное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предложение.</a:t>
            </a:r>
            <a:endParaRPr sz="3700" dirty="0">
              <a:latin typeface="Times New Roman"/>
              <a:cs typeface="Times New Roman"/>
            </a:endParaRPr>
          </a:p>
          <a:p>
            <a:pPr marL="245110" marR="544195" indent="1270" algn="ctr">
              <a:lnSpc>
                <a:spcPts val="4110"/>
              </a:lnSpc>
              <a:spcBef>
                <a:spcPts val="15"/>
              </a:spcBef>
            </a:pP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младшими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детьми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нужно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говорить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предельно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осторожно,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фиксируя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внимание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столько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сексуальном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насилии,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которому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дети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этого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возраста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подвергаются</a:t>
            </a:r>
            <a:endParaRPr sz="3700" dirty="0">
              <a:latin typeface="Times New Roman"/>
              <a:cs typeface="Times New Roman"/>
            </a:endParaRPr>
          </a:p>
          <a:p>
            <a:pPr marL="12700" marR="313690" algn="ctr">
              <a:lnSpc>
                <a:spcPts val="4120"/>
              </a:lnSpc>
              <a:spcBef>
                <a:spcPts val="5"/>
              </a:spcBef>
            </a:pP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так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часто,</a:t>
            </a:r>
            <a:r>
              <a:rPr sz="3700" spc="-40" dirty="0">
                <a:latin typeface="Times New Roman"/>
                <a:cs typeface="Times New Roman"/>
              </a:rPr>
              <a:t> сколько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праве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телесную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неприкосновенность,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что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никто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смеет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насильно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раздевать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его,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подвергать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телесным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наказаниям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30" dirty="0">
                <a:latin typeface="Times New Roman"/>
                <a:cs typeface="Times New Roman"/>
              </a:rPr>
              <a:t>т.д.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Если</a:t>
            </a:r>
            <a:r>
              <a:rPr sz="3700" spc="92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сами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родители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придерживаются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этого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принципа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своих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взаимоотношениях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с</a:t>
            </a:r>
            <a:endParaRPr sz="3700" dirty="0">
              <a:latin typeface="Times New Roman"/>
              <a:cs typeface="Times New Roman"/>
            </a:endParaRPr>
          </a:p>
          <a:p>
            <a:pPr marL="462915" marR="760730" algn="ctr">
              <a:lnSpc>
                <a:spcPts val="4110"/>
              </a:lnSpc>
              <a:spcBef>
                <a:spcPts val="20"/>
              </a:spcBef>
            </a:pPr>
            <a:r>
              <a:rPr sz="3700" spc="-20" dirty="0">
                <a:latin typeface="Times New Roman"/>
                <a:cs typeface="Times New Roman"/>
              </a:rPr>
              <a:t>ребенком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между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собой,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то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ребенок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ранних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лет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научится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говорить</a:t>
            </a:r>
            <a:r>
              <a:rPr sz="3700" spc="-6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«НЕТ» </a:t>
            </a:r>
            <a:r>
              <a:rPr sz="3700" dirty="0">
                <a:latin typeface="Times New Roman"/>
                <a:cs typeface="Times New Roman"/>
              </a:rPr>
              <a:t>каждый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раз,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когда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дело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spc="-40" dirty="0">
                <a:latin typeface="Times New Roman"/>
                <a:cs typeface="Times New Roman"/>
              </a:rPr>
              <a:t>будет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доходить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тех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физических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прикосновений,</a:t>
            </a:r>
            <a:endParaRPr sz="3700" dirty="0">
              <a:latin typeface="Times New Roman"/>
              <a:cs typeface="Times New Roman"/>
            </a:endParaRPr>
          </a:p>
          <a:p>
            <a:pPr marR="300355" algn="ctr">
              <a:lnSpc>
                <a:spcPts val="3885"/>
              </a:lnSpc>
            </a:pPr>
            <a:r>
              <a:rPr sz="3700" spc="-20" dirty="0">
                <a:latin typeface="Times New Roman"/>
                <a:cs typeface="Times New Roman"/>
              </a:rPr>
              <a:t>которых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он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не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желает.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Такой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spc="-35" dirty="0">
                <a:latin typeface="Times New Roman"/>
                <a:cs typeface="Times New Roman"/>
              </a:rPr>
              <a:t>подход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обучению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превентивным</a:t>
            </a:r>
            <a:r>
              <a:rPr sz="3700" spc="-11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мерам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по</a:t>
            </a:r>
            <a:endParaRPr sz="3700" dirty="0">
              <a:latin typeface="Times New Roman"/>
              <a:cs typeface="Times New Roman"/>
            </a:endParaRPr>
          </a:p>
          <a:p>
            <a:pPr marL="50165" marR="350520" algn="ctr">
              <a:lnSpc>
                <a:spcPts val="4120"/>
              </a:lnSpc>
              <a:spcBef>
                <a:spcPts val="245"/>
              </a:spcBef>
            </a:pPr>
            <a:r>
              <a:rPr sz="3700" dirty="0">
                <a:latin typeface="Times New Roman"/>
                <a:cs typeface="Times New Roman"/>
              </a:rPr>
              <a:t>предотвращению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сексуального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насилия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над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детьми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гораздо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лучше,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чем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серьезные </a:t>
            </a:r>
            <a:r>
              <a:rPr sz="3700" dirty="0">
                <a:latin typeface="Times New Roman"/>
                <a:cs typeface="Times New Roman"/>
              </a:rPr>
              <a:t>предупреждения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некоторых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родителей,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основе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которых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лежит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страх</a:t>
            </a:r>
            <a:endParaRPr sz="3700" dirty="0">
              <a:latin typeface="Times New Roman"/>
              <a:cs typeface="Times New Roman"/>
            </a:endParaRPr>
          </a:p>
          <a:p>
            <a:pPr marL="12700" algn="ctr">
              <a:lnSpc>
                <a:spcPts val="4275"/>
              </a:lnSpc>
              <a:spcBef>
                <a:spcPts val="260"/>
              </a:spcBef>
            </a:pPr>
            <a:r>
              <a:rPr sz="3700" b="1" dirty="0">
                <a:latin typeface="Times New Roman"/>
                <a:cs typeface="Times New Roman"/>
              </a:rPr>
              <a:t>5-8</a:t>
            </a:r>
            <a:r>
              <a:rPr sz="3700" b="1" spc="5" dirty="0">
                <a:latin typeface="Times New Roman"/>
                <a:cs typeface="Times New Roman"/>
              </a:rPr>
              <a:t> </a:t>
            </a:r>
            <a:r>
              <a:rPr sz="3700" b="1" spc="-25" dirty="0">
                <a:latin typeface="Times New Roman"/>
                <a:cs typeface="Times New Roman"/>
              </a:rPr>
              <a:t>лет</a:t>
            </a:r>
            <a:endParaRPr sz="3700" dirty="0">
              <a:latin typeface="Times New Roman"/>
              <a:cs typeface="Times New Roman"/>
            </a:endParaRPr>
          </a:p>
          <a:p>
            <a:pPr marL="12700" marR="5080" algn="ctr">
              <a:lnSpc>
                <a:spcPct val="92800"/>
              </a:lnSpc>
              <a:spcBef>
                <a:spcPts val="155"/>
              </a:spcBef>
            </a:pPr>
            <a:r>
              <a:rPr sz="3700" dirty="0">
                <a:latin typeface="Times New Roman"/>
                <a:cs typeface="Times New Roman"/>
              </a:rPr>
              <a:t>Научить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правилам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безопасности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улице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помочь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ему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научиться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отличать </a:t>
            </a:r>
            <a:r>
              <a:rPr sz="3700" dirty="0">
                <a:latin typeface="Times New Roman"/>
                <a:cs typeface="Times New Roman"/>
              </a:rPr>
              <a:t>симпатию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от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сексуальных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претензий.</a:t>
            </a:r>
            <a:r>
              <a:rPr sz="3700" spc="-105" dirty="0">
                <a:latin typeface="Times New Roman"/>
                <a:cs typeface="Times New Roman"/>
              </a:rPr>
              <a:t> </a:t>
            </a:r>
            <a:r>
              <a:rPr sz="3700" spc="-30" dirty="0">
                <a:latin typeface="Times New Roman"/>
                <a:cs typeface="Times New Roman"/>
              </a:rPr>
              <a:t>Необходимо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поощрять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spc="-80" dirty="0">
                <a:latin typeface="Times New Roman"/>
                <a:cs typeface="Times New Roman"/>
              </a:rPr>
              <a:t>тому,</a:t>
            </a:r>
            <a:r>
              <a:rPr sz="3700" spc="-100" dirty="0">
                <a:latin typeface="Times New Roman"/>
                <a:cs typeface="Times New Roman"/>
              </a:rPr>
              <a:t> </a:t>
            </a:r>
            <a:r>
              <a:rPr sz="3700" spc="-20" dirty="0">
                <a:latin typeface="Times New Roman"/>
                <a:cs typeface="Times New Roman"/>
              </a:rPr>
              <a:t>чтобы </a:t>
            </a:r>
            <a:r>
              <a:rPr sz="3700" dirty="0">
                <a:latin typeface="Times New Roman"/>
                <a:cs typeface="Times New Roman"/>
              </a:rPr>
              <a:t>он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рассказывал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взрослым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любом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испугавшим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его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событии</a:t>
            </a:r>
            <a:endParaRPr sz="3700" dirty="0">
              <a:latin typeface="Times New Roman"/>
              <a:cs typeface="Times New Roman"/>
            </a:endParaRPr>
          </a:p>
          <a:p>
            <a:pPr marL="431165" algn="ctr">
              <a:lnSpc>
                <a:spcPts val="4100"/>
              </a:lnSpc>
            </a:pPr>
            <a:r>
              <a:rPr sz="3700" b="1" dirty="0" smtClean="0">
                <a:latin typeface="Times New Roman"/>
                <a:cs typeface="Times New Roman"/>
              </a:rPr>
              <a:t>8-1</a:t>
            </a:r>
            <a:r>
              <a:rPr lang="ru-RU" sz="3700" b="1" dirty="0">
                <a:latin typeface="Times New Roman"/>
                <a:cs typeface="Times New Roman"/>
              </a:rPr>
              <a:t>6</a:t>
            </a:r>
            <a:r>
              <a:rPr sz="3700" b="1" dirty="0" smtClean="0">
                <a:latin typeface="Times New Roman"/>
                <a:cs typeface="Times New Roman"/>
              </a:rPr>
              <a:t> </a:t>
            </a:r>
            <a:r>
              <a:rPr sz="3700" b="1" spc="-25" dirty="0">
                <a:latin typeface="Times New Roman"/>
                <a:cs typeface="Times New Roman"/>
              </a:rPr>
              <a:t>лет</a:t>
            </a:r>
            <a:endParaRPr sz="3700" dirty="0">
              <a:latin typeface="Times New Roman"/>
              <a:cs typeface="Times New Roman"/>
            </a:endParaRPr>
          </a:p>
          <a:p>
            <a:pPr marL="12700" marR="763905" indent="-635" algn="ctr">
              <a:lnSpc>
                <a:spcPts val="4120"/>
              </a:lnSpc>
              <a:spcBef>
                <a:spcPts val="240"/>
              </a:spcBef>
            </a:pPr>
            <a:r>
              <a:rPr sz="3700" dirty="0">
                <a:latin typeface="Times New Roman"/>
                <a:cs typeface="Times New Roman"/>
              </a:rPr>
              <a:t>научить</a:t>
            </a:r>
            <a:r>
              <a:rPr sz="3700" spc="-9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ребенка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основным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приемам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самозащиты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(знать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номер</a:t>
            </a:r>
            <a:r>
              <a:rPr sz="3700" spc="-8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полиции,</a:t>
            </a:r>
            <a:r>
              <a:rPr sz="3700" spc="-90" dirty="0">
                <a:latin typeface="Times New Roman"/>
                <a:cs typeface="Times New Roman"/>
              </a:rPr>
              <a:t> </a:t>
            </a:r>
            <a:r>
              <a:rPr sz="3700" spc="-25" dirty="0">
                <a:latin typeface="Times New Roman"/>
                <a:cs typeface="Times New Roman"/>
              </a:rPr>
              <a:t>не </a:t>
            </a:r>
            <a:r>
              <a:rPr sz="3700" dirty="0">
                <a:latin typeface="Times New Roman"/>
                <a:cs typeface="Times New Roman"/>
              </a:rPr>
              <a:t>стыдиться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звать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на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помощь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и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привлекать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к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себе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внимание</a:t>
            </a:r>
            <a:r>
              <a:rPr sz="3700" spc="-4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в</a:t>
            </a:r>
            <a:r>
              <a:rPr sz="3700" spc="-5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случае</a:t>
            </a:r>
            <a:r>
              <a:rPr sz="3700" spc="-5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опасности)</a:t>
            </a:r>
            <a:r>
              <a:rPr sz="3700" spc="-40" dirty="0">
                <a:latin typeface="Times New Roman"/>
                <a:cs typeface="Times New Roman"/>
              </a:rPr>
              <a:t> </a:t>
            </a:r>
            <a:r>
              <a:rPr sz="3700" spc="-50" dirty="0">
                <a:latin typeface="Times New Roman"/>
                <a:cs typeface="Times New Roman"/>
              </a:rPr>
              <a:t>и </a:t>
            </a:r>
            <a:r>
              <a:rPr sz="3700" dirty="0">
                <a:latin typeface="Times New Roman"/>
                <a:cs typeface="Times New Roman"/>
              </a:rPr>
              <a:t>объяснить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ему</a:t>
            </a:r>
            <a:r>
              <a:rPr sz="3700" spc="-6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основные</a:t>
            </a:r>
            <a:r>
              <a:rPr sz="3700" spc="-80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правила</a:t>
            </a:r>
            <a:r>
              <a:rPr sz="3700" spc="-75" dirty="0">
                <a:latin typeface="Times New Roman"/>
                <a:cs typeface="Times New Roman"/>
              </a:rPr>
              <a:t> </a:t>
            </a:r>
            <a:r>
              <a:rPr sz="3700" dirty="0">
                <a:latin typeface="Times New Roman"/>
                <a:cs typeface="Times New Roman"/>
              </a:rPr>
              <a:t>приемлемого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сексуального</a:t>
            </a:r>
            <a:r>
              <a:rPr sz="3700" spc="-70" dirty="0">
                <a:latin typeface="Times New Roman"/>
                <a:cs typeface="Times New Roman"/>
              </a:rPr>
              <a:t> </a:t>
            </a:r>
            <a:r>
              <a:rPr sz="3700" spc="-10" dirty="0">
                <a:latin typeface="Times New Roman"/>
                <a:cs typeface="Times New Roman"/>
              </a:rPr>
              <a:t>поведения</a:t>
            </a:r>
            <a:endParaRPr sz="37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47182" y="3525431"/>
            <a:ext cx="14624294" cy="6377394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3090214" y="3502025"/>
            <a:ext cx="13922375" cy="558990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wrap="square" lIns="0" tIns="76835" rIns="0" bIns="0" rtlCol="0">
            <a:spAutoFit/>
          </a:bodyPr>
          <a:lstStyle/>
          <a:p>
            <a:pPr marL="12065" marR="5080" indent="-635" algn="ctr">
              <a:lnSpc>
                <a:spcPct val="92900"/>
              </a:lnSpc>
              <a:spcBef>
                <a:spcPts val="605"/>
              </a:spcBef>
            </a:pPr>
            <a:r>
              <a:rPr sz="5550" b="1" dirty="0">
                <a:latin typeface="Times New Roman"/>
                <a:cs typeface="Times New Roman"/>
              </a:rPr>
              <a:t>Если</a:t>
            </a:r>
            <a:r>
              <a:rPr sz="5550" b="1" spc="-10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ребенок</a:t>
            </a:r>
            <a:r>
              <a:rPr sz="5550" b="1" spc="-9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своим</a:t>
            </a:r>
            <a:r>
              <a:rPr sz="5550" b="1" spc="-9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поведением,</a:t>
            </a:r>
            <a:r>
              <a:rPr sz="5550" b="1" spc="-90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внешним </a:t>
            </a:r>
            <a:r>
              <a:rPr sz="5550" b="1" dirty="0">
                <a:latin typeface="Times New Roman"/>
                <a:cs typeface="Times New Roman"/>
              </a:rPr>
              <a:t>видом</a:t>
            </a:r>
            <a:r>
              <a:rPr sz="5550" b="1" spc="-7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или</a:t>
            </a:r>
            <a:r>
              <a:rPr sz="5550" b="1" spc="-7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состоянием,</a:t>
            </a:r>
            <a:r>
              <a:rPr sz="5550" b="1" spc="-8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вызывает</a:t>
            </a:r>
            <a:r>
              <a:rPr sz="5550" b="1" spc="-7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у</a:t>
            </a:r>
            <a:r>
              <a:rPr sz="5550" b="1" spc="-70" dirty="0">
                <a:latin typeface="Times New Roman"/>
                <a:cs typeface="Times New Roman"/>
              </a:rPr>
              <a:t> </a:t>
            </a:r>
            <a:r>
              <a:rPr sz="5550" b="1" spc="-25" dirty="0">
                <a:latin typeface="Times New Roman"/>
                <a:cs typeface="Times New Roman"/>
              </a:rPr>
              <a:t>вас </a:t>
            </a:r>
            <a:r>
              <a:rPr sz="5550" b="1" dirty="0">
                <a:latin typeface="Times New Roman"/>
                <a:cs typeface="Times New Roman"/>
              </a:rPr>
              <a:t>мысль,</a:t>
            </a:r>
            <a:r>
              <a:rPr sz="5550" b="1" spc="-10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что</a:t>
            </a:r>
            <a:r>
              <a:rPr sz="5550" b="1" spc="-9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он</a:t>
            </a:r>
            <a:r>
              <a:rPr sz="5550" b="1" spc="-9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может</a:t>
            </a:r>
            <a:r>
              <a:rPr sz="5550" b="1" spc="-8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подвергаться </a:t>
            </a:r>
            <a:r>
              <a:rPr sz="5550" b="1" dirty="0">
                <a:latin typeface="Times New Roman"/>
                <a:cs typeface="Times New Roman"/>
              </a:rPr>
              <a:t>жестокому</a:t>
            </a:r>
            <a:r>
              <a:rPr sz="5550" b="1" spc="-11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обращению</a:t>
            </a:r>
            <a:r>
              <a:rPr sz="5550" b="1" spc="-11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—</a:t>
            </a:r>
            <a:r>
              <a:rPr sz="5550" b="1" spc="-105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незамедлительно </a:t>
            </a:r>
            <a:r>
              <a:rPr sz="5550" b="1" dirty="0">
                <a:latin typeface="Times New Roman"/>
                <a:cs typeface="Times New Roman"/>
              </a:rPr>
              <a:t>сообщайте</a:t>
            </a:r>
            <a:r>
              <a:rPr sz="5550" b="1" spc="-7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о</a:t>
            </a:r>
            <a:r>
              <a:rPr sz="5550" b="1" spc="-60" dirty="0">
                <a:latin typeface="Times New Roman"/>
                <a:cs typeface="Times New Roman"/>
              </a:rPr>
              <a:t> </a:t>
            </a:r>
            <a:r>
              <a:rPr sz="5550" b="1" dirty="0" err="1" smtClean="0">
                <a:latin typeface="Times New Roman"/>
                <a:cs typeface="Times New Roman"/>
              </a:rPr>
              <a:t>данном</a:t>
            </a:r>
            <a:r>
              <a:rPr sz="5550" b="1" spc="-50" dirty="0" smtClean="0">
                <a:latin typeface="Times New Roman"/>
                <a:cs typeface="Times New Roman"/>
              </a:rPr>
              <a:t> </a:t>
            </a:r>
            <a:r>
              <a:rPr sz="5550" b="1" spc="-10" dirty="0" err="1" smtClean="0">
                <a:latin typeface="Times New Roman"/>
                <a:cs typeface="Times New Roman"/>
              </a:rPr>
              <a:t>факте</a:t>
            </a:r>
            <a:r>
              <a:rPr sz="5550" b="1" spc="-10" dirty="0" smtClean="0">
                <a:latin typeface="Times New Roman"/>
                <a:cs typeface="Times New Roman"/>
              </a:rPr>
              <a:t>!</a:t>
            </a:r>
            <a:endParaRPr sz="555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715"/>
              </a:spcBef>
            </a:pPr>
            <a:r>
              <a:rPr sz="5550" b="1" spc="-80" dirty="0">
                <a:latin typeface="Times New Roman"/>
                <a:cs typeface="Times New Roman"/>
              </a:rPr>
              <a:t>Будьте</a:t>
            </a:r>
            <a:r>
              <a:rPr sz="5550" b="1" spc="-165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внимательны</a:t>
            </a:r>
            <a:r>
              <a:rPr sz="5550" b="1" spc="-160" dirty="0">
                <a:latin typeface="Times New Roman"/>
                <a:cs typeface="Times New Roman"/>
              </a:rPr>
              <a:t> </a:t>
            </a:r>
            <a:r>
              <a:rPr sz="5550" b="1" dirty="0">
                <a:latin typeface="Times New Roman"/>
                <a:cs typeface="Times New Roman"/>
              </a:rPr>
              <a:t>к</a:t>
            </a:r>
            <a:r>
              <a:rPr sz="5550" b="1" spc="-160" dirty="0">
                <a:latin typeface="Times New Roman"/>
                <a:cs typeface="Times New Roman"/>
              </a:rPr>
              <a:t> </a:t>
            </a:r>
            <a:r>
              <a:rPr sz="5550" b="1" spc="-10" dirty="0">
                <a:latin typeface="Times New Roman"/>
                <a:cs typeface="Times New Roman"/>
              </a:rPr>
              <a:t>детям!</a:t>
            </a:r>
            <a:endParaRPr sz="5550" dirty="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-330" y="22798"/>
            <a:ext cx="20103465" cy="2389505"/>
            <a:chOff x="-330" y="22798"/>
            <a:chExt cx="20103465" cy="2389505"/>
          </a:xfrm>
        </p:grpSpPr>
        <p:sp>
          <p:nvSpPr>
            <p:cNvPr id="4" name="object 4"/>
            <p:cNvSpPr/>
            <p:nvPr/>
          </p:nvSpPr>
          <p:spPr>
            <a:xfrm>
              <a:off x="-330" y="1675126"/>
              <a:ext cx="20103465" cy="737235"/>
            </a:xfrm>
            <a:custGeom>
              <a:avLst/>
              <a:gdLst/>
              <a:ahLst/>
              <a:cxnLst/>
              <a:rect l="l" t="t" r="r" b="b"/>
              <a:pathLst>
                <a:path w="20103465" h="737235">
                  <a:moveTo>
                    <a:pt x="20103092" y="0"/>
                  </a:moveTo>
                  <a:lnTo>
                    <a:pt x="0" y="0"/>
                  </a:lnTo>
                  <a:lnTo>
                    <a:pt x="0" y="737049"/>
                  </a:lnTo>
                  <a:lnTo>
                    <a:pt x="10051705" y="737049"/>
                  </a:lnTo>
                  <a:lnTo>
                    <a:pt x="20103092" y="737049"/>
                  </a:lnTo>
                  <a:lnTo>
                    <a:pt x="20103092" y="0"/>
                  </a:lnTo>
                  <a:close/>
                </a:path>
              </a:pathLst>
            </a:custGeom>
            <a:solidFill>
              <a:srgbClr val="37CF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07097" y="22798"/>
              <a:ext cx="1340084" cy="1655684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 smtClean="0">
              <a:latin typeface="Times New Roman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250" y="9902825"/>
            <a:ext cx="6400799" cy="537972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330" y="22798"/>
            <a:ext cx="20103465" cy="2389505"/>
            <a:chOff x="-330" y="22798"/>
            <a:chExt cx="20103465" cy="2389505"/>
          </a:xfrm>
        </p:grpSpPr>
        <p:sp>
          <p:nvSpPr>
            <p:cNvPr id="4" name="object 4"/>
            <p:cNvSpPr/>
            <p:nvPr/>
          </p:nvSpPr>
          <p:spPr>
            <a:xfrm>
              <a:off x="-330" y="1675126"/>
              <a:ext cx="20103465" cy="737235"/>
            </a:xfrm>
            <a:custGeom>
              <a:avLst/>
              <a:gdLst/>
              <a:ahLst/>
              <a:cxnLst/>
              <a:rect l="l" t="t" r="r" b="b"/>
              <a:pathLst>
                <a:path w="20103465" h="737235">
                  <a:moveTo>
                    <a:pt x="20103092" y="0"/>
                  </a:moveTo>
                  <a:lnTo>
                    <a:pt x="0" y="0"/>
                  </a:lnTo>
                  <a:lnTo>
                    <a:pt x="0" y="737049"/>
                  </a:lnTo>
                  <a:lnTo>
                    <a:pt x="10051705" y="737049"/>
                  </a:lnTo>
                  <a:lnTo>
                    <a:pt x="20103092" y="737049"/>
                  </a:lnTo>
                  <a:lnTo>
                    <a:pt x="20103092" y="0"/>
                  </a:lnTo>
                  <a:close/>
                </a:path>
              </a:pathLst>
            </a:custGeom>
            <a:solidFill>
              <a:srgbClr val="37CF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07097" y="22798"/>
              <a:ext cx="1340084" cy="1655684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122835" y="476778"/>
            <a:ext cx="13248640" cy="528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2075" algn="ctr">
              <a:lnSpc>
                <a:spcPct val="100000"/>
              </a:lnSpc>
              <a:spcBef>
                <a:spcPts val="100"/>
              </a:spcBef>
            </a:pPr>
            <a:r>
              <a:rPr lang="ru-RU" sz="3350" spc="-30" dirty="0" smtClean="0">
                <a:latin typeface="Times New Roman"/>
                <a:cs typeface="Times New Roman"/>
              </a:rPr>
              <a:t>МОУ «Рудногорская СОШ»</a:t>
            </a:r>
            <a:endParaRPr lang="ru-RU" sz="3350" dirty="0" smtClean="0">
              <a:latin typeface="Times New Roman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50" y="2816224"/>
            <a:ext cx="18821400" cy="1348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93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1259</Words>
  <Application>Microsoft Office PowerPoint</Application>
  <PresentationFormat>Произвольный</PresentationFormat>
  <Paragraphs>169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Пользователь</cp:lastModifiedBy>
  <cp:revision>8</cp:revision>
  <dcterms:created xsi:type="dcterms:W3CDTF">2025-03-11T02:02:20Z</dcterms:created>
  <dcterms:modified xsi:type="dcterms:W3CDTF">2025-11-19T04:05:48Z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2020-10-07T00:00:00Z</vt:filetime>
  </property>
  <property fmtid="{D5CDD505-2E9C-101B-9397-08002B2CF9AE}" pid="3" name="Creator">
    <vt:lpwstr>Impress</vt:lpwstr>
  </property>
  <property fmtid="{D5CDD505-2E9C-101B-9397-08002B2CF9AE}" pid="4" name="Producer">
    <vt:lpwstr>LibreOffice 7.0</vt:lpwstr>
  </property>
  <property fmtid="{D5CDD505-2E9C-101B-9397-08002B2CF9AE}" pid="5" name="LastSaved">
    <vt:filetime>2020-10-07T00:00:00Z</vt:filetime>
  </property>
</Properties>
</file>