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64" r:id="rId4"/>
    <p:sldId id="259" r:id="rId5"/>
    <p:sldId id="260" r:id="rId6"/>
    <p:sldId id="261" r:id="rId7"/>
    <p:sldId id="265" r:id="rId8"/>
    <p:sldId id="258" r:id="rId9"/>
    <p:sldId id="262" r:id="rId10"/>
    <p:sldId id="263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2%D0%BD%D0%B8%D0%BC%D0%B0%D0%BD%D0%B8%D0%B5" TargetMode="External"/><Relationship Id="rId2" Type="http://schemas.openxmlformats.org/officeDocument/2006/relationships/hyperlink" Target="https://ru.wikipedia.org/wiki/%D0%9F%D0%B0%D0%BC%D1%8F%D1%82%D1%8C" TargetMode="Externa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.jpeg"/><Relationship Id="rId5" Type="http://schemas.openxmlformats.org/officeDocument/2006/relationships/hyperlink" Target="https://ru.wikipedia.org/wiki/%D0%AD%D0%BC%D0%BE%D1%86%D0%B8%D0%BE%D0%BD%D0%B0%D0%BB%D1%8C%D0%BD%D0%BE-%D0%B2%D0%BE%D0%BB%D0%B5%D0%B2%D0%B0%D1%8F_%D1%81%D1%84%D0%B5%D1%80%D0%B0" TargetMode="External"/><Relationship Id="rId4" Type="http://schemas.openxmlformats.org/officeDocument/2006/relationships/hyperlink" Target="https://ru.wikipedia.org/wiki/%D0%9C%D1%8B%D1%88%D0%BB%D0%B5%D0%BD%D0%B8%D0%B5_(%D0%BF%D1%81%D0%B8%D1%85%D0%BE%D0%BB%D0%BE%D0%B3%D0%B8%D1%8F)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836713"/>
            <a:ext cx="7772400" cy="2736303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Дети с задержкой 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психического развития: причины, виды, особенности развития ребенка</a:t>
            </a:r>
            <a:endParaRPr lang="ru-RU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627784" y="3645024"/>
            <a:ext cx="6336704" cy="936104"/>
          </a:xfrm>
        </p:spPr>
        <p:txBody>
          <a:bodyPr>
            <a:normAutofit/>
          </a:bodyPr>
          <a:lstStyle/>
          <a:p>
            <a:r>
              <a:rPr lang="ru-RU" sz="24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Автор: Черепухина Анастасия Павловна</a:t>
            </a:r>
            <a:endParaRPr lang="ru-RU" sz="2400" b="1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s://volna.org/wp-content/uploads/2016/09/08-1.jpg"/>
          <p:cNvPicPr>
            <a:picLocks noChangeAspect="1" noChangeArrowheads="1"/>
          </p:cNvPicPr>
          <p:nvPr/>
        </p:nvPicPr>
        <p:blipFill>
          <a:blip r:embed="rId2" cstate="print"/>
          <a:srcRect t="65750"/>
          <a:stretch>
            <a:fillRect/>
          </a:stretch>
        </p:blipFill>
        <p:spPr bwMode="auto">
          <a:xfrm>
            <a:off x="0" y="4509120"/>
            <a:ext cx="9144000" cy="23488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4320480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Задержка психического развития (ЗПР)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– это нарушение нормального темпа психического развития, когда отдельные психические функции (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  <a:hlinkClick r:id="rId2" tooltip="Память"/>
              </a:rPr>
              <a:t>память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  <a:hlinkClick r:id="rId3" tooltip="Внимание"/>
              </a:rPr>
              <a:t>внимание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  <a:hlinkClick r:id="rId4" tooltip="Мышление (психология)"/>
              </a:rPr>
              <a:t>мышление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  <a:hlinkClick r:id="rId5" tooltip="Эмоционально-волевая сфера"/>
              </a:rPr>
              <a:t>эмоционально-волевая сфера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) отстают в своём развитии от принятых психологических норм для данного возраста. Преодолеваемое с возрастом при специфически организованном обучении. Для ЗПР характерны мозаичность и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парциальность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нарушений психических функций.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https://volna.org/wp-content/uploads/2016/09/08-1.jpg"/>
          <p:cNvPicPr>
            <a:picLocks noChangeAspect="1" noChangeArrowheads="1"/>
          </p:cNvPicPr>
          <p:nvPr/>
        </p:nvPicPr>
        <p:blipFill>
          <a:blip r:embed="rId6" cstate="print"/>
          <a:srcRect t="66800"/>
          <a:stretch>
            <a:fillRect/>
          </a:stretch>
        </p:blipFill>
        <p:spPr bwMode="auto">
          <a:xfrm>
            <a:off x="0" y="4581128"/>
            <a:ext cx="9144000" cy="22768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3744416"/>
          </a:xfrm>
        </p:spPr>
        <p:txBody>
          <a:bodyPr>
            <a:no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Заболевание диагностируется в дошкольном или младшем школьном периоде. Выражается в ограниченности представлений, нехватке знаний, неспособности к интеллектуальной деятельности, преобладании игровых, чисто детских интересов, незрелости мышления. В каждом индивидуальном случае причины заболевания бывают разными.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/>
          </a:p>
        </p:txBody>
      </p:sp>
      <p:pic>
        <p:nvPicPr>
          <p:cNvPr id="3" name="Picture 2" descr="https://volna.org/wp-content/uploads/2016/09/08-1.jpg"/>
          <p:cNvPicPr>
            <a:picLocks noChangeAspect="1" noChangeArrowheads="1"/>
          </p:cNvPicPr>
          <p:nvPr/>
        </p:nvPicPr>
        <p:blipFill>
          <a:blip r:embed="rId2" cstate="print"/>
          <a:srcRect t="66800"/>
          <a:stretch>
            <a:fillRect/>
          </a:stretch>
        </p:blipFill>
        <p:spPr bwMode="auto">
          <a:xfrm>
            <a:off x="0" y="4581128"/>
            <a:ext cx="9144000" cy="22768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Причины ЗПР у детей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3" name="Picture 2" descr="https://volna.org/wp-content/uploads/2016/09/08-1.jpg"/>
          <p:cNvPicPr>
            <a:picLocks noChangeAspect="1" noChangeArrowheads="1"/>
          </p:cNvPicPr>
          <p:nvPr/>
        </p:nvPicPr>
        <p:blipFill>
          <a:blip r:embed="rId2" cstate="print"/>
          <a:srcRect t="66800"/>
          <a:stretch>
            <a:fillRect/>
          </a:stretch>
        </p:blipFill>
        <p:spPr bwMode="auto">
          <a:xfrm>
            <a:off x="0" y="4581128"/>
            <a:ext cx="9144000" cy="2276872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232996" y="692696"/>
            <a:ext cx="39231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2" algn="ctr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Биологические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1196752"/>
            <a:ext cx="9144000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патологии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беременности: тяжёлый токсикоз, инфекции,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травмы;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недоношенность;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внутриутробная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гипоксия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плода;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инфекционные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токсические, травматические заболевания в раннем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возрасте;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генетическая предрасположенность;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травмы при родах;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соматические заболевания (нарушения в работе различных органов);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поражение отдельных участков центральной нервной системы.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ru-RU" sz="23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Причины ЗПР у детей</a:t>
            </a:r>
            <a:endParaRPr lang="ru-RU" sz="3600" dirty="0"/>
          </a:p>
        </p:txBody>
      </p:sp>
      <p:pic>
        <p:nvPicPr>
          <p:cNvPr id="4" name="Picture 2" descr="https://volna.org/wp-content/uploads/2016/09/08-1.jpg"/>
          <p:cNvPicPr>
            <a:picLocks noChangeAspect="1" noChangeArrowheads="1"/>
          </p:cNvPicPr>
          <p:nvPr/>
        </p:nvPicPr>
        <p:blipFill>
          <a:blip r:embed="rId2" cstate="print"/>
          <a:srcRect t="66800"/>
          <a:stretch>
            <a:fillRect/>
          </a:stretch>
        </p:blipFill>
        <p:spPr bwMode="auto">
          <a:xfrm>
            <a:off x="0" y="4581128"/>
            <a:ext cx="9144000" cy="227687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311860" y="836713"/>
            <a:ext cx="25202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Социальные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908720"/>
            <a:ext cx="9144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ограничение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жизнедеятельности в течение длительного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времени;</a:t>
            </a:r>
          </a:p>
          <a:p>
            <a:pPr marL="285750" lvl="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психические травмы;</a:t>
            </a:r>
          </a:p>
          <a:p>
            <a:pPr marL="285750" lvl="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неблагоприятные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жизни;</a:t>
            </a:r>
          </a:p>
          <a:p>
            <a:pPr marL="285750" lvl="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педагогическая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запущенность.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0"/>
            <a:ext cx="8003232" cy="620688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Классификация К.С. Лебединской</a:t>
            </a:r>
            <a:endParaRPr lang="ru-RU" sz="28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7504" y="476672"/>
            <a:ext cx="903649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ЗПР конституционального происхождения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«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Эмоционально-волевая сфера находится как бы на более ранней ступени развития, во многом напоминая нормальную структуру эмоционального склада детей более младшего возраста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».</a:t>
            </a:r>
            <a:r>
              <a:rPr lang="ru-RU" sz="1600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Для таких детей характерны яркие, но поверхностные и нестойкие эмоции, преобладание игровой мотивации, повышенный фон настроения, непосредственность. 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ЗПР соматогенного происхождения.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Этот тип обусловлен влиянием различных тяжёлых соматических состояний, перенесённых в раннем возрасте. «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Задержка эмоционального развития — соматогенный инфантилизм, обусловленный рядом невротических наслоений — неуверенностью, боязливостью, капризностью, связанными с ощущением своей физической неполноценности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ЗПР психогенного происхождения.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Этот тип связан с неблагоприятными условиями воспитания, рано возникшими и длительно действующими. Возникает в 3 случаях: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недостаточная опека,; </a:t>
            </a:r>
            <a:r>
              <a:rPr lang="ru-RU" sz="1600" i="1" dirty="0" err="1" smtClean="0">
                <a:latin typeface="Times New Roman" pitchFamily="18" charset="0"/>
                <a:cs typeface="Times New Roman" pitchFamily="18" charset="0"/>
              </a:rPr>
              <a:t>гиперопека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; развитие личности по невротическому типу (наблюдается в семьях с очень авторитарными родителями). 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ЗПР церебрально-органического происхождения.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Это наиболее часто встречающийся вариант. Наблюдается в случае серьёзных, патологических отклонений в развитии мозга и определяется чаще всего осложнениями в период беременности.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https://volna.org/wp-content/uploads/2016/09/08-1.jpg"/>
          <p:cNvPicPr>
            <a:picLocks noChangeAspect="1" noChangeArrowheads="1"/>
          </p:cNvPicPr>
          <p:nvPr/>
        </p:nvPicPr>
        <p:blipFill>
          <a:blip r:embed="rId2" cstate="print"/>
          <a:srcRect t="66800"/>
          <a:stretch>
            <a:fillRect/>
          </a:stretch>
        </p:blipFill>
        <p:spPr bwMode="auto">
          <a:xfrm>
            <a:off x="0" y="4581128"/>
            <a:ext cx="9144000" cy="22768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0"/>
            <a:ext cx="7571184" cy="620688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Характеристика детей с ЗПР</a:t>
            </a:r>
            <a:endParaRPr lang="ru-RU" sz="32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404664"/>
            <a:ext cx="9144000" cy="43913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Нарушения отдельных психических функций;</a:t>
            </a:r>
          </a:p>
          <a:p>
            <a:pPr lvl="0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Обнаруживаются признаки синдрома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гиперактивности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и дефицита внимания;</a:t>
            </a:r>
          </a:p>
          <a:p>
            <a:pPr lvl="0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Личностная сфера характеризуется безынициативностью, безволием;</a:t>
            </a:r>
          </a:p>
          <a:p>
            <a:pPr lvl="0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Могут отмечаться аффективные реакции, агрессивность, конфликтность, повышенная тревожность;</a:t>
            </a:r>
          </a:p>
          <a:p>
            <a:pPr lvl="0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Часто замкнуты. Игровая деятельность отличается однообразием и стереотипностью;</a:t>
            </a:r>
          </a:p>
          <a:p>
            <a:pPr lvl="0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Особенности моторики включают двигательную неловкость, недостаточную координацию;</a:t>
            </a:r>
          </a:p>
          <a:p>
            <a:pPr lvl="0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Отсутствует мотивация к познавательной деятельности;</a:t>
            </a:r>
          </a:p>
          <a:p>
            <a:pPr lvl="0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Темп выполнения заданий очень низкий;</a:t>
            </a:r>
          </a:p>
          <a:p>
            <a:pPr lvl="0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Нуждается в постоянной помощи взрослого;</a:t>
            </a:r>
          </a:p>
          <a:p>
            <a:pPr lvl="0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Трудности в понимании инструкций;</a:t>
            </a:r>
          </a:p>
          <a:p>
            <a:pPr lvl="0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Инфантилизм;</a:t>
            </a:r>
          </a:p>
          <a:p>
            <a:pPr lvl="0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Низкая самооценка;</a:t>
            </a:r>
          </a:p>
          <a:p>
            <a:pPr lvl="0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Повышенная утомляемость или возбудимость.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https://volna.org/wp-content/uploads/2016/09/08-1.jpg"/>
          <p:cNvPicPr>
            <a:picLocks noChangeAspect="1" noChangeArrowheads="1"/>
          </p:cNvPicPr>
          <p:nvPr/>
        </p:nvPicPr>
        <p:blipFill>
          <a:blip r:embed="rId2" cstate="print"/>
          <a:srcRect t="66800"/>
          <a:stretch>
            <a:fillRect/>
          </a:stretch>
        </p:blipFill>
        <p:spPr bwMode="auto">
          <a:xfrm>
            <a:off x="0" y="4581128"/>
            <a:ext cx="9144000" cy="22768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908720"/>
          </a:xfrm>
        </p:spPr>
        <p:txBody>
          <a:bodyPr>
            <a:norm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РЕКОМЕНДАЦИИ ДЛЯ ПЕДАГОГОВ ПО РАБОТЕ С ДЕТЬМИ С ЗАДЕРЖКОЙ ПСИХИЧЕСКОГО РАЗВИТИЯ.</a:t>
            </a:r>
            <a:endParaRPr lang="ru-RU" sz="1600" dirty="0"/>
          </a:p>
        </p:txBody>
      </p:sp>
      <p:pic>
        <p:nvPicPr>
          <p:cNvPr id="3" name="Picture 2" descr="https://volna.org/wp-content/uploads/2016/09/08-1.jpg"/>
          <p:cNvPicPr>
            <a:picLocks noChangeAspect="1" noChangeArrowheads="1"/>
          </p:cNvPicPr>
          <p:nvPr/>
        </p:nvPicPr>
        <p:blipFill>
          <a:blip r:embed="rId2" cstate="print"/>
          <a:srcRect t="66800"/>
          <a:stretch>
            <a:fillRect/>
          </a:stretch>
        </p:blipFill>
        <p:spPr bwMode="auto">
          <a:xfrm>
            <a:off x="0" y="4581128"/>
            <a:ext cx="9144000" cy="2276872"/>
          </a:xfrm>
          <a:prstGeom prst="rect">
            <a:avLst/>
          </a:prstGeom>
          <a:noFill/>
        </p:spPr>
      </p:pic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0" y="692696"/>
            <a:ext cx="9144000" cy="4320481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Необходимо постоянно поддерживать уверенность в своих силах, обеспечить ребенку субъективное переживание успеха при определённый усилиях. Трудность заданий должна возрастать постепенно, пропорционально возможностям ребёнка.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Не нужно требовать немедленного включения в работу. На каждом занятие обязательно вводить организационный момент, т.к. дети  с ЗПР с трудом переключаются с предыдущей деятельности.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Не нужно ставить ребёнка в ситуацию неожиданного вопроса и быстрого  ответа, обязательно дать некоторое время для обдумывания.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Не рекомендуется давать для усвоения в ограниченный промежуток времени большой и сложный материал, необходимо разделять его на отдельные части и давать их постепенно.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Не требовать от ребёнка с ЗПР изменения неудачного ответа, лучше попросить ответить его через некоторое время.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 момент выполнения задания недопустимо отвлекать учащегося на какие-либо дополнения, уточнения, инструкции, т.к. процесс переключения у них очень снижен.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Стараться облегчить познавательную  деятельность с использованием зрительных опор на занятие (картин, схем, таблиц), но не увлекаться слишком, т.к. объём восприятия снижен.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Активизировать работу всех анализаторов (двигательного, зрительного, слухового, кинестетического). Дети должны слушать, смотреть, проговаривать и т.д.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Необходимо развивать самоконтроль, давать возможность самостоятельно находить ошибки у себя и у товарищей, но делать это тактично, используя игровые приемы.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Необходима тщательная подготовка перед каждым уровнем. Важна не быстрота и количество сделанного, а тщательность и правильность выполнения самых простых заданий.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Воспитатель  не должен забывать об особенностях развития таких детей, давать кратковременную возможность для отдыха с целью предупреждения переутомления, проводить равномерные включения в занятия динамических пауз       ( через 10 минут).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Для концентрации рассеянного внимания необходимо делать паузы перед зданиями, интонацию и приемы неожиданности ( стук, хлопки, музыкальные инструменты, колокольчик и т.п.).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Необходимо прибегать к дополнительной ситуации ( похвала, жетоны, фишки, наклейки и др.). особенно это актуально в дошкольном возрасте. Использовать на занятиях игру и игровую ситуацию.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Создавать максимально спокойную обстановку на  занятии, поддерживать атмосферу доброжелательности.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Темп подачи материала должен быть спокойным, ровным, медленным, с многократным повтором основных моментов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Все приемы и методы должны соответствовать возможностям детей с ЗПР и их особенностям. Дети должны испытывать чувство удовлетворённости и чувство уверенности в своих силах.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На занятиях и во внеурочное время необходимо уделять постоянное внимание коррекции всех видов деятельности детей.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712968" cy="1152128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Лечение задержки психического развития у детей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0" y="1052736"/>
            <a:ext cx="9144000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Таким детям должна быть оказана </a:t>
            </a:r>
            <a:r>
              <a:rPr lang="ru-RU" sz="23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комплексная помощь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родителей, психологов, педагогов, логопедов, дефектологов.</a:t>
            </a:r>
          </a:p>
          <a:p>
            <a:pPr>
              <a:lnSpc>
                <a:spcPct val="200000"/>
              </a:lnSpc>
            </a:pPr>
            <a:r>
              <a:rPr lang="ru-RU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Она включает в себя:</a:t>
            </a:r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индивидуальный подход к каждому ребёнку;</a:t>
            </a:r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занятия со специалистами;</a:t>
            </a:r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медикаментозная терапия.</a:t>
            </a:r>
            <a:endParaRPr lang="ru-RU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https://volna.org/wp-content/uploads/2016/09/08-1.jpg"/>
          <p:cNvPicPr>
            <a:picLocks noChangeAspect="1" noChangeArrowheads="1"/>
          </p:cNvPicPr>
          <p:nvPr/>
        </p:nvPicPr>
        <p:blipFill>
          <a:blip r:embed="rId2" cstate="print"/>
          <a:srcRect t="66800"/>
          <a:stretch>
            <a:fillRect/>
          </a:stretch>
        </p:blipFill>
        <p:spPr bwMode="auto">
          <a:xfrm>
            <a:off x="0" y="4581128"/>
            <a:ext cx="9144000" cy="22768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image?id=848779689605&amp;t=20&amp;plc=WEB&amp;tkn=*UkhVS1fZRmor5uKzQbba3cJf0e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2132</TotalTime>
  <Words>363</Words>
  <Application>Microsoft Office PowerPoint</Application>
  <PresentationFormat>Экран (4:3)</PresentationFormat>
  <Paragraphs>62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Дети с задержкой психического развития: причины, виды, особенности развития ребенка</vt:lpstr>
      <vt:lpstr>Задержка психического развития (ЗПР) – это нарушение нормального темпа психического развития, когда отдельные психические функции (память, внимание, мышление, эмоционально-волевая сфера) отстают в своём развитии от принятых психологических норм для данного возраста. Преодолеваемое с возрастом при специфически организованном обучении. Для ЗПР характерны мозаичность и парциальность нарушений психических функций. </vt:lpstr>
      <vt:lpstr>Заболевание диагностируется в дошкольном или младшем школьном периоде. Выражается в ограниченности представлений, нехватке знаний, неспособности к интеллектуальной деятельности, преобладании игровых, чисто детских интересов, незрелости мышления. В каждом индивидуальном случае причины заболевания бывают разными. </vt:lpstr>
      <vt:lpstr>Причины ЗПР у детей </vt:lpstr>
      <vt:lpstr>Причины ЗПР у детей</vt:lpstr>
      <vt:lpstr>Классификация К.С. Лебединской</vt:lpstr>
      <vt:lpstr>Характеристика детей с ЗПР</vt:lpstr>
      <vt:lpstr>РЕКОМЕНДАЦИИ ДЛЯ ПЕДАГОГОВ ПО РАБОТЕ С ДЕТЬМИ С ЗАДЕРЖКОЙ ПСИХИЧЕСКОГО РАЗВИТИЯ.</vt:lpstr>
      <vt:lpstr>Лечение задержки психического развития у детей 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Дети с задержкой психического развития (ЗПР)</dc:title>
  <dc:creator>Админ</dc:creator>
  <cp:lastModifiedBy>Админ</cp:lastModifiedBy>
  <cp:revision>61</cp:revision>
  <dcterms:created xsi:type="dcterms:W3CDTF">2020-06-19T16:43:05Z</dcterms:created>
  <dcterms:modified xsi:type="dcterms:W3CDTF">2020-11-27T10:19:36Z</dcterms:modified>
</cp:coreProperties>
</file>