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75" r:id="rId3"/>
    <p:sldId id="257" r:id="rId4"/>
    <p:sldId id="259" r:id="rId5"/>
    <p:sldId id="260" r:id="rId6"/>
    <p:sldId id="261" r:id="rId7"/>
    <p:sldId id="272" r:id="rId8"/>
    <p:sldId id="258" r:id="rId9"/>
    <p:sldId id="263" r:id="rId10"/>
    <p:sldId id="282" r:id="rId11"/>
    <p:sldId id="277" r:id="rId12"/>
    <p:sldId id="278" r:id="rId13"/>
    <p:sldId id="28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743" autoAdjust="0"/>
  </p:normalViewPr>
  <p:slideViewPr>
    <p:cSldViewPr>
      <p:cViewPr varScale="1">
        <p:scale>
          <a:sx n="96" d="100"/>
          <a:sy n="96" d="100"/>
        </p:scale>
        <p:origin x="203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922593-2B18-4504-976C-3C82A84F9AF1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685EB-39E9-4880-8C4A-B5B73391B4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883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685EB-39E9-4880-8C4A-B5B73391B41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914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D770001F-8A2C-49EC-BCE8-81A4CFAA12D0}" type="datetimeFigureOut">
              <a:rPr lang="ru-RU" smtClean="0"/>
              <a:t>10.03.2022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57B8311F-57B8-46DD-9A2B-B3EE6E1977B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92056" y="4509120"/>
            <a:ext cx="5028416" cy="1512167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sz="2200" b="1" dirty="0"/>
              <a:t>Учитель-логопед, координатор инклюзивного образования </a:t>
            </a:r>
          </a:p>
          <a:p>
            <a:pPr algn="r"/>
            <a:r>
              <a:rPr lang="ru-RU" sz="2200" b="1" dirty="0"/>
              <a:t>МАОУ «Школа №37» г. Великий Новгород </a:t>
            </a:r>
          </a:p>
          <a:p>
            <a:pPr algn="r"/>
            <a:r>
              <a:rPr lang="ru-RU" sz="2200" b="1" dirty="0"/>
              <a:t> </a:t>
            </a:r>
          </a:p>
          <a:p>
            <a:pPr algn="r"/>
            <a:r>
              <a:rPr lang="ru-RU" sz="2200" b="1" dirty="0"/>
              <a:t>Сарибекян М.А</a:t>
            </a:r>
            <a:r>
              <a:rPr lang="ru-RU" sz="18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07984" y="1416549"/>
            <a:ext cx="44644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/>
              <a:t>«Особенности урока в инклюзивном классе» 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18757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216" y="4385714"/>
            <a:ext cx="2447812" cy="24478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Требования к режиму организации урока в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инклюзивном классе</a:t>
            </a:r>
            <a:endParaRPr lang="ru-RU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506816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Инклюзивное преподавание </a:t>
            </a:r>
            <a:r>
              <a:rPr lang="ru-RU" sz="2400" dirty="0">
                <a:solidFill>
                  <a:schemeClr val="tx1"/>
                </a:solidFill>
              </a:rPr>
              <a:t>предполагает, что дети с различными особенностями должны быть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включены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в образовательный процесс, а учреждения образования – создать им для этого соответствующие условия.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</a:rPr>
              <a:t>Планирование урока в инклюзивном классе должно включать в себя как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общеобразовательные задачи, так и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</a:rPr>
              <a:t>коррекционно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 - развивающие задачи,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предусматривать в ходе урока смену деятельности обучающихся, чередование активной работы с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</a:rPr>
              <a:t>отдыхом, обязательное использование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</a:rPr>
              <a:t>наглядных средств.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850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20448"/>
          </a:xfrm>
        </p:spPr>
        <p:txBody>
          <a:bodyPr>
            <a:noAutofit/>
          </a:bodyPr>
          <a:lstStyle/>
          <a:p>
            <a:pPr algn="just"/>
            <a:br>
              <a:rPr lang="ru-RU" sz="2000" dirty="0"/>
            </a:br>
            <a:br>
              <a:rPr lang="ru-RU" sz="2000" dirty="0"/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При организации режима урока в инклюзивном классе учитель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должен придерживаться следующих требований, которые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относятся к работе с детьми с интеллектуальными</a:t>
            </a:r>
            <a:br>
              <a:rPr lang="ru-RU" sz="2000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нарушениями :</a:t>
            </a: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1320448"/>
            <a:ext cx="705678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Урок должен иметь </a:t>
            </a:r>
            <a:r>
              <a:rPr lang="ru-RU" b="1" dirty="0">
                <a:solidFill>
                  <a:srgbClr val="000000"/>
                </a:solidFill>
                <a:latin typeface="Times New Roman,Bold"/>
              </a:rPr>
              <a:t>четкий алгоритм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. Привыкая к определенному алгоритму, дети становятся более организованными.</a:t>
            </a:r>
          </a:p>
          <a:p>
            <a:pPr algn="r"/>
            <a:r>
              <a:rPr lang="ru-RU" sz="2400" b="1" dirty="0">
                <a:solidFill>
                  <a:srgbClr val="C10000"/>
                </a:solidFill>
                <a:latin typeface="Times New Roman,Bold"/>
              </a:rPr>
              <a:t>Начало урока</a:t>
            </a:r>
            <a:r>
              <a:rPr lang="ru-RU" sz="2400" b="1" dirty="0">
                <a:solidFill>
                  <a:srgbClr val="C10000"/>
                </a:solidFill>
                <a:latin typeface="Times New Roman" panose="02020603050405020304" pitchFamily="18" charset="0"/>
              </a:rPr>
              <a:t>: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140968"/>
            <a:ext cx="4211960" cy="37170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>
                <a:solidFill>
                  <a:schemeClr val="tx2">
                    <a:lumMod val="75000"/>
                  </a:schemeClr>
                </a:solidFill>
              </a:rPr>
              <a:t>Первый вариант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работы –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</a:rPr>
              <a:t>«особенные»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дети работают по карточкам на закрепление предыдущей темы (в это время учитель работает с остальными детьми, объясняя новую тему, которую невозможно объяснить в том же режиме </a:t>
            </a: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</a:rPr>
              <a:t>«особенным»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детям)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644008" y="2754434"/>
            <a:ext cx="4446240" cy="41035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Второй вариант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– пока 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«обычные»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учащиеся работают по карточкам на закрепление предыдущей темы (т.к. они более самостоятельны), учитель проводит словарную работу или другие виды работ с 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«особенными»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детьми по вспоминанию основных понятий, касающихся темы предыдущего урока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458" y="2754434"/>
            <a:ext cx="4492533" cy="41035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Первый вариант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работы – 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«особенные»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дети работают по карточкам на закрепление предыдущей темы (в это время учитель работает с остальными детьми, объясняя новую тему, которую невозможно объяснить в том же режиме 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«особенным»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детям)</a:t>
            </a:r>
          </a:p>
        </p:txBody>
      </p:sp>
      <p:pic>
        <p:nvPicPr>
          <p:cNvPr id="9" name="Picture 2" descr="https://ds03.infourok.ru/uploads/ex/12d6/0000265d-8b10bbd8/hello_html_m74bec94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23" y="1320448"/>
            <a:ext cx="2299790" cy="1433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023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143999" cy="620687"/>
          </a:xfrm>
        </p:spPr>
        <p:txBody>
          <a:bodyPr>
            <a:normAutofit fontScale="90000"/>
          </a:bodyPr>
          <a:lstStyle/>
          <a:p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sz="3100" b="1" dirty="0">
                <a:solidFill>
                  <a:schemeClr val="tx2">
                    <a:lumMod val="75000"/>
                  </a:schemeClr>
                </a:solidFill>
              </a:rPr>
              <a:t>На данном этапе урока можно предложить детям с ОВЗ:</a:t>
            </a:r>
            <a:endParaRPr lang="ru-RU" sz="31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4320" y="764704"/>
            <a:ext cx="8595360" cy="59766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dirty="0">
                <a:solidFill>
                  <a:schemeClr val="tx1"/>
                </a:solidFill>
              </a:rPr>
              <a:t>• </a:t>
            </a:r>
            <a:r>
              <a:rPr lang="ru-RU" sz="1600" b="1" dirty="0">
                <a:solidFill>
                  <a:schemeClr val="tx1"/>
                </a:solidFill>
              </a:rPr>
              <a:t>карточки с понятиями предыдущего урока </a:t>
            </a:r>
            <a:r>
              <a:rPr lang="ru-RU" sz="1600" dirty="0">
                <a:solidFill>
                  <a:schemeClr val="tx1"/>
                </a:solidFill>
              </a:rPr>
              <a:t>(дети дают этим понятиям письменную характеристику).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1"/>
                </a:solidFill>
              </a:rPr>
              <a:t>• </a:t>
            </a:r>
            <a:r>
              <a:rPr lang="ru-RU" sz="1600" b="1" dirty="0">
                <a:solidFill>
                  <a:schemeClr val="tx1"/>
                </a:solidFill>
              </a:rPr>
              <a:t>карточки, </a:t>
            </a:r>
            <a:r>
              <a:rPr lang="ru-RU" sz="1600" dirty="0">
                <a:solidFill>
                  <a:schemeClr val="tx1"/>
                </a:solidFill>
              </a:rPr>
              <a:t>содержащие </a:t>
            </a:r>
            <a:r>
              <a:rPr lang="ru-RU" sz="1600" b="1" dirty="0">
                <a:solidFill>
                  <a:schemeClr val="tx1"/>
                </a:solidFill>
              </a:rPr>
              <a:t>слова-подсказки или предложения с пропущенными словами </a:t>
            </a:r>
            <a:r>
              <a:rPr lang="ru-RU" sz="1600" dirty="0">
                <a:solidFill>
                  <a:schemeClr val="tx1"/>
                </a:solidFill>
              </a:rPr>
              <a:t>(чтобы детям было проще дать определение понятию).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1"/>
                </a:solidFill>
              </a:rPr>
              <a:t>• </a:t>
            </a:r>
            <a:r>
              <a:rPr lang="ru-RU" sz="1600" b="1" dirty="0">
                <a:solidFill>
                  <a:schemeClr val="tx1"/>
                </a:solidFill>
              </a:rPr>
              <a:t>карточка </a:t>
            </a:r>
            <a:r>
              <a:rPr lang="ru-RU" sz="1600" dirty="0">
                <a:solidFill>
                  <a:schemeClr val="tx1"/>
                </a:solidFill>
              </a:rPr>
              <a:t>с заданием такого характера: в одном столбике даются понятия, в другом – определения этих понятий (дети стрелочкой должны указать какому понятию соответствует то или иное определение).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1"/>
                </a:solidFill>
              </a:rPr>
              <a:t>• </a:t>
            </a:r>
            <a:r>
              <a:rPr lang="ru-RU" sz="1600" b="1" dirty="0">
                <a:solidFill>
                  <a:schemeClr val="tx1"/>
                </a:solidFill>
              </a:rPr>
              <a:t>карточки с практическими примерами</a:t>
            </a:r>
            <a:r>
              <a:rPr lang="ru-RU" sz="1600" dirty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1"/>
                </a:solidFill>
              </a:rPr>
              <a:t>• </a:t>
            </a:r>
            <a:r>
              <a:rPr lang="ru-RU" sz="1600" b="1" dirty="0">
                <a:solidFill>
                  <a:schemeClr val="tx1"/>
                </a:solidFill>
              </a:rPr>
              <a:t>словарная работа </a:t>
            </a:r>
            <a:r>
              <a:rPr lang="ru-RU" sz="1600" dirty="0">
                <a:solidFill>
                  <a:schemeClr val="tx1"/>
                </a:solidFill>
              </a:rPr>
              <a:t>(устно или по карточкам). Учитель может коротко проговорить, что усвоено детьми на прошлом занятии. Здесь же можно </a:t>
            </a:r>
            <a:r>
              <a:rPr lang="ru-RU" sz="1600" b="1" dirty="0">
                <a:solidFill>
                  <a:schemeClr val="tx1"/>
                </a:solidFill>
              </a:rPr>
              <a:t>использовать наглядность </a:t>
            </a:r>
            <a:r>
              <a:rPr lang="ru-RU" sz="1600" dirty="0">
                <a:solidFill>
                  <a:schemeClr val="tx1"/>
                </a:solidFill>
              </a:rPr>
              <a:t>(картинки, пособия, практический материал, предметы, </a:t>
            </a:r>
            <a:r>
              <a:rPr lang="ru-RU" sz="1600" dirty="0" err="1">
                <a:solidFill>
                  <a:schemeClr val="tx1"/>
                </a:solidFill>
              </a:rPr>
              <a:t>пазлы</a:t>
            </a:r>
            <a:r>
              <a:rPr lang="ru-RU" sz="1600" dirty="0">
                <a:solidFill>
                  <a:schemeClr val="tx1"/>
                </a:solidFill>
              </a:rPr>
              <a:t> со словами из словаря).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1"/>
                </a:solidFill>
              </a:rPr>
              <a:t>• Можно предложить детям </a:t>
            </a:r>
            <a:r>
              <a:rPr lang="ru-RU" sz="1600" b="1" dirty="0">
                <a:solidFill>
                  <a:schemeClr val="tx1"/>
                </a:solidFill>
              </a:rPr>
              <a:t>задание по типу «10 слов»: </a:t>
            </a:r>
            <a:r>
              <a:rPr lang="ru-RU" sz="1600" dirty="0">
                <a:solidFill>
                  <a:schemeClr val="tx1"/>
                </a:solidFill>
              </a:rPr>
              <a:t>на доске или устно учитель предлагает детям 10 уже известных им понятий, касающихся пройденных тем. После этого карточки с понятиями убираются, а у себя в тетрадях дети должны воспроизвести все слова, которые они запомнили, а потом дети устно дают определения этим словам. После этого предлагается выполнить практическое задание на доске или другое практическое задание, чтобы дети вспомнили, как на практике пользоваться этими понятиями.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</a:rPr>
              <a:t>Начало урока с детьми, имеющими нарушение интеллекта, всегда должно быть построено на повторении предыдущего материала.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556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28601"/>
            <a:ext cx="5760640" cy="8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Основная часть урока: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88119"/>
            <a:ext cx="1067034" cy="85111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1079712"/>
            <a:ext cx="4427984" cy="57782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</a:rPr>
              <a:t>Первый вариант работы </a:t>
            </a:r>
            <a:r>
              <a:rPr lang="ru-RU" sz="1600" dirty="0">
                <a:solidFill>
                  <a:schemeClr val="tx1"/>
                </a:solidFill>
              </a:rPr>
              <a:t>– </a:t>
            </a:r>
            <a:r>
              <a:rPr lang="ru-RU" sz="1600" b="1" dirty="0">
                <a:solidFill>
                  <a:schemeClr val="tx1"/>
                </a:solidFill>
              </a:rPr>
              <a:t>«</a:t>
            </a:r>
            <a:r>
              <a:rPr lang="ru-RU" sz="1600" b="1" i="1" dirty="0">
                <a:solidFill>
                  <a:schemeClr val="tx1"/>
                </a:solidFill>
              </a:rPr>
              <a:t>обычные</a:t>
            </a:r>
            <a:r>
              <a:rPr lang="ru-RU" sz="1600" b="1" dirty="0">
                <a:solidFill>
                  <a:schemeClr val="tx1"/>
                </a:solidFill>
              </a:rPr>
              <a:t>» </a:t>
            </a:r>
            <a:r>
              <a:rPr lang="ru-RU" sz="1600" dirty="0">
                <a:solidFill>
                  <a:schemeClr val="tx1"/>
                </a:solidFill>
              </a:rPr>
              <a:t>дети выполняют задания по карточкам, отрабатывая новую тему. В это время учитель в «доступном» варианте объясняет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новую тему детям с ОВЗ.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• При этом используются: </a:t>
            </a:r>
            <a:r>
              <a:rPr lang="ru-RU" sz="1600" b="1" dirty="0">
                <a:solidFill>
                  <a:schemeClr val="tx1"/>
                </a:solidFill>
              </a:rPr>
              <a:t>наглядность </a:t>
            </a:r>
            <a:r>
              <a:rPr lang="ru-RU" sz="1600" dirty="0">
                <a:solidFill>
                  <a:schemeClr val="tx1"/>
                </a:solidFill>
              </a:rPr>
              <a:t>(каждое действие или слово должно быть </a:t>
            </a:r>
            <a:r>
              <a:rPr lang="ru-RU" sz="1600" b="1" dirty="0">
                <a:solidFill>
                  <a:schemeClr val="tx1"/>
                </a:solidFill>
              </a:rPr>
              <a:t>подкреплено картинкой, схемой, карточкой, практическим действием</a:t>
            </a:r>
            <a:r>
              <a:rPr lang="ru-RU" sz="1600" dirty="0">
                <a:solidFill>
                  <a:schemeClr val="tx1"/>
                </a:solidFill>
              </a:rPr>
              <a:t>); постепенный переход от одного действия или понятия к другому;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• </a:t>
            </a:r>
            <a:r>
              <a:rPr lang="ru-RU" sz="1600" b="1" dirty="0">
                <a:solidFill>
                  <a:schemeClr val="tx1"/>
                </a:solidFill>
              </a:rPr>
              <a:t>Постоянное речевое сопровождение со стороны педагога</a:t>
            </a:r>
            <a:r>
              <a:rPr lang="ru-RU" sz="1600" dirty="0">
                <a:solidFill>
                  <a:schemeClr val="tx1"/>
                </a:solidFill>
              </a:rPr>
              <a:t>, но не насыщенное, а краткое и четкое, т.к. речевая информация усваивается в малом объем;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• Далее идет закрепление материала. Один или два ребенка выполняют задание перед всем классом. </a:t>
            </a:r>
            <a:r>
              <a:rPr lang="ru-RU" sz="1600" b="1" dirty="0">
                <a:solidFill>
                  <a:schemeClr val="tx1"/>
                </a:solidFill>
              </a:rPr>
              <a:t>Учитель активно помогает</a:t>
            </a:r>
            <a:r>
              <a:rPr lang="ru-RU" sz="16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• Потом </a:t>
            </a:r>
            <a:r>
              <a:rPr lang="ru-RU" sz="1600" b="1" i="1" dirty="0">
                <a:solidFill>
                  <a:schemeClr val="tx1"/>
                </a:solidFill>
              </a:rPr>
              <a:t>«особенные» </a:t>
            </a:r>
            <a:r>
              <a:rPr lang="ru-RU" sz="1600" dirty="0">
                <a:solidFill>
                  <a:schemeClr val="tx1"/>
                </a:solidFill>
              </a:rPr>
              <a:t>дети выполняют индивидуальные задания, связанные с новой темой, а в это время учитель проверяет задания, выполняемые </a:t>
            </a:r>
            <a:r>
              <a:rPr lang="ru-RU" sz="1600" b="1" i="1" dirty="0">
                <a:solidFill>
                  <a:schemeClr val="tx1"/>
                </a:solidFill>
              </a:rPr>
              <a:t>«обычными» </a:t>
            </a:r>
            <a:r>
              <a:rPr lang="ru-RU" sz="1600" dirty="0">
                <a:solidFill>
                  <a:schemeClr val="tx1"/>
                </a:solidFill>
              </a:rPr>
              <a:t>детьми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72001" y="1079712"/>
            <a:ext cx="4549604" cy="39334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600" b="1" dirty="0">
                <a:solidFill>
                  <a:schemeClr val="tx1"/>
                </a:solidFill>
              </a:rPr>
              <a:t>Второй вариант – </a:t>
            </a:r>
            <a:r>
              <a:rPr lang="ru-RU" sz="1600" dirty="0">
                <a:solidFill>
                  <a:schemeClr val="tx1"/>
                </a:solidFill>
              </a:rPr>
              <a:t>учитель может </a:t>
            </a:r>
            <a:r>
              <a:rPr lang="ru-RU" sz="1600" b="1" dirty="0">
                <a:solidFill>
                  <a:schemeClr val="tx1"/>
                </a:solidFill>
              </a:rPr>
              <a:t>приступать к объяснению новой темы для всех обучающихся</a:t>
            </a:r>
            <a:r>
              <a:rPr lang="ru-RU" sz="1600" dirty="0">
                <a:solidFill>
                  <a:schemeClr val="tx1"/>
                </a:solidFill>
              </a:rPr>
              <a:t>. При этом для общего объяснения нужно выбирать только простые темы, как по своему объему, так и по содержанию материала. Также не забывать про использование </a:t>
            </a:r>
            <a:r>
              <a:rPr lang="ru-RU" sz="1600" b="1" dirty="0">
                <a:solidFill>
                  <a:schemeClr val="tx1"/>
                </a:solidFill>
              </a:rPr>
              <a:t>алгоритма и наглядности</a:t>
            </a:r>
            <a:r>
              <a:rPr lang="ru-RU" sz="16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1600" dirty="0">
                <a:solidFill>
                  <a:schemeClr val="tx1"/>
                </a:solidFill>
              </a:rPr>
              <a:t>• Далее можно предложить </a:t>
            </a:r>
            <a:r>
              <a:rPr lang="ru-RU" sz="1600" b="1" i="1" dirty="0">
                <a:solidFill>
                  <a:schemeClr val="tx1"/>
                </a:solidFill>
              </a:rPr>
              <a:t>сильным </a:t>
            </a:r>
            <a:r>
              <a:rPr lang="ru-RU" sz="1600" dirty="0">
                <a:solidFill>
                  <a:schemeClr val="tx1"/>
                </a:solidFill>
              </a:rPr>
              <a:t>ученикам выполнить индивидуальные задания самостоятельно, а в это время еще раз объяснить более </a:t>
            </a:r>
            <a:r>
              <a:rPr lang="ru-RU" sz="1600" b="1" i="1" dirty="0">
                <a:solidFill>
                  <a:schemeClr val="tx1"/>
                </a:solidFill>
              </a:rPr>
              <a:t>слабым </a:t>
            </a:r>
            <a:r>
              <a:rPr lang="ru-RU" sz="1600" dirty="0">
                <a:solidFill>
                  <a:schemeClr val="tx1"/>
                </a:solidFill>
              </a:rPr>
              <a:t>ученикам содержание новой темы, и только потом предложить им самостоятельные задания и переключиться на проверку заданий, выполняемых сильными учениками.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6993" y="4667932"/>
            <a:ext cx="2794612" cy="21976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8516" y="-28351"/>
            <a:ext cx="2947046" cy="14100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28244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Все задания для детей с ОВЗ должны отвечать</a:t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определенному алгоритму действий</a:t>
            </a:r>
            <a:endParaRPr lang="ru-RU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4320" y="1412776"/>
            <a:ext cx="8595360" cy="504056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ru-RU" b="1" dirty="0"/>
          </a:p>
          <a:p>
            <a:pPr marL="0" indent="0" algn="ctr">
              <a:buNone/>
            </a:pPr>
            <a:r>
              <a:rPr lang="ru-RU" b="1" dirty="0"/>
              <a:t>Устные задания выполняются по следующему алгоритму: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• Учитель проговаривает само задание (т.е., что мы будем делать) обучающиеся проговаривают задание после учителя; можно использовать карточки с опорными словами, иллюстрации, отражающие алгоритм выполнения заданий, схем, таблиц.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• Пошаговое выполнение самого задания, проверка вместе с учителем.</a:t>
            </a:r>
          </a:p>
          <a:p>
            <a:pPr marL="0" indent="0" algn="ctr">
              <a:buNone/>
            </a:pPr>
            <a:endParaRPr lang="ru-RU" b="1" dirty="0"/>
          </a:p>
          <a:p>
            <a:pPr marL="0" indent="0" algn="ctr">
              <a:buNone/>
            </a:pPr>
            <a:r>
              <a:rPr lang="ru-RU" b="1" dirty="0"/>
              <a:t>Письменные задания: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• Учитель проговаривает само задание (т.е., что мы будем делать) обучающиеся проговаривают задание после учителя.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• Детям раздаются карточки с заданиями для самостоятельного выполнения (алгоритм действия прописывается в самой карточке).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</a:rPr>
              <a:t>• Проверка задания: учитель может индивидуально проверять задание, подходя к каждому ребенку.</a:t>
            </a:r>
          </a:p>
        </p:txBody>
      </p:sp>
      <p:pic>
        <p:nvPicPr>
          <p:cNvPr id="7" name="Picture 2" descr="http://1.bp.blogspot.com/-fiQS_Kmzuls/VlTIiOiD5NI/AAAAAAAADWM/4vcNE4w3Gqk/s1600/0_e67db_52b049ec_X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1" y="3573016"/>
            <a:ext cx="1627259" cy="140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59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-34145"/>
            <a:ext cx="3760024" cy="19509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4320" y="1412776"/>
            <a:ext cx="8595360" cy="52565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b="1" dirty="0"/>
          </a:p>
          <a:p>
            <a:pPr marL="0" indent="0" algn="ctr">
              <a:buNone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Урок в инклюзивном классе</a:t>
            </a:r>
            <a:r>
              <a:rPr lang="ru-RU" sz="2800" dirty="0"/>
              <a:t>, где есть дети с ограниченными возможностями здоровья, должен предполагать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большое количество использования наглядности</a:t>
            </a:r>
            <a:r>
              <a:rPr lang="ru-RU" sz="2800" b="1" dirty="0"/>
              <a:t> </a:t>
            </a:r>
            <a:r>
              <a:rPr lang="ru-RU" sz="2800" dirty="0"/>
              <a:t>для упрощения восприятия материала. Причина в том, что дети с интеллектуальными нарушениями при восприятии материала опираются на сохранное у них наглядно-образное мышление. Не могут в полном объеме использовать словесно-логическое мышление, поскольку оно у них нарушено или имеет замедленный характер.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9" name="Picture 2" descr="http://img-fotki.yandex.ru/get/9107/14068530.ff/0_bf3fe_595df227_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090" y="5436667"/>
            <a:ext cx="1676100" cy="1421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412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476672"/>
            <a:ext cx="8762176" cy="638132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2900" b="1" u="sng" dirty="0">
                <a:solidFill>
                  <a:schemeClr val="tx1"/>
                </a:solidFill>
              </a:rPr>
              <a:t>Одно из основных требований к уроку </a:t>
            </a:r>
            <a:r>
              <a:rPr lang="ru-RU" sz="2900" b="1" dirty="0">
                <a:solidFill>
                  <a:schemeClr val="tx1"/>
                </a:solidFill>
              </a:rPr>
              <a:t>– это </a:t>
            </a:r>
            <a:r>
              <a:rPr lang="ru-RU" sz="2900" b="1" u="sng" dirty="0">
                <a:solidFill>
                  <a:schemeClr val="tx1"/>
                </a:solidFill>
              </a:rPr>
              <a:t>учет слабого внимания детей </a:t>
            </a:r>
            <a:r>
              <a:rPr lang="ru-RU" sz="2900" b="1" dirty="0">
                <a:solidFill>
                  <a:schemeClr val="tx1"/>
                </a:solidFill>
              </a:rPr>
              <a:t>с ограниченными возможностями здоровья, их </a:t>
            </a:r>
            <a:r>
              <a:rPr lang="ru-RU" sz="2900" b="1" u="sng" dirty="0">
                <a:solidFill>
                  <a:schemeClr val="tx1"/>
                </a:solidFill>
              </a:rPr>
              <a:t>истощаемости и пресыщения однообразной деятельностью.</a:t>
            </a:r>
          </a:p>
          <a:p>
            <a:pPr marL="0" indent="0" algn="ctr">
              <a:buNone/>
            </a:pPr>
            <a:r>
              <a:rPr lang="ru-RU" sz="4400" b="1" u="sng" dirty="0">
                <a:solidFill>
                  <a:schemeClr val="tx2">
                    <a:lumMod val="75000"/>
                  </a:schemeClr>
                </a:solidFill>
              </a:rPr>
              <a:t>Поэтому на уроке учитель должен менять разные виды деятельности: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300" dirty="0"/>
              <a:t>начинать урок лучше с заданий, которые тренируют память, внимание;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300" dirty="0"/>
              <a:t>сложные интеллектуальные задания использовать только в середине урока;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300" dirty="0"/>
              <a:t>чередовать задания, связанные с обучением, и задания, имеющие только коррекционную направленность (зрительная гимнастика, использование заданий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300" dirty="0"/>
              <a:t>на развитие мелкой моторики, развитие восприятия и мышления);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300" dirty="0"/>
              <a:t>использовать сюрпризные, игровые моменты, моменты соревнования, интриги,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300" dirty="0"/>
              <a:t>ролевые игры, мини-постановки (т.е. всю ту деятельность, которая затрагивает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3300" dirty="0"/>
              <a:t>эмоции детей и связывает знания с жизнью).</a:t>
            </a:r>
          </a:p>
          <a:p>
            <a:pPr marL="0" indent="0" algn="just">
              <a:buNone/>
            </a:pPr>
            <a:endParaRPr lang="ru-RU" sz="2900" dirty="0"/>
          </a:p>
          <a:p>
            <a:pPr marL="0" indent="0" algn="ctr">
              <a:buNone/>
            </a:pPr>
            <a:r>
              <a:rPr lang="ru-RU" sz="3600" b="1" dirty="0"/>
              <a:t>         Обучающиеся с ограниченными возможностями здоровья усваивают темы по специальным (индивидуально-коррекционным) образовательным программам.</a:t>
            </a:r>
          </a:p>
          <a:p>
            <a:pPr marL="0" indent="0" algn="ctr">
              <a:buNone/>
            </a:pPr>
            <a:r>
              <a:rPr lang="ru-RU" sz="3600" b="1" dirty="0"/>
              <a:t>          В зависимости от сложности изучаемой темы, объяснение домашнего задания имеет индивидуальный или фронтальный характер.</a:t>
            </a:r>
          </a:p>
          <a:p>
            <a:endParaRPr lang="ru-RU" sz="2900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76225" y="0"/>
            <a:ext cx="8591550" cy="980728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</a:rPr>
              <a:t>Учителю на заметку</a:t>
            </a:r>
            <a:br>
              <a:rPr lang="ru-RU" dirty="0"/>
            </a:b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6105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96815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Схема урока в инклюзивном классе ориентировочно выглядит следующим образом: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поэтапное объяснение нового материала;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дозированное выполнение заданий;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повторение учеником инструкции к выполнению задания;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обеспечение аудио-, визуальными средствами обучения;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система специального оценивания уровня учебных достижений.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Специальное оценивание включает в себя в первую очередь </a:t>
            </a:r>
            <a:r>
              <a:rPr lang="ru-RU" sz="2400" b="1" dirty="0">
                <a:solidFill>
                  <a:schemeClr val="tx1"/>
                </a:solidFill>
              </a:rPr>
              <a:t>индивидуальную шкалу оценок в соответствии с успехами ребёнка и затраченными им усилиями.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076" name="Picture 4" descr="https://multiurok.ru/img/258011/image_581f49c779c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7" y="5175267"/>
            <a:ext cx="3817987" cy="171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793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BCE0AE-AE4F-4F3D-8529-1CA7ACD05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Возможные подходы к оценке образовательных результатов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AF16AF7-4F2C-47C9-AD70-B552CDAEEC9E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31549555"/>
              </p:ext>
            </p:extLst>
          </p:nvPr>
        </p:nvGraphicFramePr>
        <p:xfrm>
          <a:off x="179512" y="1295401"/>
          <a:ext cx="8856984" cy="5476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7535">
                  <a:extLst>
                    <a:ext uri="{9D8B030D-6E8A-4147-A177-3AD203B41FA5}">
                      <a16:colId xmlns:a16="http://schemas.microsoft.com/office/drawing/2014/main" val="2501252889"/>
                    </a:ext>
                  </a:extLst>
                </a:gridCol>
                <a:gridCol w="4569449">
                  <a:extLst>
                    <a:ext uri="{9D8B030D-6E8A-4147-A177-3AD203B41FA5}">
                      <a16:colId xmlns:a16="http://schemas.microsoft.com/office/drawing/2014/main" val="33057321"/>
                    </a:ext>
                  </a:extLst>
                </a:gridCol>
              </a:tblGrid>
              <a:tr h="44761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Отметка за «процесс»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Отметка за «результат»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203764"/>
                  </a:ext>
                </a:extLst>
              </a:tr>
              <a:tr h="4782333"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Характеризует процесс работы ученика над учебной задачей</a:t>
                      </a:r>
                    </a:p>
                    <a:p>
                      <a:endParaRPr lang="ru-RU" dirty="0"/>
                    </a:p>
                    <a:p>
                      <a:r>
                        <a:rPr lang="ru-RU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«5» </a:t>
                      </a:r>
                      <a:r>
                        <a:rPr lang="ru-RU" dirty="0"/>
                        <a:t>-стремится определить тип учебной задачи (знакомый или новой)</a:t>
                      </a:r>
                    </a:p>
                    <a:p>
                      <a:r>
                        <a:rPr lang="ru-RU" dirty="0"/>
                        <a:t>Обращается за помощью, указывая на возникшую трудность, действует по порядку (алгоритму, шаблону, схеме, памятке), проводит промежуточную и итоговую проверку допущенных ошибок, исправляет их.</a:t>
                      </a:r>
                    </a:p>
                    <a:p>
                      <a:endParaRPr lang="ru-RU" dirty="0"/>
                    </a:p>
                    <a:p>
                      <a:r>
                        <a:rPr lang="ru-RU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«4» </a:t>
                      </a:r>
                      <a:r>
                        <a:rPr lang="ru-RU" dirty="0"/>
                        <a:t>- с помощью учителя включается в процесс решения учебной задачи, следует указаниям, ориентирован на результат, проводит промежуточную и итоговую проверку допущенных ошибок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Итоговой результат</a:t>
                      </a:r>
                    </a:p>
                    <a:p>
                      <a:endParaRPr lang="ru-RU" dirty="0"/>
                    </a:p>
                    <a:p>
                      <a:endParaRPr lang="ru-RU" dirty="0"/>
                    </a:p>
                    <a:p>
                      <a:r>
                        <a:rPr lang="ru-RU" dirty="0"/>
                        <a:t>Отметка «5», «4»,»3» выставляется с учетом рекомендаций к процедуре оценивания в АООП, АОП</a:t>
                      </a:r>
                    </a:p>
                    <a:p>
                      <a:endParaRPr lang="ru-RU" dirty="0"/>
                    </a:p>
                    <a:p>
                      <a:r>
                        <a:rPr lang="ru-RU" dirty="0"/>
                        <a:t>Например, на основании числа разных типов ошибок, а не общего количества ошибок.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452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0096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1628800"/>
          </a:xfrm>
        </p:spPr>
        <p:txBody>
          <a:bodyPr>
            <a:noAutofit/>
          </a:bodyPr>
          <a:lstStyle/>
          <a:p>
            <a:pPr algn="ctr"/>
            <a:br>
              <a:rPr lang="ru-RU" sz="2800" b="1" i="1" dirty="0"/>
            </a:br>
            <a:br>
              <a:rPr lang="ru-RU" sz="2800" b="1" i="1" dirty="0"/>
            </a:br>
            <a:br>
              <a:rPr lang="ru-RU" sz="2800" b="1" i="1" dirty="0"/>
            </a:br>
            <a:r>
              <a:rPr lang="ru-RU" sz="2400" b="1" i="1" dirty="0"/>
              <a:t>Условия организации успешного обучения и воспитания детей с ограниченными возможностями здоровья в общеобразовательном классе:</a:t>
            </a:r>
            <a:br>
              <a:rPr lang="ru-RU" sz="2800" b="1" i="1" dirty="0"/>
            </a:b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92500"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Создание единой психологически комфортной образовательной среды для детей, имеющих разные стартовые возможности;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Необходима организация системы эффективного и комплексного психолого- медико-педагогическое сопровождение ребенка с ОВЗ на протяжении всего периода его обучения в ОУ через: взаимодействие </a:t>
            </a:r>
            <a:r>
              <a:rPr lang="ru-RU" dirty="0" err="1">
                <a:solidFill>
                  <a:schemeClr val="tx1"/>
                </a:solidFill>
              </a:rPr>
              <a:t>диагностико</a:t>
            </a:r>
            <a:r>
              <a:rPr lang="ru-RU" dirty="0">
                <a:solidFill>
                  <a:schemeClr val="tx1"/>
                </a:solidFill>
              </a:rPr>
              <a:t>- консультативного, коррекционно-развивающего, лечебно-профилактического, социально-трудового направлений деятельности;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Преодоление негативных особенностей эмоционально-личностной сферы через включение детей в успешную деятельность;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Охрана и укрепление физического и нервно-психического здоровья детей;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При комплектовании инклюзивного класса учитывают, что в состав каждого общеобразовательного класса можно вводить 2-3 детей с ОВЗ. </a:t>
            </a:r>
          </a:p>
          <a:p>
            <a:pPr marL="0" indent="0" algn="ctr">
              <a:buNone/>
            </a:pPr>
            <a:r>
              <a:rPr lang="ru-RU" b="1" dirty="0"/>
              <a:t>Инклюзивное образование само по себе организовать невозможно. Этот процесс связан с изменениями на ценностном, нравственном уровне.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7763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75212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Формирование и развитие положительной мотивации учения детей с ОВЗ: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980729"/>
            <a:ext cx="9144000" cy="6048671"/>
          </a:xfrm>
        </p:spPr>
        <p:txBody>
          <a:bodyPr>
            <a:normAutofit fontScale="70000" lnSpcReduction="20000"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создание условий, комфортности для учащихся на уроках;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установка на успех;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 спокойный тон на уроке, взаимоуважение, взаимопонимание;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организация разных видов деятельности 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чередование устной и письменной работы;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индивидуальная и дифференцированная работа;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 нетрадиционная форма урока;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 err="1">
                <a:solidFill>
                  <a:schemeClr val="tx1"/>
                </a:solidFill>
              </a:rPr>
              <a:t>физминутки</a:t>
            </a:r>
            <a:r>
              <a:rPr lang="ru-RU" sz="2300" dirty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коллективные, групповые работы;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привлечение к оценочной деятельности и формированию у них адекватной самооценки;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уважение к результатам деятельности детей в сочетании с разумной требовательностью;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применение метода поощрения;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300" dirty="0">
                <a:solidFill>
                  <a:schemeClr val="tx1"/>
                </a:solidFill>
              </a:rPr>
              <a:t>Стимулировать познавательной интерес многообразием приёмов занимательности (иллюстрацией, игрой, кроссвордами, драматизацией, задачами-шутками, занимательными упражнениями и т. д.)</a:t>
            </a:r>
          </a:p>
          <a:p>
            <a:pPr marL="0" indent="0" algn="ctr">
              <a:buNone/>
            </a:pPr>
            <a:endParaRPr lang="ru-RU" sz="2900" b="1" dirty="0"/>
          </a:p>
          <a:p>
            <a:pPr marL="0" indent="0" algn="ctr">
              <a:buNone/>
            </a:pPr>
            <a:r>
              <a:rPr lang="ru-RU" sz="2900" b="1" dirty="0"/>
              <a:t>При формировании учебной мотивации и познавательной активности необходимо учитывать следующие рекомендации: нельзя выставлять отметки, особенно публично; нельзя устраивать соревнования детей друг с другом; нельзя одновременно дисциплинировать и требовать, чтобы ребёнок думал; нельзя обещать награды вне самого процесса.</a:t>
            </a:r>
          </a:p>
        </p:txBody>
      </p:sp>
      <p:pic>
        <p:nvPicPr>
          <p:cNvPr id="5" name="Picture 2" descr="http://perekopsad9.educrimea.ru/uploads/5000/20471/section/329165/bez_grani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80729"/>
            <a:ext cx="2894406" cy="2377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68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6662" y="156439"/>
            <a:ext cx="4369834" cy="1616224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ОЧЕНЬ ВАЖНО ПОНЯТЬ: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49614" y="3284984"/>
            <a:ext cx="8618160" cy="327392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ru-RU" sz="3200" b="1" dirty="0"/>
          </a:p>
          <a:p>
            <a:pPr marL="0" indent="0" algn="ctr">
              <a:buNone/>
            </a:pPr>
            <a:r>
              <a:rPr lang="ru-RU" sz="3200" b="1" dirty="0"/>
              <a:t>Классы инклюзивного обучения объединяют самых разных детей, заметно отличающихся друг от друга. Учителю важно понимать и принимать каждого ребенка, учитывая его индивидуальные особенности, правильно относится к имеющимся между детьми различиям. Только принимая ребенка как личность, можно воспитать и развить в нем положительные личностные качества.</a:t>
            </a:r>
            <a:endParaRPr lang="ru-RU" sz="3200" dirty="0"/>
          </a:p>
        </p:txBody>
      </p:sp>
      <p:pic>
        <p:nvPicPr>
          <p:cNvPr id="10242" name="Picture 2" descr="https://www.asi.org.ru/wp-content/uploads/2014/10/Inklyuzivnaya-shkola_deti-v-shko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47" y="156439"/>
            <a:ext cx="4390436" cy="293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0041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TM01972873[[fn=Лето]]</Template>
  <TotalTime>1024</TotalTime>
  <Words>1651</Words>
  <Application>Microsoft Office PowerPoint</Application>
  <PresentationFormat>Экран (4:3)</PresentationFormat>
  <Paragraphs>109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Calibri</vt:lpstr>
      <vt:lpstr>Candara</vt:lpstr>
      <vt:lpstr>Tahoma</vt:lpstr>
      <vt:lpstr>Times New Roman</vt:lpstr>
      <vt:lpstr>Times New Roman,Bold</vt:lpstr>
      <vt:lpstr>Tunga</vt:lpstr>
      <vt:lpstr>Wingdings</vt:lpstr>
      <vt:lpstr>Soho</vt:lpstr>
      <vt:lpstr>Презентация PowerPoint</vt:lpstr>
      <vt:lpstr>Требования к режиму организации урока в инклюзивном классе</vt:lpstr>
      <vt:lpstr>  При организации режима урока в инклюзивном классе учитель должен придерживаться следующих требований, которые относятся к работе с детьми с интеллектуальными нарушениями :</vt:lpstr>
      <vt:lpstr>                  На данном этапе урока можно предложить детям с ОВЗ:</vt:lpstr>
      <vt:lpstr>Основная часть урока: </vt:lpstr>
      <vt:lpstr>Все задания для детей с ОВЗ должны отвечать определенному алгоритму действий</vt:lpstr>
      <vt:lpstr>Презентация PowerPoint</vt:lpstr>
      <vt:lpstr>                     Учителю на заметку </vt:lpstr>
      <vt:lpstr>Схема урока в инклюзивном классе ориентировочно выглядит следующим образом:</vt:lpstr>
      <vt:lpstr>Возможные подходы к оценке образовательных результатов</vt:lpstr>
      <vt:lpstr>   Условия организации успешного обучения и воспитания детей с ограниченными возможностями здоровья в общеобразовательном классе: </vt:lpstr>
      <vt:lpstr>Формирование и развитие положительной мотивации учения детей с ОВЗ:</vt:lpstr>
      <vt:lpstr>ОЧЕНЬ ВАЖНО ПОНЯТЬ: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Семинар-инструктаж  по мониторингу инклюзивных школ 2016 г.</dc:title>
  <dc:creator>Аида</dc:creator>
  <cp:lastModifiedBy>Мария Андреевна Сарибекян</cp:lastModifiedBy>
  <cp:revision>54</cp:revision>
  <dcterms:created xsi:type="dcterms:W3CDTF">2016-10-17T09:07:36Z</dcterms:created>
  <dcterms:modified xsi:type="dcterms:W3CDTF">2022-03-10T07:12:49Z</dcterms:modified>
</cp:coreProperties>
</file>