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8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2F22CC5-068A-422F-9611-D1AE06FFF550}" type="datetimeFigureOut">
              <a:rPr lang="ru-RU" smtClean="0"/>
              <a:pPr/>
              <a:t>07.05.2020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ECAF863-8141-4785-93F1-C8FE8412EC0C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ECAF863-8141-4785-93F1-C8FE8412EC0C}" type="slidenum">
              <a:rPr lang="ru-RU" smtClean="0"/>
              <a:pPr/>
              <a:t>1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457200" y="3699804"/>
            <a:ext cx="8305800" cy="1143000"/>
          </a:xfrm>
        </p:spPr>
        <p:txBody>
          <a:bodyPr>
            <a:noAutofit/>
          </a:bodyPr>
          <a:lstStyle>
            <a:lvl1pPr marL="0" indent="0" algn="ctr">
              <a:buNone/>
              <a:defRPr sz="2200" spc="10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Заголовок 27"/>
          <p:cNvSpPr>
            <a:spLocks noGrp="1"/>
          </p:cNvSpPr>
          <p:nvPr>
            <p:ph type="ctrTitle"/>
          </p:nvPr>
        </p:nvSpPr>
        <p:spPr>
          <a:xfrm>
            <a:off x="457200" y="1433732"/>
            <a:ext cx="8305800" cy="1981200"/>
          </a:xfrm>
          <a:ln w="6350" cap="rnd">
            <a:noFill/>
          </a:ln>
        </p:spPr>
        <p:txBody>
          <a:bodyPr anchor="b" anchorCtr="0">
            <a:noAutofit/>
          </a:bodyPr>
          <a:lstStyle>
            <a:lvl1pPr algn="ctr">
              <a:defRPr lang="en-US" sz="4800" b="0" dirty="0">
                <a:ln w="3200">
                  <a:solidFill>
                    <a:schemeClr val="bg2">
                      <a:shade val="7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50800" dist="25400" dir="13500000">
                    <a:srgbClr val="000000">
                      <a:alpha val="70000"/>
                    </a:srgbClr>
                  </a:innerShdw>
                </a:effectLst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cxnSp>
        <p:nvCxnSpPr>
          <p:cNvPr id="8" name="Прямая соединительная линия 7"/>
          <p:cNvCxnSpPr/>
          <p:nvPr/>
        </p:nvCxnSpPr>
        <p:spPr>
          <a:xfrm>
            <a:off x="1463626" y="3550126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Прямая соединительная линия 12"/>
          <p:cNvCxnSpPr/>
          <p:nvPr/>
        </p:nvCxnSpPr>
        <p:spPr>
          <a:xfrm>
            <a:off x="4708574" y="3550126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Овал 13"/>
          <p:cNvSpPr/>
          <p:nvPr/>
        </p:nvSpPr>
        <p:spPr>
          <a:xfrm>
            <a:off x="4540348" y="3526302"/>
            <a:ext cx="45720" cy="45720"/>
          </a:xfrm>
          <a:prstGeom prst="ellipse">
            <a:avLst/>
          </a:prstGeom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2">
            <a:schemeClr val="accent2"/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Дата 1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A4E99F-34BE-49D3-89CA-D4DA499E127C}" type="datetimeFigureOut">
              <a:rPr lang="ru-RU" smtClean="0"/>
              <a:pPr/>
              <a:t>07.05.2020</a:t>
            </a:fld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E27C239C-073A-42C3-92F3-2EEA09A019B5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Содержимое 8"/>
          <p:cNvSpPr>
            <a:spLocks noGrp="1"/>
          </p:cNvSpPr>
          <p:nvPr>
            <p:ph idx="1"/>
          </p:nvPr>
        </p:nvSpPr>
        <p:spPr>
          <a:xfrm>
            <a:off x="457200" y="1524000"/>
            <a:ext cx="822960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72A4E99F-34BE-49D3-89CA-D4DA499E127C}" type="datetimeFigureOut">
              <a:rPr lang="ru-RU" smtClean="0"/>
              <a:pPr/>
              <a:t>07.05.2020</a:t>
            </a:fld>
            <a:endParaRPr lang="ru-RU"/>
          </a:p>
        </p:txBody>
      </p:sp>
      <p:sp>
        <p:nvSpPr>
          <p:cNvPr id="15" name="Номер слайда 14"/>
          <p:cNvSpPr>
            <a:spLocks noGrp="1"/>
          </p:cNvSpPr>
          <p:nvPr>
            <p:ph type="sldNum" sz="quarter" idx="15"/>
          </p:nvPr>
        </p:nvSpPr>
        <p:spPr/>
        <p:txBody>
          <a:bodyPr/>
          <a:lstStyle>
            <a:lvl1pPr algn="ctr">
              <a:defRPr/>
            </a:lvl1pPr>
          </a:lstStyle>
          <a:p>
            <a:fld id="{E27C239C-073A-42C3-92F3-2EEA09A019B5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6" name="Нижний колонтитул 15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7" name="Заголовок 16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A4E99F-34BE-49D3-89CA-D4DA499E127C}" type="datetimeFigureOut">
              <a:rPr lang="ru-RU" smtClean="0"/>
              <a:pPr/>
              <a:t>07.05.2020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7C239C-073A-42C3-92F3-2EEA09A019B5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3505200"/>
            <a:ext cx="7924800" cy="1371600"/>
          </a:xfrm>
        </p:spPr>
        <p:txBody>
          <a:bodyPr>
            <a:noAutofit/>
          </a:bodyPr>
          <a:lstStyle>
            <a:lvl1pPr algn="l" rtl="0">
              <a:spcBef>
                <a:spcPct val="0"/>
              </a:spcBef>
              <a:buNone/>
              <a:defRPr lang="en-US" sz="4800" b="0" dirty="0">
                <a:ln w="3200">
                  <a:solidFill>
                    <a:schemeClr val="bg2">
                      <a:shade val="2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38100" dist="25400" dir="13500000">
                    <a:prstClr val="black">
                      <a:alpha val="70000"/>
                    </a:prstClr>
                  </a:innerShdw>
                </a:effectLst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85800" y="4958864"/>
            <a:ext cx="7924800" cy="984736"/>
          </a:xfrm>
        </p:spPr>
        <p:txBody>
          <a:bodyPr anchor="t"/>
          <a:lstStyle>
            <a:lvl1pPr marL="0" indent="0">
              <a:buNone/>
              <a:defRPr sz="2000" spc="10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cxnSp>
        <p:nvCxnSpPr>
          <p:cNvPr id="7" name="Прямая соединительная линия 6"/>
          <p:cNvCxnSpPr/>
          <p:nvPr/>
        </p:nvCxnSpPr>
        <p:spPr>
          <a:xfrm>
            <a:off x="685800" y="4916992"/>
            <a:ext cx="7924800" cy="4301"/>
          </a:xfrm>
          <a:prstGeom prst="line">
            <a:avLst/>
          </a:prstGeom>
          <a:noFill/>
          <a:ln w="9525" cap="flat" cmpd="sng" algn="ctr">
            <a:solidFill>
              <a:srgbClr val="E9E9E8"/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A4E99F-34BE-49D3-89CA-D4DA499E127C}" type="datetimeFigureOut">
              <a:rPr lang="ru-RU" smtClean="0"/>
              <a:pPr/>
              <a:t>07.05.2020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7C239C-073A-42C3-92F3-2EEA09A019B5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1" name="Содержимое 10"/>
          <p:cNvSpPr>
            <a:spLocks noGrp="1"/>
          </p:cNvSpPr>
          <p:nvPr>
            <p:ph sz="half" idx="1"/>
          </p:nvPr>
        </p:nvSpPr>
        <p:spPr>
          <a:xfrm>
            <a:off x="457200" y="1524000"/>
            <a:ext cx="4059936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half" idx="2"/>
          </p:nvPr>
        </p:nvSpPr>
        <p:spPr>
          <a:xfrm>
            <a:off x="4648200" y="1524000"/>
            <a:ext cx="4059936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7C239C-073A-42C3-92F3-2EEA09A019B5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A4E99F-34BE-49D3-89CA-D4DA499E127C}" type="datetimeFigureOut">
              <a:rPr lang="ru-RU" smtClean="0"/>
              <a:pPr/>
              <a:t>07.05.2020</a:t>
            </a:fld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  <a:sp3d prstMaterial="flat"/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91440" tIns="45720" rIns="91440" bIns="45720"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32" name="Содержимое 31"/>
          <p:cNvSpPr>
            <a:spLocks noGrp="1"/>
          </p:cNvSpPr>
          <p:nvPr>
            <p:ph sz="half" idx="2"/>
          </p:nvPr>
        </p:nvSpPr>
        <p:spPr>
          <a:xfrm>
            <a:off x="457200" y="2201896"/>
            <a:ext cx="4038600" cy="3913632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34" name="Содержимое 33"/>
          <p:cNvSpPr>
            <a:spLocks noGrp="1"/>
          </p:cNvSpPr>
          <p:nvPr>
            <p:ph sz="quarter" idx="4"/>
          </p:nvPr>
        </p:nvSpPr>
        <p:spPr>
          <a:xfrm>
            <a:off x="4649788" y="2201896"/>
            <a:ext cx="4038600" cy="3913632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55448"/>
            <a:ext cx="82296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2" name="Текст 11"/>
          <p:cNvSpPr>
            <a:spLocks noGrp="1"/>
          </p:cNvSpPr>
          <p:nvPr>
            <p:ph type="body" idx="3"/>
          </p:nvPr>
        </p:nvSpPr>
        <p:spPr>
          <a:xfrm>
            <a:off x="4648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91440" tIns="45720" rIns="91440" bIns="45720"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 baseline="0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cxnSp>
        <p:nvCxnSpPr>
          <p:cNvPr id="10" name="Прямая соединительная линия 9"/>
          <p:cNvCxnSpPr/>
          <p:nvPr/>
        </p:nvCxnSpPr>
        <p:spPr>
          <a:xfrm>
            <a:off x="562945" y="2180219"/>
            <a:ext cx="3749040" cy="1588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Прямая соединительная линия 16"/>
          <p:cNvCxnSpPr/>
          <p:nvPr/>
        </p:nvCxnSpPr>
        <p:spPr>
          <a:xfrm>
            <a:off x="4754880" y="2180219"/>
            <a:ext cx="3749040" cy="1588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A4E99F-34BE-49D3-89CA-D4DA499E127C}" type="datetimeFigureOut">
              <a:rPr lang="ru-RU" smtClean="0"/>
              <a:pPr/>
              <a:t>07.05.2020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7C239C-073A-42C3-92F3-2EEA09A019B5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A4E99F-34BE-49D3-89CA-D4DA499E127C}" type="datetimeFigureOut">
              <a:rPr lang="ru-RU" smtClean="0"/>
              <a:pPr/>
              <a:t>07.05.2020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7C239C-073A-42C3-92F3-2EEA09A019B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Содержимое 28"/>
          <p:cNvSpPr>
            <a:spLocks noGrp="1"/>
          </p:cNvSpPr>
          <p:nvPr>
            <p:ph sz="quarter" idx="1"/>
          </p:nvPr>
        </p:nvSpPr>
        <p:spPr>
          <a:xfrm>
            <a:off x="457200" y="457200"/>
            <a:ext cx="6248400" cy="5715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781800" y="1600200"/>
            <a:ext cx="1984248" cy="3733800"/>
          </a:xfrm>
        </p:spPr>
        <p:txBody>
          <a:bodyPr tIns="45720" bIns="45720" anchor="t" anchorCtr="0"/>
          <a:lstStyle>
            <a:lvl1pPr marL="0" indent="0">
              <a:lnSpc>
                <a:spcPct val="125000"/>
              </a:lnSpc>
              <a:spcAft>
                <a:spcPts val="1000"/>
              </a:spcAft>
              <a:buNone/>
              <a:defRPr sz="1600">
                <a:solidFill>
                  <a:schemeClr val="tx2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31" name="Заголовок 30"/>
          <p:cNvSpPr>
            <a:spLocks noGrp="1"/>
          </p:cNvSpPr>
          <p:nvPr>
            <p:ph type="title"/>
          </p:nvPr>
        </p:nvSpPr>
        <p:spPr>
          <a:xfrm>
            <a:off x="6781800" y="457200"/>
            <a:ext cx="1981200" cy="1066800"/>
          </a:xfrm>
        </p:spPr>
        <p:txBody>
          <a:bodyPr lIns="91440" tIns="91440" anchor="b" anchorCtr="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8" name="Дата 7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72A4E99F-34BE-49D3-89CA-D4DA499E127C}" type="datetimeFigureOut">
              <a:rPr lang="ru-RU" smtClean="0"/>
              <a:pPr/>
              <a:t>07.05.2020</a:t>
            </a:fld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E27C239C-073A-42C3-92F3-2EEA09A019B5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629400" y="457200"/>
            <a:ext cx="2057400" cy="1066800"/>
          </a:xfrm>
        </p:spPr>
        <p:txBody>
          <a:bodyPr lIns="91440" tIns="91440" anchor="b" anchorCtr="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457200" y="457200"/>
            <a:ext cx="6019800" cy="5562600"/>
          </a:xfrm>
          <a:solidFill>
            <a:schemeClr val="tx2">
              <a:tint val="40000"/>
            </a:schemeClr>
          </a:solidFill>
          <a:effectLst>
            <a:outerShdw blurRad="88900" sx="103000" sy="103000" algn="ctr" rotWithShape="0">
              <a:prstClr val="black">
                <a:alpha val="32000"/>
              </a:prstClr>
            </a:outerShdw>
            <a:softEdge rad="127000"/>
          </a:effectLst>
        </p:spPr>
        <p:txBody>
          <a:bodyPr/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</a:lstStyle>
          <a:p>
            <a:r>
              <a:rPr kumimoji="0" lang="ru-RU" smtClean="0"/>
              <a:t>Вставка рисунка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629400" y="1600200"/>
            <a:ext cx="2057400" cy="4419600"/>
          </a:xfrm>
        </p:spPr>
        <p:txBody>
          <a:bodyPr anchor="t" anchorCtr="0"/>
          <a:lstStyle>
            <a:lvl1pPr marL="0" indent="0">
              <a:lnSpc>
                <a:spcPct val="125000"/>
              </a:lnSpc>
              <a:spcAft>
                <a:spcPts val="1000"/>
              </a:spcAft>
              <a:buFontTx/>
              <a:buNone/>
              <a:defRPr sz="1600" b="0">
                <a:solidFill>
                  <a:schemeClr val="tx2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8" name="Дата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A4E99F-34BE-49D3-89CA-D4DA499E127C}" type="datetimeFigureOut">
              <a:rPr lang="ru-RU" smtClean="0"/>
              <a:pPr/>
              <a:t>07.05.2020</a:t>
            </a:fld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E27C239C-073A-42C3-92F3-2EEA09A019B5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A4E99F-34BE-49D3-89CA-D4DA499E127C}" type="datetimeFigureOut">
              <a:rPr lang="ru-RU" smtClean="0"/>
              <a:pPr/>
              <a:t>07.05.2020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7C239C-073A-42C3-92F3-2EEA09A019B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A4E99F-34BE-49D3-89CA-D4DA499E127C}" type="datetimeFigureOut">
              <a:rPr lang="ru-RU" smtClean="0"/>
              <a:pPr/>
              <a:t>07.05.2020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7C239C-073A-42C3-92F3-2EEA09A019B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Текст 8"/>
          <p:cNvSpPr>
            <a:spLocks noGrp="1"/>
          </p:cNvSpPr>
          <p:nvPr>
            <p:ph type="body" idx="1"/>
          </p:nvPr>
        </p:nvSpPr>
        <p:spPr>
          <a:xfrm>
            <a:off x="457200" y="1447800"/>
            <a:ext cx="8229600" cy="46783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24" name="Дата 23"/>
          <p:cNvSpPr>
            <a:spLocks noGrp="1"/>
          </p:cNvSpPr>
          <p:nvPr>
            <p:ph type="dt" sz="half" idx="2"/>
          </p:nvPr>
        </p:nvSpPr>
        <p:spPr>
          <a:xfrm>
            <a:off x="5791200" y="6203667"/>
            <a:ext cx="2590800" cy="384048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72A4E99F-34BE-49D3-89CA-D4DA499E127C}" type="datetimeFigureOut">
              <a:rPr lang="ru-RU" smtClean="0"/>
              <a:pPr/>
              <a:t>07.05.2020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3"/>
          </p:nvPr>
        </p:nvSpPr>
        <p:spPr>
          <a:xfrm>
            <a:off x="2133600" y="6203667"/>
            <a:ext cx="358140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22" name="Номер слайда 21"/>
          <p:cNvSpPr>
            <a:spLocks noGrp="1"/>
          </p:cNvSpPr>
          <p:nvPr>
            <p:ph type="sldNum" sz="quarter" idx="4"/>
          </p:nvPr>
        </p:nvSpPr>
        <p:spPr>
          <a:xfrm>
            <a:off x="8410575" y="6181531"/>
            <a:ext cx="609600" cy="457200"/>
          </a:xfrm>
          <a:prstGeom prst="rect">
            <a:avLst/>
          </a:prstGeom>
          <a:noFill/>
        </p:spPr>
        <p:txBody>
          <a:bodyPr vert="horz" lIns="0" tIns="0" rIns="0" bIns="0" anchor="ctr" anchorCtr="0">
            <a:noAutofit/>
          </a:bodyPr>
          <a:lstStyle>
            <a:lvl1pPr algn="ctr" eaLnBrk="1" latinLnBrk="0" hangingPunct="1">
              <a:defRPr kumimoji="0" sz="1600" baseline="0">
                <a:solidFill>
                  <a:schemeClr val="tx2"/>
                </a:solidFill>
              </a:defRPr>
            </a:lvl1pPr>
          </a:lstStyle>
          <a:p>
            <a:fld id="{E27C239C-073A-42C3-92F3-2EEA09A019B5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219200"/>
          </a:xfrm>
          <a:prstGeom prst="rect">
            <a:avLst/>
          </a:prstGeom>
          <a:ln w="6350" cap="rnd">
            <a:noFill/>
          </a:ln>
        </p:spPr>
        <p:txBody>
          <a:bodyPr vert="horz" anchor="b" anchorCtr="0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lang="en-US" sz="4200" b="0" kern="1200" spc="-100" baseline="0" dirty="0">
          <a:ln w="3200">
            <a:solidFill>
              <a:schemeClr val="bg2">
                <a:shade val="75000"/>
                <a:alpha val="25000"/>
              </a:schemeClr>
            </a:solidFill>
            <a:prstDash val="solid"/>
            <a:round/>
          </a:ln>
          <a:solidFill>
            <a:srgbClr val="F9F9F9"/>
          </a:solidFill>
          <a:effectLst>
            <a:innerShdw blurRad="50800" dist="25400" dir="13500000">
              <a:prstClr val="black">
                <a:alpha val="70000"/>
              </a:prstClr>
            </a:innerShdw>
          </a:effectLst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2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ts val="300"/>
        </a:spcBef>
        <a:buClr>
          <a:schemeClr val="accent2">
            <a:shade val="75000"/>
          </a:schemeClr>
        </a:buClr>
        <a:buSzPct val="85000"/>
        <a:buFont typeface="Wingdings 2"/>
        <a:buChar char="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2pPr>
      <a:lvl3pPr marL="1005840" indent="-228600" algn="l" rtl="0" eaLnBrk="1" latinLnBrk="0" hangingPunct="1">
        <a:spcBef>
          <a:spcPts val="300"/>
        </a:spcBef>
        <a:buClr>
          <a:schemeClr val="accent2">
            <a:shade val="50000"/>
          </a:schemeClr>
        </a:buClr>
        <a:buSzPct val="85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28600" algn="l" rtl="0" eaLnBrk="1" latinLnBrk="0" hangingPunct="1">
        <a:spcBef>
          <a:spcPts val="30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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82880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457200" y="428604"/>
            <a:ext cx="8305800" cy="2000264"/>
          </a:xfrm>
        </p:spPr>
        <p:txBody>
          <a:bodyPr/>
          <a:lstStyle/>
          <a:p>
            <a:r>
              <a:rPr lang="ru-RU" i="1" dirty="0" smtClean="0"/>
              <a:t>Читаем вместе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>Николай Никулин </a:t>
            </a:r>
            <a:br>
              <a:rPr lang="ru-RU" dirty="0" smtClean="0"/>
            </a:br>
            <a:r>
              <a:rPr lang="ru-RU" dirty="0" smtClean="0"/>
              <a:t>«Воспоминания о войне»</a:t>
            </a:r>
            <a:endParaRPr lang="ru-RU" dirty="0"/>
          </a:p>
        </p:txBody>
      </p:sp>
      <p:pic>
        <p:nvPicPr>
          <p:cNvPr id="1026" name="Picture 2" descr="C:\Users\Алексей\Desktop\Новая папка (3)\CAM00516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00232" y="2643182"/>
            <a:ext cx="4786346" cy="385765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>
              <a:buNone/>
            </a:pPr>
            <a:r>
              <a:rPr lang="ru-RU" dirty="0" smtClean="0"/>
              <a:t>«....война была пережита мною почти в детском возрасте, при полном отсутствии жизненного опыта, знания людей, при полном отсутствии защитных реакций или иммунитета от ударов судьбы. Здесь я пытался рассказать, о чём я думал, что больше всего меня поражало и чем я жил четыре долгие военные года. Мой взгляд на события тех лет направлен не сверху, а снизу, с точки зрения солдата, ползущего на брюхе по фронтовой грязи, а иногда и уткнувшего нос в эту грязь...»</a:t>
            </a:r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800" dirty="0" smtClean="0"/>
              <a:t>Предисловие автора</a:t>
            </a:r>
            <a:endParaRPr lang="ru-RU" sz="2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50" name="Picture 2" descr="C:\Users\Алексей\Desktop\Новая папка (2)\s1200 (4)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292225" y="714356"/>
            <a:ext cx="6559550" cy="538164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285720" y="1524000"/>
            <a:ext cx="8401080" cy="4833958"/>
          </a:xfrm>
        </p:spPr>
        <p:txBody>
          <a:bodyPr>
            <a:normAutofit lnSpcReduction="10000"/>
          </a:bodyPr>
          <a:lstStyle/>
          <a:p>
            <a:pPr algn="just">
              <a:buNone/>
            </a:pPr>
            <a:r>
              <a:rPr lang="ru-RU" dirty="0" smtClean="0"/>
              <a:t>«...Весной 1941 года в Ленинграде многие ощущали приближение войны. Информированные люди знали о её подготовке, обывателей настораживали слухи и сплетни. Но никто не мог предполагать, что уже через три месяца после вторжения немцы окажутся у стен города, а через полгода каждый третий его житель умрёт страшной смертью от истощения. Тем более мы, только что вышедшие из стен школы, не задумывались о предстоящем. А ведь большинству суждено было в ближайшее время погибнуть на болотах в окрестностях Ленинграда. Потом мы все записались в ополчение...»</a:t>
            </a:r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800" dirty="0" smtClean="0"/>
              <a:t>Начало</a:t>
            </a:r>
            <a:endParaRPr lang="ru-RU" sz="2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074" name="Picture 2" descr="C:\Users\Алексей\Desktop\Новая папка (2)\43aa0ad75ebb4a1fdd9afea418c7fa57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928662" y="785794"/>
            <a:ext cx="7215238" cy="524131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214282" y="571480"/>
            <a:ext cx="8572560" cy="5715040"/>
          </a:xfrm>
        </p:spPr>
        <p:txBody>
          <a:bodyPr>
            <a:normAutofit fontScale="92500"/>
          </a:bodyPr>
          <a:lstStyle/>
          <a:p>
            <a:pPr algn="just">
              <a:buNone/>
            </a:pPr>
            <a:r>
              <a:rPr lang="ru-RU" dirty="0" smtClean="0"/>
              <a:t>«...Для меня нашлось подходящее место: школа радиоспециалистов. И здесь ещё не пахло войной. Всё было весело, интересно. Собрали бывших школьников, студентов – живых, любознательных, общительных ребят. Война тем временем где-то шла. В начале октября прошедших курс обучения отправили на станцию </a:t>
            </a:r>
            <a:r>
              <a:rPr lang="ru-RU" dirty="0" err="1" smtClean="0"/>
              <a:t>Левашово</a:t>
            </a:r>
            <a:r>
              <a:rPr lang="ru-RU" dirty="0" smtClean="0"/>
              <a:t> для полевой практики. В конце ноября началось наше наступление. Только теперь я узнал, что такое война. Сотни раненых, убитых, холод, голод, напряжение, недели без сна. С этих пор началось моё перерождение. Появились защитные реакции, появилась энергия. Появилась хватка. Меня стали брать на передовую. У железной дороги Мга – Кириши наше наступление заглохло, а немцы заняли прочные позиции. Здесь я встретил новый 1942 год...»</a:t>
            </a:r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F:\Новая папка (2)\my-vas-pomnim_1584604436735944603__2000x2000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57224" y="642918"/>
            <a:ext cx="7540650" cy="545308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285720" y="1357298"/>
            <a:ext cx="8572560" cy="5072098"/>
          </a:xfrm>
        </p:spPr>
        <p:txBody>
          <a:bodyPr>
            <a:normAutofit lnSpcReduction="10000"/>
          </a:bodyPr>
          <a:lstStyle/>
          <a:p>
            <a:pPr algn="just">
              <a:buNone/>
            </a:pPr>
            <a:r>
              <a:rPr lang="ru-RU" dirty="0" smtClean="0"/>
              <a:t>«…На юго-восток от Мги, среди лесов и болот затерялся маленький полустанок </a:t>
            </a:r>
            <a:r>
              <a:rPr lang="ru-RU" dirty="0" err="1" smtClean="0"/>
              <a:t>Погостье</a:t>
            </a:r>
            <a:r>
              <a:rPr lang="ru-RU" dirty="0" smtClean="0"/>
              <a:t>. Несколько домиков на берегу чёрной от торфа речки, кустарники, заросли берёз, ольхи и бесконечные болота. Пассажиры, идущих мимо поездов, даже не думают поглядеть в окно. А между тем здесь происходила одна из кровопролитнейших битв Ленинградского фронта. Здесь начиналась, так называемая, </a:t>
            </a:r>
            <a:r>
              <a:rPr lang="ru-RU" dirty="0" err="1" smtClean="0"/>
              <a:t>Любаньская</a:t>
            </a:r>
            <a:r>
              <a:rPr lang="ru-RU" dirty="0" smtClean="0"/>
              <a:t> операция. Наши войска (54 армия) должны были прорвать фронт, продвинуться до станции Любань на железной дороге Ленинград – Москва и соединится там со 2-й ударной армией, наступавшей от Мясного Бора на Волхове…»</a:t>
            </a:r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err="1" smtClean="0"/>
              <a:t>Погостье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50" name="Picture 2" descr="F:\Новая папка (2)\17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000100" y="928670"/>
            <a:ext cx="7072362" cy="516733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214282" y="142852"/>
            <a:ext cx="8643998" cy="6429420"/>
          </a:xfrm>
        </p:spPr>
        <p:txBody>
          <a:bodyPr>
            <a:noAutofit/>
          </a:bodyPr>
          <a:lstStyle/>
          <a:p>
            <a:pPr algn="just">
              <a:buNone/>
            </a:pPr>
            <a:r>
              <a:rPr lang="ru-RU" dirty="0" smtClean="0"/>
              <a:t>«…Известно что из этого замысла  получилось. 2-я ударная армия попала в окружение и была сама частично уничтожена, частично пленена вместе с её главнокомандующим генералом Власовым, а 54-я, после трёхмесячных жесточайших боёв, залив кровью </a:t>
            </a:r>
            <a:r>
              <a:rPr lang="ru-RU" dirty="0" err="1" smtClean="0"/>
              <a:t>Погостье</a:t>
            </a:r>
            <a:r>
              <a:rPr lang="ru-RU" dirty="0" smtClean="0"/>
              <a:t> и его окрестности, прорвалась километров на двадцать вперёд. Её полки немного не дошли до Любани, но в очередной раз потеряв почти весь состав, надолго застряли в диких лесах и болотах. И все же  жизнь в землянках под </a:t>
            </a:r>
            <a:r>
              <a:rPr lang="ru-RU" dirty="0" err="1" smtClean="0"/>
              <a:t>Погостьем</a:t>
            </a:r>
            <a:r>
              <a:rPr lang="ru-RU" dirty="0" smtClean="0"/>
              <a:t> была роскошью и привилегией, так как большинство солдат ночевали прямо на снегу. Костер не всегда можно было зажечь из-за авиации, и множество людей обмораживали носы</a:t>
            </a:r>
            <a:r>
              <a:rPr lang="ru-RU" smtClean="0"/>
              <a:t>, пальцы </a:t>
            </a:r>
            <a:r>
              <a:rPr lang="ru-RU" dirty="0" smtClean="0"/>
              <a:t>на руках и ногах, а иногда замерзали совсем. Солдаты имели страшный вид: почерневшие, с красными воспалёнными глазами , в прожжённых шинелях и валенках….»</a:t>
            </a:r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074" name="Picture 2" descr="F:\Новая папка (2)\hello_html_30b63271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428728" y="928670"/>
            <a:ext cx="6215106" cy="516733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0" y="285728"/>
            <a:ext cx="8858280" cy="6286544"/>
          </a:xfrm>
        </p:spPr>
        <p:txBody>
          <a:bodyPr>
            <a:normAutofit lnSpcReduction="10000"/>
          </a:bodyPr>
          <a:lstStyle/>
          <a:p>
            <a:pPr algn="just">
              <a:buNone/>
            </a:pPr>
            <a:r>
              <a:rPr lang="ru-RU" dirty="0" smtClean="0"/>
              <a:t>«… Тяжкой была судьба тяжелораненых. Чаще всего их вообще невозможно было вытянуть из под обстрела. Но и для тех, кого вынесли с нейтральной полосы, страдания не кончались. Путь до санчасти был долог, а до госпиталя измерялся многими часами. Достигнув госпитальных палат, нужно было ждать, так как врачи, несмотря на самоотверженную, круглосуточную работу, не успевали обработать всех. Длинная очередь окровавленных носилок, со стонущими, мечущимися в лихорадке или застывшими в шоке людьми, ждала их. Раненые в живот не выдерживали такого ожидания. Умирали и многие другие. Почему же шли на смерть, хотя ясно понимали её неизбежность? Шли, не просто не страшась смерти, а охваченные ужасом, и всё же шли! Раздумывать и обосновывать свои поступки тогда не приходилось. Было не того. Просто вставали и шли, потому что НАДО!  …»</a:t>
            </a:r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61890"/>
          </a:xfrm>
        </p:spPr>
        <p:txBody>
          <a:bodyPr>
            <a:normAutofit fontScale="90000"/>
          </a:bodyPr>
          <a:lstStyle/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F:\Новая папка (2)\s1200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142976" y="857232"/>
            <a:ext cx="7000924" cy="523876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214282" y="928670"/>
            <a:ext cx="8715436" cy="5929330"/>
          </a:xfrm>
        </p:spPr>
        <p:txBody>
          <a:bodyPr>
            <a:normAutofit fontScale="92500" lnSpcReduction="20000"/>
          </a:bodyPr>
          <a:lstStyle/>
          <a:p>
            <a:pPr algn="just">
              <a:buNone/>
            </a:pPr>
            <a:r>
              <a:rPr lang="ru-RU" dirty="0" smtClean="0"/>
              <a:t>«…я вылез как-то утром на солнышко и, едва успев оглядеться, бросился наземь. Инстинкт подсказал мне – опасность: со страшным </a:t>
            </a:r>
            <a:r>
              <a:rPr lang="ru-RU" dirty="0" err="1" smtClean="0"/>
              <a:t>фурчанием</a:t>
            </a:r>
            <a:r>
              <a:rPr lang="ru-RU" dirty="0" smtClean="0"/>
              <a:t> прилетел здоровенный снаряд, отскочил от земли и взорвался. Два батарейца, не обладавшие быстрой реакцией, которая вырабатывается на передовой, были убиты. Так началось 7 апреля 1944 года – день, когда мне стукнул 21 год. Наступление продолжалось. Мы вылезли на вершину клина, в только что взятую деревню Оленино. Здесь начался ад. Немецкие орудия безостановочно лупили с трёх сторон. Непрерывно налетали на нас пикирующие бомбардировщики. С жутким воем проносились танковые снаряды. Кругом гарь, пыль, кучи песка поднимались в воздух. Я содрогаясь думал, что в каждом танке, у каждой разбитой пушки погибли люди. И я знал, что этот памятник смерти скоро исчезнет, переплавившись в другие танки и пушки. Придут новые люди, и вновь будут направлены в жуткий конвейер войны, работающий непрерывно и требующий все новых и новых жертв..»</a:t>
            </a:r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000108"/>
          </a:xfrm>
        </p:spPr>
        <p:txBody>
          <a:bodyPr/>
          <a:lstStyle/>
          <a:p>
            <a:r>
              <a:rPr lang="ru-RU" dirty="0" smtClean="0"/>
              <a:t>Военные будни</a:t>
            </a:r>
            <a:endParaRPr lang="ru-RU" sz="2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50" name="Picture 2" descr="F:\Новая папка (2)\9c6949e969784351f57c2719008f159a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142976" y="1000108"/>
            <a:ext cx="6929485" cy="509589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214282" y="857232"/>
            <a:ext cx="8715436" cy="6000768"/>
          </a:xfrm>
        </p:spPr>
        <p:txBody>
          <a:bodyPr>
            <a:normAutofit lnSpcReduction="10000"/>
          </a:bodyPr>
          <a:lstStyle/>
          <a:p>
            <a:pPr algn="just">
              <a:buNone/>
            </a:pPr>
            <a:r>
              <a:rPr lang="ru-RU" dirty="0" smtClean="0"/>
              <a:t>«…Мы начали наступление на Берлин со знаменитого </a:t>
            </a:r>
            <a:r>
              <a:rPr lang="ru-RU" dirty="0" err="1" smtClean="0"/>
              <a:t>Костринского</a:t>
            </a:r>
            <a:r>
              <a:rPr lang="ru-RU" dirty="0" smtClean="0"/>
              <a:t> плацдарма на Одере. Артподготовка была невиданная. Такой мощи наша армия ещё никогда не сосредотачивала в одном сражении и не обрушивала на головы немцев. И всё таки они сопротивлялись. Кровушка наша по-прежнему лилась рекою. Инерция, взятая в 1941 году на станции </a:t>
            </a:r>
            <a:r>
              <a:rPr lang="ru-RU" dirty="0" err="1" smtClean="0"/>
              <a:t>Погостье</a:t>
            </a:r>
            <a:r>
              <a:rPr lang="ru-RU" dirty="0" smtClean="0"/>
              <a:t> и подобных ей, не уменьшалась, а увеличилась. Берлинская операция хорошо известна и подробно описана. Здесь нам сопутствовал успех! Мне запомнился расцвет природы в эти апрельские и майские дни. Вся Германия была покрыта белыми цветами яблонь и вишен. Немецкая столица  была видна издали. В городе царила оргия разрушения. Самолёты, пушки, катюши, миномёты обрушивали на Берлин тысячи тонн взрывчатки…»</a:t>
            </a:r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857232"/>
          </a:xfrm>
        </p:spPr>
        <p:txBody>
          <a:bodyPr>
            <a:normAutofit/>
          </a:bodyPr>
          <a:lstStyle/>
          <a:p>
            <a:r>
              <a:rPr lang="ru-RU" sz="2800" dirty="0" smtClean="0"/>
              <a:t>Берлин. Конец войны</a:t>
            </a:r>
            <a:endParaRPr lang="ru-RU" sz="2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074" name="Picture 2" descr="F:\Новая папка (2)\0021-013-Risunki-uchaschikhsja.pn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2000232" y="857232"/>
            <a:ext cx="5357850" cy="542928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457200" y="428604"/>
            <a:ext cx="8229600" cy="5667396"/>
          </a:xfrm>
        </p:spPr>
        <p:txBody>
          <a:bodyPr/>
          <a:lstStyle/>
          <a:p>
            <a:pPr algn="just">
              <a:buNone/>
            </a:pPr>
            <a:r>
              <a:rPr lang="ru-RU" dirty="0" smtClean="0"/>
              <a:t>«…День победы я встретил в Берлине, на территории огромной бетонной школы. В пределах города бои приобрели крайнее ожесточение. Сходились вплотную. Часто в одном доме были и немцы, и наши. Дрались гранатами, ножами и чем попало. Одним словом, кровушка лилась рекою. Один Рейхстаг стоил, вероятно, нескольких тысяч жизней. Находившаяся в Берлине артиллерия могла бы в пять минут сравнять его с землёй вместе с оборонявшимся гарнизоном. Но надо было сохранить это здание – символ Германии – водрузить на нём флаг победы. Поэтому Рейхстаг атаковала пехота, как в </a:t>
            </a:r>
            <a:r>
              <a:rPr lang="ru-RU" dirty="0" err="1" smtClean="0"/>
              <a:t>Погостье</a:t>
            </a:r>
            <a:r>
              <a:rPr lang="ru-RU" dirty="0" smtClean="0"/>
              <a:t>, грудью пробивая себе дорогу…»</a:t>
            </a:r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8" name="Picture 2" descr="F:\Новая папка (2)\21f22f0285ea4f60104ef9c92ea445e1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000100" y="857232"/>
            <a:ext cx="7143800" cy="523876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285720" y="1214422"/>
            <a:ext cx="8401080" cy="4881578"/>
          </a:xfrm>
        </p:spPr>
        <p:txBody>
          <a:bodyPr>
            <a:normAutofit lnSpcReduction="10000"/>
          </a:bodyPr>
          <a:lstStyle/>
          <a:p>
            <a:pPr algn="just">
              <a:buNone/>
            </a:pPr>
            <a:r>
              <a:rPr lang="ru-RU" dirty="0" smtClean="0"/>
              <a:t>«…Стояло первое послевоенное лето. Победа 1945 года! Чего стоила России? По официальным данным – 20 миллионов убитых, по данным недругов – 40 и даже более. Это невозможно даже представить! Если положить всех плечом к плечу рядом, то они будут лежать от Москвы до Владивостока! Миллионы и десятки миллионов – звучит достаточно абстрактно, а когда видишь сто или тысячу трупов, искромсанных, втоптанных в грязь, - это впечатляет. Так было начисто вычеркнуто из жизни несколько поколений самых здоровых, самых активных мужчин. Нет и не было войн справедливых, все они – </a:t>
            </a:r>
            <a:r>
              <a:rPr lang="ru-RU" dirty="0" err="1" smtClean="0"/>
              <a:t>античеловечны</a:t>
            </a:r>
            <a:r>
              <a:rPr lang="ru-RU" dirty="0" smtClean="0"/>
              <a:t>…»</a:t>
            </a:r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062022"/>
          </a:xfrm>
        </p:spPr>
        <p:txBody>
          <a:bodyPr/>
          <a:lstStyle/>
          <a:p>
            <a:r>
              <a:rPr lang="ru-RU" dirty="0" smtClean="0"/>
              <a:t>П</a:t>
            </a:r>
            <a:r>
              <a:rPr lang="ru-RU" sz="2800" dirty="0" smtClean="0"/>
              <a:t>ослевоенные были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F:\Новая папка (2)\s1200 (2)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389633" y="857232"/>
            <a:ext cx="6364733" cy="523876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214282" y="1524000"/>
            <a:ext cx="8472518" cy="4905396"/>
          </a:xfrm>
        </p:spPr>
        <p:txBody>
          <a:bodyPr>
            <a:normAutofit lnSpcReduction="10000"/>
          </a:bodyPr>
          <a:lstStyle/>
          <a:p>
            <a:pPr algn="just">
              <a:buNone/>
            </a:pPr>
            <a:r>
              <a:rPr lang="ru-RU" dirty="0" smtClean="0"/>
              <a:t>«… Прошли годы. Потом десятилетия. Однажды на третьей странице одной Ленинградской газеты я увидел маленькое объявление: «Состоится встреча ветеранов 311 с.д.»…Не пойти ли? Кто они, ветераны? Кто же остался из более 200 тысяч человек, сгоревших за войну в этой дивизии? Не без волнения пошел на место встречи. Собралось человек двадцать. У всех на груди колодки, ордена, памятные значки. Почти у всех не хватало одного глаза, руки, ноги. Потом длинно выступали с воспоминаниями старшины. Начался нескончаемый спор о том, в августе или сентябре разбомбили одну из рот под Киришами…»</a:t>
            </a:r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2800" dirty="0" smtClean="0"/>
              <a:t>Ветераны. Памятные места </a:t>
            </a:r>
            <a:endParaRPr lang="ru-RU" sz="2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50" name="Picture 2" descr="F:\Новая папка (2)\moy_ded_-_geroy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2071670" y="571480"/>
            <a:ext cx="4714908" cy="572731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457200" y="428604"/>
            <a:ext cx="8229600" cy="5667396"/>
          </a:xfrm>
        </p:spPr>
        <p:txBody>
          <a:bodyPr/>
          <a:lstStyle/>
          <a:p>
            <a:pPr algn="just">
              <a:buNone/>
            </a:pPr>
            <a:r>
              <a:rPr lang="ru-RU" dirty="0" smtClean="0"/>
              <a:t>«…Война – </a:t>
            </a:r>
            <a:r>
              <a:rPr lang="ru-RU" smtClean="0"/>
              <a:t>самое  </a:t>
            </a:r>
            <a:r>
              <a:rPr lang="ru-RU" dirty="0" smtClean="0"/>
              <a:t>грязное и отвратительное явление человеческой деятельности, поднимающее всё низменное из глубины нашего подсознания. На войне мы можем и должны безнаказанно разрушать ценности, создаваемые человечеством столетиями, жечь, резать, взрывать. Война превращает человека в злобное животное и убивает, убивает… Самое страшное, что люди не могут жить без войны. Закончив одну, они тут же принимаются готовить следующую. Веками человечество сидело на пороховой бочке, а теперь пересело на атомную бомбу. Страшно подумать, что из этого получится. Одно ясно, писать мемуары будет некому….»</a:t>
            </a:r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500034" y="2071678"/>
            <a:ext cx="8186766" cy="4572032"/>
          </a:xfrm>
        </p:spPr>
        <p:txBody>
          <a:bodyPr/>
          <a:lstStyle/>
          <a:p>
            <a:r>
              <a:rPr lang="ru-RU" dirty="0" smtClean="0"/>
              <a:t>  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074" name="Picture 2" descr="F:\Новая папка (2)\news_110108_image_900x_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2071670" y="571480"/>
            <a:ext cx="4859486" cy="571504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2071678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800" dirty="0" smtClean="0"/>
              <a:t>Когда </a:t>
            </a:r>
            <a:r>
              <a:rPr lang="ru-RU" sz="2800" dirty="0" smtClean="0"/>
              <a:t>последний взрыв раздался,</a:t>
            </a:r>
            <a:br>
              <a:rPr lang="ru-RU" sz="2800" dirty="0" smtClean="0"/>
            </a:br>
            <a:r>
              <a:rPr lang="ru-RU" sz="2800" dirty="0" smtClean="0"/>
              <a:t>Не умерла война во мне:</a:t>
            </a:r>
            <a:br>
              <a:rPr lang="ru-RU" sz="2800" dirty="0" smtClean="0"/>
            </a:br>
            <a:r>
              <a:rPr lang="ru-RU" sz="2800" dirty="0" smtClean="0"/>
              <a:t>Я долго, долго оставался</a:t>
            </a:r>
            <a:br>
              <a:rPr lang="ru-RU" sz="2800" dirty="0" smtClean="0"/>
            </a:br>
            <a:r>
              <a:rPr lang="ru-RU" sz="2800" dirty="0" smtClean="0"/>
              <a:t>Солдатом в мирной тишине  </a:t>
            </a:r>
            <a:br>
              <a:rPr lang="ru-RU" sz="2800" dirty="0" smtClean="0"/>
            </a:br>
            <a:r>
              <a:rPr lang="ru-RU" sz="2800" i="1" dirty="0" smtClean="0"/>
              <a:t>Евгений Иванов     </a:t>
            </a:r>
            <a:endParaRPr lang="ru-RU" sz="2800" i="1" dirty="0"/>
          </a:p>
        </p:txBody>
      </p:sp>
      <p:pic>
        <p:nvPicPr>
          <p:cNvPr id="4098" name="Picture 2" descr="F:\Новая папка (2)\39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2714612" y="2500313"/>
            <a:ext cx="3214710" cy="3595687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Бумажная">
  <a:themeElements>
    <a:clrScheme name="Бумажная">
      <a:dk1>
        <a:sysClr val="windowText" lastClr="000000"/>
      </a:dk1>
      <a:lt1>
        <a:sysClr val="window" lastClr="FFFFFF"/>
      </a:lt1>
      <a:dk2>
        <a:srgbClr val="444D26"/>
      </a:dk2>
      <a:lt2>
        <a:srgbClr val="FEFAC9"/>
      </a:lt2>
      <a:accent1>
        <a:srgbClr val="A5B592"/>
      </a:accent1>
      <a:accent2>
        <a:srgbClr val="F3A447"/>
      </a:accent2>
      <a:accent3>
        <a:srgbClr val="E7BC29"/>
      </a:accent3>
      <a:accent4>
        <a:srgbClr val="D092A7"/>
      </a:accent4>
      <a:accent5>
        <a:srgbClr val="9C85C0"/>
      </a:accent5>
      <a:accent6>
        <a:srgbClr val="809EC2"/>
      </a:accent6>
      <a:hlink>
        <a:srgbClr val="8E58B6"/>
      </a:hlink>
      <a:folHlink>
        <a:srgbClr val="7F6F6F"/>
      </a:folHlink>
    </a:clrScheme>
    <a:fontScheme name="Бумажная">
      <a:maj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Бумажная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63000"/>
                <a:tint val="82000"/>
              </a:schemeClr>
              <a:schemeClr val="phClr">
                <a:tint val="10000"/>
                <a:satMod val="400000"/>
              </a:schemeClr>
            </a:duotone>
          </a:blip>
          <a:tile tx="0" ty="0" sx="40000" sy="40000" flip="none" algn="tl"/>
        </a:blipFill>
        <a:blipFill>
          <a:blip xmlns:r="http://schemas.openxmlformats.org/officeDocument/2006/relationships" r:embed="rId1">
            <a:duotone>
              <a:schemeClr val="phClr">
                <a:shade val="40000"/>
              </a:schemeClr>
              <a:schemeClr val="phClr">
                <a:tint val="42000"/>
              </a:schemeClr>
            </a:duotone>
          </a:blip>
          <a:tile tx="0" ty="0" sx="40000" sy="40000" flip="none" algn="tl"/>
        </a:blipFill>
      </a:fillStyleLst>
      <a:lnStyleLst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635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algn="tl" rotWithShape="0">
              <a:srgbClr val="000000">
                <a:alpha val="50000"/>
              </a:srgbClr>
            </a:outerShdw>
          </a:effectLst>
          <a:scene3d>
            <a:camera prst="orthographicFront"/>
            <a:lightRig rig="soft" dir="t">
              <a:rot lat="0" lon="0" rev="18000000"/>
            </a:lightRig>
          </a:scene3d>
          <a:sp3d prstMaterial="dkEdge">
            <a:bevelT w="73660" h="44450" prst="riblet"/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55000"/>
                <a:alpha val="20000"/>
              </a:schemeClr>
              <a:schemeClr val="phClr">
                <a:tint val="40000"/>
                <a:shade val="90000"/>
                <a:satMod val="60000"/>
                <a:alpha val="20000"/>
              </a:schemeClr>
            </a:duotone>
          </a:blip>
          <a:tile tx="0" ty="0" sx="58000" sy="38000" flip="none" algn="tl"/>
        </a:blipFill>
        <a:blipFill>
          <a:blip xmlns:r="http://schemas.openxmlformats.org/officeDocument/2006/relationships" r:embed="rId2">
            <a:duotone>
              <a:schemeClr val="phClr">
                <a:shade val="12000"/>
                <a:satMod val="240000"/>
              </a:schemeClr>
              <a:schemeClr val="phClr">
                <a:tint val="6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Paper</Template>
  <TotalTime>355</TotalTime>
  <Words>1468</Words>
  <Application>Microsoft Office PowerPoint</Application>
  <PresentationFormat>Экран (4:3)</PresentationFormat>
  <Paragraphs>23</Paragraphs>
  <Slides>26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26</vt:i4>
      </vt:variant>
    </vt:vector>
  </HeadingPairs>
  <TitlesOfParts>
    <vt:vector size="27" baseType="lpstr">
      <vt:lpstr>Бумажная</vt:lpstr>
      <vt:lpstr>Читаем вместе Николай Никулин  «Воспоминания о войне»</vt:lpstr>
      <vt:lpstr>Предисловие автора</vt:lpstr>
      <vt:lpstr>Слайд 3</vt:lpstr>
      <vt:lpstr>Начало</vt:lpstr>
      <vt:lpstr>Слайд 5</vt:lpstr>
      <vt:lpstr>Слайд 6</vt:lpstr>
      <vt:lpstr>Слайд 7</vt:lpstr>
      <vt:lpstr>Погостье</vt:lpstr>
      <vt:lpstr>Слайд 9</vt:lpstr>
      <vt:lpstr>Слайд 10</vt:lpstr>
      <vt:lpstr>Слайд 11</vt:lpstr>
      <vt:lpstr>Слайд 12</vt:lpstr>
      <vt:lpstr>Слайд 13</vt:lpstr>
      <vt:lpstr>Военные будни</vt:lpstr>
      <vt:lpstr>Слайд 15</vt:lpstr>
      <vt:lpstr>Берлин. Конец войны</vt:lpstr>
      <vt:lpstr>Слайд 17</vt:lpstr>
      <vt:lpstr>Слайд 18</vt:lpstr>
      <vt:lpstr>Слайд 19</vt:lpstr>
      <vt:lpstr>Послевоенные были</vt:lpstr>
      <vt:lpstr>Слайд 21</vt:lpstr>
      <vt:lpstr>Ветераны. Памятные места </vt:lpstr>
      <vt:lpstr>Слайд 23</vt:lpstr>
      <vt:lpstr>  </vt:lpstr>
      <vt:lpstr>Слайд 25</vt:lpstr>
      <vt:lpstr>Когда последний взрыв раздался, Не умерла война во мне: Я долго, долго оставался Солдатом в мирной тишине   Евгений Иванов     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Читаем вместе Николай Никулин  «Воспоминания о войне»</dc:title>
  <dc:creator>Алексей</dc:creator>
  <cp:lastModifiedBy>Алексей</cp:lastModifiedBy>
  <cp:revision>39</cp:revision>
  <dcterms:created xsi:type="dcterms:W3CDTF">2020-05-06T14:47:56Z</dcterms:created>
  <dcterms:modified xsi:type="dcterms:W3CDTF">2020-05-07T13:09:22Z</dcterms:modified>
</cp:coreProperties>
</file>