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  <p:sldMasterId id="2147484157" r:id="rId2"/>
  </p:sldMasterIdLst>
  <p:notesMasterIdLst>
    <p:notesMasterId r:id="rId52"/>
  </p:notesMasterIdLst>
  <p:sldIdLst>
    <p:sldId id="403" r:id="rId3"/>
    <p:sldId id="404" r:id="rId4"/>
    <p:sldId id="385" r:id="rId5"/>
    <p:sldId id="405" r:id="rId6"/>
    <p:sldId id="407" r:id="rId7"/>
    <p:sldId id="406" r:id="rId8"/>
    <p:sldId id="408" r:id="rId9"/>
    <p:sldId id="415" r:id="rId10"/>
    <p:sldId id="390" r:id="rId11"/>
    <p:sldId id="272" r:id="rId12"/>
    <p:sldId id="370" r:id="rId13"/>
    <p:sldId id="409" r:id="rId14"/>
    <p:sldId id="414" r:id="rId15"/>
    <p:sldId id="432" r:id="rId16"/>
    <p:sldId id="438" r:id="rId17"/>
    <p:sldId id="417" r:id="rId18"/>
    <p:sldId id="416" r:id="rId19"/>
    <p:sldId id="422" r:id="rId20"/>
    <p:sldId id="424" r:id="rId21"/>
    <p:sldId id="427" r:id="rId22"/>
    <p:sldId id="419" r:id="rId23"/>
    <p:sldId id="412" r:id="rId24"/>
    <p:sldId id="433" r:id="rId25"/>
    <p:sldId id="434" r:id="rId26"/>
    <p:sldId id="435" r:id="rId27"/>
    <p:sldId id="436" r:id="rId28"/>
    <p:sldId id="437" r:id="rId29"/>
    <p:sldId id="287" r:id="rId30"/>
    <p:sldId id="418" r:id="rId31"/>
    <p:sldId id="423" r:id="rId32"/>
    <p:sldId id="425" r:id="rId33"/>
    <p:sldId id="428" r:id="rId34"/>
    <p:sldId id="430" r:id="rId35"/>
    <p:sldId id="411" r:id="rId36"/>
    <p:sldId id="439" r:id="rId37"/>
    <p:sldId id="440" r:id="rId38"/>
    <p:sldId id="420" r:id="rId39"/>
    <p:sldId id="421" r:id="rId40"/>
    <p:sldId id="288" r:id="rId41"/>
    <p:sldId id="426" r:id="rId42"/>
    <p:sldId id="429" r:id="rId43"/>
    <p:sldId id="431" r:id="rId44"/>
    <p:sldId id="413" r:id="rId45"/>
    <p:sldId id="441" r:id="rId46"/>
    <p:sldId id="442" r:id="rId47"/>
    <p:sldId id="443" r:id="rId48"/>
    <p:sldId id="444" r:id="rId49"/>
    <p:sldId id="445" r:id="rId50"/>
    <p:sldId id="387" r:id="rId5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F076D39-834F-4C61-B642-B3CB41EE196E}">
          <p14:sldIdLst>
            <p14:sldId id="403"/>
            <p14:sldId id="404"/>
            <p14:sldId id="385"/>
            <p14:sldId id="405"/>
            <p14:sldId id="407"/>
            <p14:sldId id="406"/>
            <p14:sldId id="408"/>
            <p14:sldId id="415"/>
            <p14:sldId id="390"/>
            <p14:sldId id="272"/>
            <p14:sldId id="370"/>
            <p14:sldId id="409"/>
            <p14:sldId id="414"/>
            <p14:sldId id="432"/>
            <p14:sldId id="438"/>
            <p14:sldId id="417"/>
            <p14:sldId id="416"/>
            <p14:sldId id="422"/>
            <p14:sldId id="424"/>
            <p14:sldId id="427"/>
            <p14:sldId id="419"/>
            <p14:sldId id="412"/>
            <p14:sldId id="433"/>
            <p14:sldId id="434"/>
            <p14:sldId id="435"/>
            <p14:sldId id="436"/>
            <p14:sldId id="437"/>
            <p14:sldId id="287"/>
            <p14:sldId id="418"/>
            <p14:sldId id="423"/>
            <p14:sldId id="425"/>
            <p14:sldId id="428"/>
            <p14:sldId id="430"/>
            <p14:sldId id="411"/>
            <p14:sldId id="439"/>
            <p14:sldId id="440"/>
            <p14:sldId id="420"/>
            <p14:sldId id="421"/>
            <p14:sldId id="288"/>
            <p14:sldId id="426"/>
            <p14:sldId id="429"/>
            <p14:sldId id="431"/>
            <p14:sldId id="413"/>
            <p14:sldId id="441"/>
            <p14:sldId id="442"/>
            <p14:sldId id="443"/>
            <p14:sldId id="444"/>
            <p14:sldId id="445"/>
            <p14:sldId id="38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NA7 X64" initials="DX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455F51"/>
    <a:srgbClr val="00824D"/>
    <a:srgbClr val="B3A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4660"/>
  </p:normalViewPr>
  <p:slideViewPr>
    <p:cSldViewPr>
      <p:cViewPr varScale="1">
        <p:scale>
          <a:sx n="82" d="100"/>
          <a:sy n="82" d="100"/>
        </p:scale>
        <p:origin x="-1507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ommentAuthors" Target="commentAuthor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1A2C58-0891-4BD6-8B23-2F8FE3C109B2}" type="datetimeFigureOut">
              <a:rPr lang="ru-RU" smtClean="0"/>
              <a:pPr/>
              <a:t>30.01.2026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392C8-5DEE-4226-A576-F003680773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909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7392C8-5DEE-4226-A576-F0036807739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3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7800" y="2130425"/>
            <a:ext cx="60960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B43C49D-3A90-4D9D-9A37-CF1A405D2329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450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2A8B83-7C7A-41B8-8EC4-D95B71E0063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39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AFC9E-48EE-4519-8ED4-8B333223C69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761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1266F-20BC-42DE-A0F2-D910815DD8F7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356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00A83-865B-4B0E-A50E-15DBF854DBC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29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BDBB1-C9DB-4B03-8620-74C3872482D2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940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08334A-3E9D-44A2-AE4F-2D4387F7863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657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9DA81-03DD-4B9F-A47C-BA7FB99EC1D7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090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4A353-7612-41CA-B67F-295D8603B60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603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D6339-78FF-4062-81BC-5648BC96E0C9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40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98E53-187F-46F5-B7F6-EFCC3F604EC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2824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9348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9541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2559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4371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59051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2973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882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96377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649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9571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288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793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Majestic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CD739-E967-4CD5-920B-EAB850731AFA}" type="slidenum">
              <a:rPr lang="ru-RU" smtClean="0">
                <a:solidFill>
                  <a:srgbClr val="000000"/>
                </a:solidFill>
                <a:cs typeface="+mn-cs"/>
              </a:rPr>
              <a:pPr/>
              <a:t>‹#›</a:t>
            </a:fld>
            <a:endParaRPr lang="ru-RU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0565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8" r:id="rId1"/>
    <p:sldLayoutId id="2147484159" r:id="rId2"/>
    <p:sldLayoutId id="2147484160" r:id="rId3"/>
    <p:sldLayoutId id="2147484161" r:id="rId4"/>
    <p:sldLayoutId id="2147484162" r:id="rId5"/>
    <p:sldLayoutId id="2147484163" r:id="rId6"/>
    <p:sldLayoutId id="2147484164" r:id="rId7"/>
    <p:sldLayoutId id="2147484165" r:id="rId8"/>
    <p:sldLayoutId id="2147484166" r:id="rId9"/>
    <p:sldLayoutId id="2147484167" r:id="rId10"/>
    <p:sldLayoutId id="21474841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slide" Target="slide20.xml"/><Relationship Id="rId18" Type="http://schemas.openxmlformats.org/officeDocument/2006/relationships/slide" Target="slide30.xml"/><Relationship Id="rId26" Type="http://schemas.openxmlformats.org/officeDocument/2006/relationships/slide" Target="slide40.xml"/><Relationship Id="rId39" Type="http://schemas.openxmlformats.org/officeDocument/2006/relationships/image" Target="../media/image14.jpeg"/><Relationship Id="rId21" Type="http://schemas.openxmlformats.org/officeDocument/2006/relationships/slide" Target="slide33.xml"/><Relationship Id="rId34" Type="http://schemas.openxmlformats.org/officeDocument/2006/relationships/image" Target="../media/image9.jpeg"/><Relationship Id="rId7" Type="http://schemas.openxmlformats.org/officeDocument/2006/relationships/slide" Target="slide12.xml"/><Relationship Id="rId12" Type="http://schemas.openxmlformats.org/officeDocument/2006/relationships/slide" Target="slide19.xml"/><Relationship Id="rId17" Type="http://schemas.openxmlformats.org/officeDocument/2006/relationships/slide" Target="slide28.xml"/><Relationship Id="rId25" Type="http://schemas.openxmlformats.org/officeDocument/2006/relationships/slide" Target="slide39.xml"/><Relationship Id="rId33" Type="http://schemas.openxmlformats.org/officeDocument/2006/relationships/slide" Target="slide48.xml"/><Relationship Id="rId38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6" Type="http://schemas.openxmlformats.org/officeDocument/2006/relationships/slide" Target="slide23.xml"/><Relationship Id="rId20" Type="http://schemas.openxmlformats.org/officeDocument/2006/relationships/slide" Target="slide32.xml"/><Relationship Id="rId29" Type="http://schemas.openxmlformats.org/officeDocument/2006/relationships/slide" Target="slide43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11.xml"/><Relationship Id="rId11" Type="http://schemas.openxmlformats.org/officeDocument/2006/relationships/slide" Target="slide18.xml"/><Relationship Id="rId24" Type="http://schemas.openxmlformats.org/officeDocument/2006/relationships/slide" Target="slide37.xml"/><Relationship Id="rId32" Type="http://schemas.openxmlformats.org/officeDocument/2006/relationships/slide" Target="slide47.xml"/><Relationship Id="rId37" Type="http://schemas.openxmlformats.org/officeDocument/2006/relationships/image" Target="../media/image12.jpeg"/><Relationship Id="rId5" Type="http://schemas.openxmlformats.org/officeDocument/2006/relationships/slide" Target="slide10.xml"/><Relationship Id="rId15" Type="http://schemas.openxmlformats.org/officeDocument/2006/relationships/slide" Target="slide22.xml"/><Relationship Id="rId23" Type="http://schemas.openxmlformats.org/officeDocument/2006/relationships/slide" Target="slide35.xml"/><Relationship Id="rId28" Type="http://schemas.openxmlformats.org/officeDocument/2006/relationships/slide" Target="slide42.xml"/><Relationship Id="rId36" Type="http://schemas.openxmlformats.org/officeDocument/2006/relationships/image" Target="../media/image11.jpeg"/><Relationship Id="rId10" Type="http://schemas.openxmlformats.org/officeDocument/2006/relationships/slide" Target="slide16.xml"/><Relationship Id="rId19" Type="http://schemas.openxmlformats.org/officeDocument/2006/relationships/slide" Target="slide31.xml"/><Relationship Id="rId31" Type="http://schemas.openxmlformats.org/officeDocument/2006/relationships/slide" Target="slide46.xml"/><Relationship Id="rId4" Type="http://schemas.openxmlformats.org/officeDocument/2006/relationships/slide" Target="slide9.xml"/><Relationship Id="rId9" Type="http://schemas.openxmlformats.org/officeDocument/2006/relationships/slide" Target="slide14.xml"/><Relationship Id="rId14" Type="http://schemas.openxmlformats.org/officeDocument/2006/relationships/slide" Target="slide21.xml"/><Relationship Id="rId22" Type="http://schemas.openxmlformats.org/officeDocument/2006/relationships/slide" Target="slide34.xml"/><Relationship Id="rId27" Type="http://schemas.openxmlformats.org/officeDocument/2006/relationships/slide" Target="slide41.xml"/><Relationship Id="rId30" Type="http://schemas.openxmlformats.org/officeDocument/2006/relationships/slide" Target="slide44.xml"/><Relationship Id="rId35" Type="http://schemas.openxmlformats.org/officeDocument/2006/relationships/image" Target="../media/image10.jpeg"/><Relationship Id="rId8" Type="http://schemas.openxmlformats.org/officeDocument/2006/relationships/slide" Target="slide13.xml"/><Relationship Id="rId3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wmf"/><Relationship Id="rId5" Type="http://schemas.openxmlformats.org/officeDocument/2006/relationships/slide" Target="slide6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wmf"/><Relationship Id="rId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2.jpeg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4.gif"/><Relationship Id="rId4" Type="http://schemas.openxmlformats.org/officeDocument/2006/relationships/image" Target="../media/image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image" Target="../media/image5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5.wmf"/><Relationship Id="rId4" Type="http://schemas.openxmlformats.org/officeDocument/2006/relationships/slide" Target="slide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slide" Target="slide6.xml"/><Relationship Id="rId7" Type="http://schemas.openxmlformats.org/officeDocument/2006/relationships/image" Target="../media/image3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5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4.jpeg"/><Relationship Id="rId4" Type="http://schemas.openxmlformats.org/officeDocument/2006/relationships/image" Target="../media/image5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5.jpg"/><Relationship Id="rId4" Type="http://schemas.openxmlformats.org/officeDocument/2006/relationships/image" Target="../media/image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4.gif"/><Relationship Id="rId4" Type="http://schemas.openxmlformats.org/officeDocument/2006/relationships/image" Target="../media/image5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5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wmf"/><Relationship Id="rId4" Type="http://schemas.openxmlformats.org/officeDocument/2006/relationships/slide" Target="slid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jpeg"/><Relationship Id="rId5" Type="http://schemas.openxmlformats.org/officeDocument/2006/relationships/image" Target="../media/image5.wmf"/><Relationship Id="rId4" Type="http://schemas.openxmlformats.org/officeDocument/2006/relationships/slide" Target="slide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2.jpeg"/><Relationship Id="rId4" Type="http://schemas.openxmlformats.org/officeDocument/2006/relationships/image" Target="../media/image5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3.png"/><Relationship Id="rId4" Type="http://schemas.openxmlformats.org/officeDocument/2006/relationships/image" Target="../media/image5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4.gif"/><Relationship Id="rId4" Type="http://schemas.openxmlformats.org/officeDocument/2006/relationships/image" Target="../media/image5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5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.wmf"/><Relationship Id="rId4" Type="http://schemas.openxmlformats.org/officeDocument/2006/relationships/image" Target="../media/image49.jpeg"/><Relationship Id="rId9" Type="http://schemas.openxmlformats.org/officeDocument/2006/relationships/slide" Target="slide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jpg"/><Relationship Id="rId5" Type="http://schemas.openxmlformats.org/officeDocument/2006/relationships/image" Target="../media/image5.wmf"/><Relationship Id="rId4" Type="http://schemas.openxmlformats.org/officeDocument/2006/relationships/slide" Target="slide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5.jpg"/><Relationship Id="rId4" Type="http://schemas.openxmlformats.org/officeDocument/2006/relationships/image" Target="../media/image5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6.jpg"/><Relationship Id="rId4" Type="http://schemas.openxmlformats.org/officeDocument/2006/relationships/image" Target="../media/image5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4.gif"/><Relationship Id="rId4" Type="http://schemas.openxmlformats.org/officeDocument/2006/relationships/image" Target="../media/image5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ped-kopilka.ru/" TargetMode="External"/><Relationship Id="rId3" Type="http://schemas.openxmlformats.org/officeDocument/2006/relationships/hyperlink" Target="http://www.stranamam.ru/" TargetMode="External"/><Relationship Id="rId7" Type="http://schemas.openxmlformats.org/officeDocument/2006/relationships/hyperlink" Target="http://detsad-kitty.ru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stranamasterov.ru/" TargetMode="External"/><Relationship Id="rId5" Type="http://schemas.openxmlformats.org/officeDocument/2006/relationships/hyperlink" Target="http://www.maam.ru/" TargetMode="External"/><Relationship Id="rId10" Type="http://schemas.openxmlformats.org/officeDocument/2006/relationships/hyperlink" Target="http://muz-color.ru/" TargetMode="External"/><Relationship Id="rId4" Type="http://schemas.openxmlformats.org/officeDocument/2006/relationships/hyperlink" Target="http://allday1.com/" TargetMode="External"/><Relationship Id="rId9" Type="http://schemas.openxmlformats.org/officeDocument/2006/relationships/hyperlink" Target="http://www.ecosystema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412776"/>
            <a:ext cx="6912769" cy="28007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i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no Pro Display" pitchFamily="18" charset="0"/>
              </a:rPr>
              <a:t>Календарь природы электронного </a:t>
            </a:r>
            <a:r>
              <a:rPr lang="ru-RU" sz="4400" b="1" i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no Pro Display" pitchFamily="18" charset="0"/>
              </a:rPr>
              <a:t>вида</a:t>
            </a:r>
          </a:p>
          <a:p>
            <a:pPr algn="ctr"/>
            <a:endParaRPr lang="ru-RU" sz="4400" b="1" i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400" b="1" i="1" cap="all" dirty="0" err="1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яНварь</a:t>
            </a:r>
            <a:r>
              <a:rPr lang="ru-RU" sz="4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                </a:t>
            </a:r>
            <a:endParaRPr lang="ru-RU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4969921" y="4941168"/>
            <a:ext cx="31304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Воспитатели МБДОУ № 82:</a:t>
            </a:r>
          </a:p>
          <a:p>
            <a:r>
              <a:rPr lang="ru-RU" dirty="0" smtClean="0"/>
              <a:t>Новикова М.А.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63888" y="6309320"/>
            <a:ext cx="1942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г. Ангарск 2024г.</a:t>
            </a:r>
            <a:endParaRPr lang="ru-RU" dirty="0"/>
          </a:p>
        </p:txBody>
      </p:sp>
      <p:pic>
        <p:nvPicPr>
          <p:cNvPr id="7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44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1177582"/>
            <a:ext cx="6912768" cy="37651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ts val="2500"/>
              </a:lnSpc>
            </a:pPr>
            <a:endParaRPr lang="ru-RU" sz="2400" b="1" dirty="0" smtClean="0">
              <a:solidFill>
                <a:srgbClr val="FF0000"/>
              </a:solidFill>
              <a:latin typeface="Artifakt Element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</a:pPr>
            <a:r>
              <a:rPr lang="ru-RU" sz="2400" b="1" dirty="0" smtClean="0">
                <a:solidFill>
                  <a:srgbClr val="FF0000"/>
                </a:solidFill>
                <a:latin typeface="Artifakt Element"/>
                <a:cs typeface="Times New Roman" panose="02020603050405020304" pitchFamily="18" charset="0"/>
              </a:rPr>
              <a:t>Цель:</a:t>
            </a:r>
          </a:p>
          <a:p>
            <a:pPr algn="just">
              <a:lnSpc>
                <a:spcPts val="2500"/>
              </a:lnSpc>
            </a:pPr>
            <a:endParaRPr lang="ru-RU" sz="2400" b="1" dirty="0">
              <a:solidFill>
                <a:srgbClr val="FF0000"/>
              </a:solidFill>
              <a:latin typeface="Artifakt Element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</a:pPr>
            <a:r>
              <a:rPr lang="ru-RU" sz="2000" dirty="0" smtClean="0">
                <a:latin typeface="Artifakt Element"/>
                <a:cs typeface="Times New Roman" panose="02020603050405020304" pitchFamily="18" charset="0"/>
              </a:rPr>
              <a:t>Использование </a:t>
            </a:r>
            <a:r>
              <a:rPr lang="ru-RU" sz="2000" dirty="0">
                <a:latin typeface="Artifakt Element"/>
                <a:cs typeface="Times New Roman" panose="02020603050405020304" pitchFamily="18" charset="0"/>
              </a:rPr>
              <a:t>информационных технологий для активизации познавательной мотивации, любознательности у дошкольников при ознакомлении с природой родного края</a:t>
            </a:r>
            <a:r>
              <a:rPr lang="ru-RU" sz="2000" dirty="0" smtClean="0">
                <a:latin typeface="Artifakt Element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ts val="2500"/>
              </a:lnSpc>
            </a:pP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tifakt Element" panose="020B0503050000020004" pitchFamily="34" charset="-52"/>
              <a:ea typeface="Artifakt Element" panose="020B0503050000020004" pitchFamily="34" charset="-52"/>
            </a:endParaRPr>
          </a:p>
          <a:p>
            <a:r>
              <a:rPr lang="ru-RU" sz="2400" b="1" i="1" u="sng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fakt Element" panose="020B0503050000020004" pitchFamily="34" charset="-52"/>
                <a:ea typeface="Artifakt Element" panose="020B0503050000020004" pitchFamily="34" charset="-52"/>
              </a:rPr>
              <a:t>Участники: Дети старшего дошкольного возраста, воспитатели, родители</a:t>
            </a:r>
            <a:r>
              <a:rPr lang="ru-RU" sz="2400" b="1" i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fakt Element" panose="020B0503050000020004" pitchFamily="34" charset="-52"/>
                <a:ea typeface="Artifakt Element" panose="020B0503050000020004" pitchFamily="34" charset="-52"/>
              </a:rPr>
              <a:t>.</a:t>
            </a:r>
          </a:p>
          <a:p>
            <a:endParaRPr lang="ru-RU" sz="2400" b="1" i="1" u="sng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tifakt Element" panose="020B0503050000020004" pitchFamily="34" charset="-52"/>
              <a:ea typeface="Artifakt Element" panose="020B05030500000200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05852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7463" y="165015"/>
            <a:ext cx="8208912" cy="65043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just">
              <a:lnSpc>
                <a:spcPts val="2500"/>
              </a:lnSpc>
              <a:spcAft>
                <a:spcPts val="0"/>
              </a:spcAft>
            </a:pPr>
            <a:r>
              <a:rPr lang="ru-RU" sz="1600" dirty="0" smtClean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Электронный </a:t>
            </a: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календарь природы разработан в программе </a:t>
            </a:r>
            <a:r>
              <a:rPr lang="en-US" sz="14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PowerPoint</a:t>
            </a: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на один месяц – </a:t>
            </a:r>
            <a:r>
              <a:rPr lang="ru-RU" sz="1600" dirty="0" smtClean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январь. </a:t>
            </a: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Каждое число месяца в календаре имеет гиперссылку, которая осуществляет связь одного слайда с другим в одной и той же последовательности презентации. Работа с электронным календарем природы, осуществляется через режимы: «Работа с презентацией» и «Просмотр слайдов». Ежедневное заполнение календаря природы требует сохранение презентации. Электронный календарь природы имеет инструкцию по использованию.</a:t>
            </a:r>
          </a:p>
          <a:p>
            <a:pPr indent="449580" algn="just">
              <a:lnSpc>
                <a:spcPts val="2500"/>
              </a:lnSpc>
              <a:spcAft>
                <a:spcPts val="0"/>
              </a:spcAft>
            </a:pP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Заполнение электронного календаря природы предполагает совместную деятельность детей и родителей, где детям наглядно демонстрируется закономерная связь природных объектов, связь причинно-следственного характера, что позволяет  познавать явления природы, способствует  развитию не только наглядно-образного, но и логического мышления, развивает: наблюдательность, творческое воображение, познавательный интерес к окружающему миру, умение анализировать и делать выводы.</a:t>
            </a:r>
          </a:p>
          <a:p>
            <a:pPr indent="449580" algn="just">
              <a:lnSpc>
                <a:spcPts val="2500"/>
              </a:lnSpc>
              <a:spcAft>
                <a:spcPts val="0"/>
              </a:spcAft>
            </a:pP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Восприятие природы должно вызывать яркие эмоциональные впечатления у детей. Поэтому календарь природы электронного вида включает: дидактические игры и упражнения о закономерных изменениях природы </a:t>
            </a:r>
            <a:r>
              <a:rPr lang="ru-RU" sz="1600" dirty="0" smtClean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зимой, </a:t>
            </a: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о сезонных народных праздниках и традициях; творческие задания на изображение детьми природы и природных явлений </a:t>
            </a:r>
            <a:r>
              <a:rPr lang="ru-RU" sz="1600" dirty="0" smtClean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зимой; </a:t>
            </a:r>
            <a:r>
              <a:rPr lang="ru-RU" sz="1600" dirty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литературные и музыкальные произведения о времени года </a:t>
            </a:r>
            <a:r>
              <a:rPr lang="ru-RU" sz="1600" dirty="0" smtClean="0"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anose="02020603050405020304" pitchFamily="18" charset="0"/>
              </a:rPr>
              <a:t>«Зима».</a:t>
            </a:r>
          </a:p>
        </p:txBody>
      </p:sp>
    </p:spTree>
    <p:extLst>
      <p:ext uri="{BB962C8B-B14F-4D97-AF65-F5344CB8AC3E}">
        <p14:creationId xmlns:p14="http://schemas.microsoft.com/office/powerpoint/2010/main" val="229865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0363" y="1484784"/>
            <a:ext cx="6480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tifakt Element" panose="020B0503050000020004" pitchFamily="34" charset="-52"/>
                <a:ea typeface="Artifakt Element" panose="020B0503050000020004" pitchFamily="34" charset="-52"/>
              </a:rPr>
              <a:t>Мы рады вас приветствовать на страницах электронного календаря природы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790567" y="3645024"/>
            <a:ext cx="7380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F0"/>
                </a:solidFill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itchFamily="18" charset="0"/>
              </a:rPr>
              <a:t>Приглашаем вас заняться интересным и увлекательным делом совместно с детьми.</a:t>
            </a:r>
          </a:p>
          <a:p>
            <a:pPr algn="ctr"/>
            <a:endParaRPr lang="ru-RU" sz="2400" b="1" dirty="0">
              <a:solidFill>
                <a:srgbClr val="00B0F0"/>
              </a:solidFill>
              <a:latin typeface="Artifakt Element" panose="020B0503050000020004" pitchFamily="34" charset="-52"/>
              <a:ea typeface="Artifakt Element" panose="020B0503050000020004" pitchFamily="34" charset="-52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00B0F0"/>
                </a:solidFill>
                <a:latin typeface="Artifakt Element" panose="020B0503050000020004" pitchFamily="34" charset="-52"/>
                <a:ea typeface="Artifakt Element" panose="020B0503050000020004" pitchFamily="34" charset="-52"/>
                <a:cs typeface="Times New Roman" pitchFamily="18" charset="0"/>
              </a:rPr>
              <a:t>Прежде чем приступить к работе, ознакомьтесь пожалуйста с инструкцией</a:t>
            </a:r>
          </a:p>
        </p:txBody>
      </p:sp>
    </p:spTree>
    <p:extLst>
      <p:ext uri="{BB962C8B-B14F-4D97-AF65-F5344CB8AC3E}">
        <p14:creationId xmlns:p14="http://schemas.microsoft.com/office/powerpoint/2010/main" val="143887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60275" y="-199406"/>
            <a:ext cx="8229600" cy="1143000"/>
          </a:xfrm>
        </p:spPr>
        <p:txBody>
          <a:bodyPr/>
          <a:lstStyle/>
          <a:p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Инструкция</a:t>
            </a:r>
            <a:endParaRPr lang="ru-RU" sz="4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95536" y="1120905"/>
            <a:ext cx="8229600" cy="5248110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лектронный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календарь природы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разработан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программе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Power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Point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 один месяц –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январь.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Каждое число месяца в календаре имеет гиперссылку, которая  осуществляет связь одного слайда с другим в одной и той же презентации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заполнения календаря погоды, который находится на четвертом слайде, нужно перейти в режим «Работа с презентацией». Выберите условное обозначение соответствующее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состоянию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погоды в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данную дату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и скопировать в ячейку аналогичную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дате.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левом верхнем углу нажмите значок сохранения.         Перейдите в режим «Показ слайдов»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одновременно нажмите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Shift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F5)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Курсор мышки наведите на соответствующее число и нажмите на него левой кнопкой. По гиперссылке вы перейдете на творческое задание которое нужно выполнить совместно с детьми.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возвращения на календарь погоды нажмите на значок             в левом нижнем углу.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перехода на следующий слайд нажмите на значок.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Чтобы завершить работу  нажмите кнопку «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Esc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693" y="3391774"/>
            <a:ext cx="394823" cy="394823"/>
          </a:xfrm>
          <a:prstGeom prst="rect">
            <a:avLst/>
          </a:prstGeom>
        </p:spPr>
      </p:pic>
      <p:pic>
        <p:nvPicPr>
          <p:cNvPr id="11" name="Picture 3" descr="C:\Users\Администратор\AppData\Local\Microsoft\Windows\Temporary Internet Files\Content.IE5\AZB3Z3AF\MC9002120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76720"/>
            <a:ext cx="538456" cy="45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Администратор\AppData\Local\Microsoft\Windows\Temporary Internet Files\Content.IE5\4TGGG6BV\MC90043267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929" y="5352284"/>
            <a:ext cx="717671" cy="71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64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18656" y="188640"/>
            <a:ext cx="3506688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b="1" kern="0" noProof="0" dirty="0" smtClean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88000" dist="50800" dir="5040000" algn="tl">
                    <a:srgbClr val="8064A2">
                      <a:tint val="80000"/>
                      <a:satMod val="250000"/>
                      <a:alpha val="45000"/>
                    </a:srgbClr>
                  </a:outerShdw>
                </a:effectLst>
              </a:rPr>
              <a:t>Январь</a:t>
            </a:r>
            <a:endParaRPr kumimoji="0" lang="ru-RU" sz="4800" b="1" i="0" u="none" strike="noStrike" kern="0" cap="none" spc="0" normalizeH="0" baseline="0" noProof="0" dirty="0">
              <a:ln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88000" dist="50800" dir="5040000" algn="tl">
                  <a:srgbClr val="8064A2">
                    <a:tint val="80000"/>
                    <a:satMod val="250000"/>
                    <a:alpha val="45000"/>
                  </a:srgbClr>
                </a:outerShdw>
              </a:effectLst>
              <a:uLnTx/>
              <a:uFillTx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873499"/>
              </p:ext>
            </p:extLst>
          </p:nvPr>
        </p:nvGraphicFramePr>
        <p:xfrm>
          <a:off x="467544" y="1196752"/>
          <a:ext cx="8513806" cy="4234072"/>
        </p:xfrm>
        <a:graphic>
          <a:graphicData uri="http://schemas.openxmlformats.org/drawingml/2006/table">
            <a:tbl>
              <a:tblPr firstRow="1" bandRow="1"/>
              <a:tblGrid>
                <a:gridCol w="12162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162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62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62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162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162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162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0081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 smtClean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1</a:t>
                      </a:r>
                      <a:endParaRPr lang="ru-RU" sz="3600" b="1" i="0" dirty="0" smtClean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2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3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6" action="ppaction://hlinksldjump">
                            <a:extLst>
                              <a:ext uri="{A12FA001-AC4F-418D-AE19-62706E023703}">
                                <ahyp:hlinkClr xmlns="" xmlns:ahyp="http://schemas.microsoft.com/office/drawing/2018/hyperlinkcolor" val="tx"/>
                              </a:ext>
                            </a:extLst>
                          </a:hlinkClick>
                        </a:rPr>
                        <a:t>4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5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8064A2"/>
                      </a:solidFill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6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7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64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8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mpd="sng">
                      <a:solidFill>
                        <a:srgbClr val="8064A2"/>
                      </a:solidFill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1" action="ppaction://hlinksldjump"/>
                        </a:rPr>
                        <a:t>9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2" action="ppaction://hlinksldjump"/>
                        </a:rPr>
                        <a:t>10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3" action="ppaction://hlinksldjump"/>
                        </a:rPr>
                        <a:t>11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4" action="ppaction://hlinksldjump"/>
                        </a:rPr>
                        <a:t>12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5" action="ppaction://hlinksldjump"/>
                        </a:rPr>
                        <a:t>13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6" action="ppaction://hlinksldjump"/>
                        </a:rPr>
                        <a:t>14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64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7" action="ppaction://hlinksldjump"/>
                        </a:rPr>
                        <a:t>15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8" action="ppaction://hlinksldjump"/>
                        </a:rPr>
                        <a:t>16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19" action="ppaction://hlinksldjump"/>
                        </a:rPr>
                        <a:t>17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0" action="ppaction://hlinksldjump"/>
                        </a:rPr>
                        <a:t>18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1" action="ppaction://hlinksldjump"/>
                        </a:rPr>
                        <a:t>19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2" action="ppaction://hlinksldjump"/>
                        </a:rPr>
                        <a:t>20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3" action="ppaction://hlinksldjump"/>
                        </a:rPr>
                        <a:t>21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064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4" action="ppaction://hlinksldjump"/>
                        </a:rPr>
                        <a:t>22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5" action="ppaction://hlinksldjump"/>
                        </a:rPr>
                        <a:t>23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6" action="ppaction://hlinksldjump"/>
                        </a:rPr>
                        <a:t>24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7" action="ppaction://hlinksldjump"/>
                        </a:rPr>
                        <a:t>25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8" action="ppaction://hlinksldjump"/>
                        </a:rPr>
                        <a:t>26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29" action="ppaction://hlinksldjump"/>
                        </a:rPr>
                        <a:t>27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30" action="ppaction://hlinksldjump"/>
                        </a:rPr>
                        <a:t>28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064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31" action="ppaction://hlinksldjump"/>
                        </a:rPr>
                        <a:t>29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32" action="ppaction://hlinksldjump"/>
                        </a:rPr>
                        <a:t>30</a:t>
                      </a: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i="0" u="sng" dirty="0">
                          <a:solidFill>
                            <a:srgbClr val="455F51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33" action="ppaction://hlinksldjump"/>
                        </a:rPr>
                        <a:t>3</a:t>
                      </a:r>
                      <a:r>
                        <a:rPr lang="ru-RU" sz="3600" b="1" i="0" u="sng" dirty="0">
                          <a:solidFill>
                            <a:srgbClr val="0000CC"/>
                          </a:solidFill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Times New Roman" pitchFamily="18" charset="0"/>
                          <a:cs typeface="Times New Roman" pitchFamily="18" charset="0"/>
                          <a:hlinkClick r:id="rId33" action="ppaction://hlinksldjump"/>
                        </a:rPr>
                        <a:t>1</a:t>
                      </a:r>
                      <a:endParaRPr lang="ru-RU" sz="3600" b="1" i="0" u="sng" dirty="0">
                        <a:solidFill>
                          <a:srgbClr val="0000CC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600" b="1" i="0" u="sng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600" b="1" i="0" dirty="0">
                        <a:solidFill>
                          <a:srgbClr val="455F51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rgbClr val="8064A2"/>
                      </a:solidFill>
                    </a:lnL>
                    <a:lnR w="12700" cmpd="sng">
                      <a:solidFill>
                        <a:srgbClr val="8064A2"/>
                      </a:solidFill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8064A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05806"/>
            <a:ext cx="853084" cy="848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628" y="5890469"/>
            <a:ext cx="864096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732" y="5890469"/>
            <a:ext cx="936104" cy="93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875" y="5877272"/>
            <a:ext cx="1059097" cy="1040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213" y="5962477"/>
            <a:ext cx="923871" cy="921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442" y="5962477"/>
            <a:ext cx="921746" cy="910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 rot="20985187">
            <a:off x="6935211" y="5677429"/>
            <a:ext cx="1875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забудьте сохранить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541560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Условные обозначения: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83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роанализируйте 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театрально изобразите вместе с ребенком стихотворение Тимофея Максимовича 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Белозёрова.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Выучите его.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2060848"/>
            <a:ext cx="3384376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ru-RU" sz="1600" b="1" dirty="0" smtClean="0"/>
              <a:t>ЗИМНЕЕ</a:t>
            </a:r>
            <a:r>
              <a:rPr lang="ru-RU" sz="1600" b="1" dirty="0"/>
              <a:t>  </a:t>
            </a:r>
            <a:r>
              <a:rPr lang="ru-RU" sz="1600" b="1" dirty="0" smtClean="0"/>
              <a:t>УТРО</a:t>
            </a:r>
          </a:p>
          <a:p>
            <a:pPr algn="ctr">
              <a:lnSpc>
                <a:spcPts val="2500"/>
              </a:lnSpc>
            </a:pPr>
            <a:endParaRPr lang="ru-RU" sz="1600" b="1" dirty="0"/>
          </a:p>
          <a:p>
            <a:pPr>
              <a:lnSpc>
                <a:spcPts val="2500"/>
              </a:lnSpc>
            </a:pPr>
            <a:r>
              <a:rPr lang="ru-RU" sz="1600" dirty="0"/>
              <a:t>Ночью выпал на деревья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Иней в палец толщиной.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Стала сказочной деревня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И такой родной-родной!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Тишина в ограду льётся,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Всё молчит, молчу и я;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Только слышно, как в колодце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Бултыхается</a:t>
            </a:r>
          </a:p>
          <a:p>
            <a:pPr>
              <a:lnSpc>
                <a:spcPts val="2500"/>
              </a:lnSpc>
            </a:pPr>
            <a:r>
              <a:rPr lang="ru-RU" sz="1600" dirty="0"/>
              <a:t>Бадья</a:t>
            </a:r>
            <a:r>
              <a:rPr lang="ru-RU" sz="1600" dirty="0" smtClean="0"/>
              <a:t>…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060848"/>
            <a:ext cx="3600400" cy="3600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46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В течении недели разучите с ребёнком пальчиковую гимнастику и скороговорку.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pic>
        <p:nvPicPr>
          <p:cNvPr id="7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4" t="6900" r="3163" b="4762"/>
          <a:stretch/>
        </p:blipFill>
        <p:spPr>
          <a:xfrm>
            <a:off x="827584" y="2708920"/>
            <a:ext cx="3456384" cy="2658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3" t="14013" r="17075" b="5715"/>
          <a:stretch/>
        </p:blipFill>
        <p:spPr>
          <a:xfrm>
            <a:off x="5508104" y="1700808"/>
            <a:ext cx="2887013" cy="4894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270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15616" y="260648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2. Выберите картинки обозначающие признаки </a:t>
            </a:r>
            <a:r>
              <a:rPr lang="ru-RU" sz="2400" b="1" kern="0" dirty="0" smtClean="0"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зимы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и объясните почему.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7268" y="1307901"/>
            <a:ext cx="5509463" cy="5145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295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65224" y="260648"/>
            <a:ext cx="7262491" cy="1569660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Прослушайте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произведение Антонио Вивальди - Времена года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«Зима»,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расскажите о своих представлениях во время прослушивания, проанализируйте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произведение.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60848"/>
            <a:ext cx="2507505" cy="141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3" y="2060848"/>
            <a:ext cx="5724637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Users\Администратор\AppData\Local\Microsoft\Windows\Temporary Internet Files\Content.IE5\AZB3Z3AF\MC900212043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7051393"/>
      </p:ext>
    </p:extLst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260648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Опираясь на картинки, составьте рассказ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 зиме.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1" t="11072" r="3062" b="1538"/>
          <a:stretch/>
        </p:blipFill>
        <p:spPr>
          <a:xfrm>
            <a:off x="924440" y="1484784"/>
            <a:ext cx="7151104" cy="4754305"/>
          </a:xfrm>
          <a:prstGeom prst="rect">
            <a:avLst/>
          </a:prstGeom>
        </p:spPr>
      </p:pic>
      <p:pic>
        <p:nvPicPr>
          <p:cNvPr id="9" name="Picture 3" descr="C:\Users\Администратор\AppData\Local\Microsoft\Windows\Temporary Internet Files\Content.IE5\AZB3Z3AF\MC900212043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22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260648"/>
            <a:ext cx="6768752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 Совместно с ребенком слепите снеговика.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539" y="1052736"/>
            <a:ext cx="6254922" cy="524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54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260648"/>
            <a:ext cx="7478515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Совместная прогулка. Наблюдение за снегопадом.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1052736"/>
            <a:ext cx="6696744" cy="5509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представление о свойствах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снега; закреплять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о сезонном явлении —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снегопаде; развить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прекрасного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наблюдения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загадывает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загадку.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вымыт, а блестит,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поджарен, а хрустит. 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(Снег.)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тише морозная погода, тем красивее падающие на землю снежинки. При сильном ветре у них обламываются лучи и грани, а белые цветы и звезды обращаются в снежную пыль. А когда мороз не сильный, снежинки скатываются в плотные белые шарики, и мы говорим тогда, что с неба падает крупа. Падая на землю, снежинки лепятся друг к другу и, если нет сильного мороза, образуют хлопья.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Слой за слоем ложится на землю, и каждый слой сначала бывает рыхлый, потому что между снежинками содержится много воздуха.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хрустит снег оттого, что под тяжестью нашего тела ломаются звездочки и лучики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задает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ребёнку вопросы: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какой погоде снежинки образуют снежную пыль,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крупу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хлопья?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снег хрустит под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ногами?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снег бывает рыхлый?</a:t>
            </a:r>
          </a:p>
        </p:txBody>
      </p:sp>
    </p:spTree>
    <p:extLst>
      <p:ext uri="{BB962C8B-B14F-4D97-AF65-F5344CB8AC3E}">
        <p14:creationId xmlns:p14="http://schemas.microsoft.com/office/powerpoint/2010/main" val="213451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372200" y="908720"/>
            <a:ext cx="2160240" cy="580180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0648"/>
            <a:ext cx="7478515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Выбери картинки с признаками зимы.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85" t="50000" r="17969" b="26525"/>
          <a:stretch/>
        </p:blipFill>
        <p:spPr>
          <a:xfrm>
            <a:off x="1787674" y="1378914"/>
            <a:ext cx="1181100" cy="1114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03" t="25551" r="51172" b="50568"/>
          <a:stretch/>
        </p:blipFill>
        <p:spPr>
          <a:xfrm>
            <a:off x="3236962" y="1398298"/>
            <a:ext cx="1143000" cy="1133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52" t="50000" r="1172" b="26726"/>
          <a:stretch/>
        </p:blipFill>
        <p:spPr>
          <a:xfrm>
            <a:off x="4667994" y="1427440"/>
            <a:ext cx="1190625" cy="110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7" t="73876" r="66927" b="2046"/>
          <a:stretch/>
        </p:blipFill>
        <p:spPr>
          <a:xfrm>
            <a:off x="368127" y="2820511"/>
            <a:ext cx="1209675" cy="1143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76" r="83854" b="1846"/>
          <a:stretch/>
        </p:blipFill>
        <p:spPr>
          <a:xfrm>
            <a:off x="1787674" y="2820511"/>
            <a:ext cx="1181100" cy="1162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43" t="1839" r="51042" b="74280"/>
          <a:stretch/>
        </p:blipFill>
        <p:spPr>
          <a:xfrm>
            <a:off x="4667994" y="2838968"/>
            <a:ext cx="1171575" cy="1133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3" t="73677" r="51036" b="2648"/>
          <a:stretch/>
        </p:blipFill>
        <p:spPr>
          <a:xfrm>
            <a:off x="3227834" y="2848689"/>
            <a:ext cx="1181472" cy="1123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9" t="50000" r="34245" b="26525"/>
          <a:stretch/>
        </p:blipFill>
        <p:spPr>
          <a:xfrm>
            <a:off x="390369" y="4226366"/>
            <a:ext cx="1157684" cy="1114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1" r="83594" b="50000"/>
          <a:stretch/>
        </p:blipFill>
        <p:spPr>
          <a:xfrm>
            <a:off x="4667994" y="4212565"/>
            <a:ext cx="1200150" cy="1160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5" r="83588" b="73749"/>
          <a:stretch/>
        </p:blipFill>
        <p:spPr>
          <a:xfrm>
            <a:off x="347514" y="1348299"/>
            <a:ext cx="1200539" cy="1175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87" t="2085" r="33937" b="74239"/>
          <a:stretch/>
        </p:blipFill>
        <p:spPr>
          <a:xfrm>
            <a:off x="3204120" y="4249265"/>
            <a:ext cx="1190625" cy="1123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16" t="2453" r="17708" b="74273"/>
          <a:stretch/>
        </p:blipFill>
        <p:spPr>
          <a:xfrm>
            <a:off x="1778149" y="4240441"/>
            <a:ext cx="1190625" cy="11049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Управляющая кнопка: настраиваемая 20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07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71128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56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0.24045 -0.0069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4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2.59259E-6 L 0.55173 -0.020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60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39948 0.1553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65" y="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977390"/>
            <a:ext cx="400050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68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роанализируйте 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театрально изобразите вместе с ребенком стихотворение 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Раисы Кудашевой.</a:t>
            </a:r>
            <a:b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Выучите его.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4048" y="1778040"/>
            <a:ext cx="3312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/>
              <a:t>По </a:t>
            </a:r>
            <a:r>
              <a:rPr lang="ru-RU" sz="1600" dirty="0"/>
              <a:t>утрам ее будить</a:t>
            </a:r>
            <a:r>
              <a:rPr lang="ru-RU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„</a:t>
            </a:r>
            <a:r>
              <a:rPr lang="ru-RU" sz="1600" dirty="0" err="1"/>
              <a:t>Фиу-тью</a:t>
            </a:r>
            <a:r>
              <a:rPr lang="ru-RU" sz="1600" dirty="0"/>
              <a:t>!.. Вставай, хозяйка</a:t>
            </a:r>
            <a:r>
              <a:rPr lang="ru-RU" sz="16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Серая </a:t>
            </a:r>
            <a:r>
              <a:rPr lang="ru-RU" sz="1600" dirty="0"/>
              <a:t>лентяйка</a:t>
            </a:r>
            <a:r>
              <a:rPr lang="ru-RU" sz="1600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Погляди </a:t>
            </a:r>
            <a:r>
              <a:rPr lang="ru-RU" sz="1600" dirty="0"/>
              <a:t>скорей в оконце</a:t>
            </a:r>
            <a:r>
              <a:rPr lang="ru-RU" sz="16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Ярко </a:t>
            </a:r>
            <a:r>
              <a:rPr lang="ru-RU" sz="1600" dirty="0"/>
              <a:t>светит солнце</a:t>
            </a:r>
            <a:r>
              <a:rPr lang="ru-RU" sz="1600" dirty="0" smtClean="0"/>
              <a:t>!»</a:t>
            </a: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01079" y="1772816"/>
            <a:ext cx="283887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/>
              <a:t>Зима </a:t>
            </a:r>
            <a:r>
              <a:rPr lang="ru-RU" sz="1600" dirty="0" smtClean="0"/>
              <a:t>наступает,</a:t>
            </a:r>
          </a:p>
          <a:p>
            <a:pPr>
              <a:lnSpc>
                <a:spcPct val="150000"/>
              </a:lnSpc>
            </a:pPr>
            <a:r>
              <a:rPr lang="ru-RU" sz="1600" dirty="0"/>
              <a:t>К</a:t>
            </a:r>
            <a:r>
              <a:rPr lang="ru-RU" sz="1600" dirty="0" smtClean="0"/>
              <a:t>рутится </a:t>
            </a:r>
            <a:r>
              <a:rPr lang="ru-RU" sz="1600" dirty="0"/>
              <a:t>снежок</a:t>
            </a:r>
            <a:r>
              <a:rPr lang="ru-RU" sz="1600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Синичка порхает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С </a:t>
            </a:r>
            <a:r>
              <a:rPr lang="ru-RU" sz="1600" dirty="0"/>
              <a:t>куста на кусток</a:t>
            </a:r>
            <a:r>
              <a:rPr lang="ru-RU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«</a:t>
            </a:r>
            <a:r>
              <a:rPr lang="ru-RU" sz="1600" dirty="0"/>
              <a:t>Скажи нам, синичка</a:t>
            </a:r>
            <a:r>
              <a:rPr lang="ru-RU" sz="16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Ты </a:t>
            </a:r>
            <a:r>
              <a:rPr lang="ru-RU" sz="1600" dirty="0"/>
              <a:t>где же живешь</a:t>
            </a:r>
            <a:r>
              <a:rPr lang="ru-RU" sz="1600" dirty="0" smtClean="0"/>
              <a:t>?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Что </a:t>
            </a:r>
            <a:r>
              <a:rPr lang="ru-RU" sz="1600" dirty="0"/>
              <a:t>делаешь, птичка</a:t>
            </a:r>
            <a:r>
              <a:rPr lang="ru-RU" sz="1600" dirty="0" smtClean="0"/>
              <a:t>?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О </a:t>
            </a:r>
            <a:r>
              <a:rPr lang="ru-RU" sz="1600" dirty="0"/>
              <a:t>чем ты поешь</a:t>
            </a:r>
            <a:r>
              <a:rPr lang="ru-RU" sz="1600" dirty="0" smtClean="0"/>
              <a:t>?»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— </a:t>
            </a:r>
            <a:r>
              <a:rPr lang="ru-RU" sz="1600" dirty="0"/>
              <a:t>«Я живу у горки</a:t>
            </a:r>
            <a:r>
              <a:rPr lang="ru-RU" sz="16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С </a:t>
            </a:r>
            <a:r>
              <a:rPr lang="ru-RU" sz="1600" dirty="0"/>
              <a:t>малой мышкой в норке</a:t>
            </a:r>
            <a:r>
              <a:rPr lang="ru-RU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ru-RU" sz="1600" dirty="0" smtClean="0"/>
              <a:t>Нанялась </a:t>
            </a:r>
            <a:r>
              <a:rPr lang="ru-RU" sz="1600" dirty="0"/>
              <a:t>я к ней </a:t>
            </a:r>
            <a:r>
              <a:rPr lang="ru-RU" sz="1600" dirty="0" smtClean="0"/>
              <a:t>служить,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751" y="3850308"/>
            <a:ext cx="3167641" cy="2111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54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течении недели разучите с ребёнком пальчиковую гимнастику и скороговорку.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021" y="1890526"/>
            <a:ext cx="4582451" cy="44908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9" t="4639" r="14668" b="46196"/>
          <a:stretch/>
        </p:blipFill>
        <p:spPr>
          <a:xfrm>
            <a:off x="162070" y="3212976"/>
            <a:ext cx="4049890" cy="1965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96259" y="2420888"/>
            <a:ext cx="31815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Скороговорка</a:t>
            </a:r>
            <a:endParaRPr lang="ru-RU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922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61708"/>
            <a:ext cx="7685692" cy="5037084"/>
          </a:xfrm>
          <a:prstGeom prst="rect">
            <a:avLst/>
          </a:prstGeom>
        </p:spPr>
      </p:pic>
      <p:pic>
        <p:nvPicPr>
          <p:cNvPr id="7" name="Picture 3" descr="C:\Users\Администратор\AppData\Local\Microsoft\Windows\Temporary Internet Files\Content.IE5\AZB3Z3AF\MC900212043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72008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Помогите снегирю добраться до кормушки.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243" y="1124744"/>
            <a:ext cx="1695970" cy="160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65224" y="260648"/>
            <a:ext cx="7262491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10. Прослушайте пение различных птиц,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расскажите о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них.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6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1" t="9515" b="10434"/>
          <a:stretch/>
        </p:blipFill>
        <p:spPr>
          <a:xfrm>
            <a:off x="251520" y="2110135"/>
            <a:ext cx="2275360" cy="1557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88840"/>
            <a:ext cx="180020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1" r="12347" b="5077"/>
          <a:stretch/>
        </p:blipFill>
        <p:spPr>
          <a:xfrm>
            <a:off x="4716016" y="2132856"/>
            <a:ext cx="2016224" cy="1578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2" t="8707" r="11497" b="5306"/>
          <a:stretch/>
        </p:blipFill>
        <p:spPr>
          <a:xfrm>
            <a:off x="6948264" y="1916832"/>
            <a:ext cx="1879354" cy="2030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2281893"/>
      </p:ext>
    </p:extLst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365755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11. Выберите любую птицу и составьте рассказ о ней по схеме.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76872"/>
            <a:ext cx="8145851" cy="274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5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276267"/>
            <a:ext cx="6768752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12. Совместно с ребенком изготовьте синицу.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08720"/>
            <a:ext cx="6097353" cy="5589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трелка вправо 4"/>
          <p:cNvSpPr/>
          <p:nvPr/>
        </p:nvSpPr>
        <p:spPr>
          <a:xfrm>
            <a:off x="3131840" y="5689412"/>
            <a:ext cx="720080" cy="274340"/>
          </a:xfrm>
          <a:prstGeom prst="rightArrow">
            <a:avLst>
              <a:gd name="adj1" fmla="val 25144"/>
              <a:gd name="adj2" fmla="val 50000"/>
            </a:avLst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5220072" y="5687536"/>
            <a:ext cx="720080" cy="274340"/>
          </a:xfrm>
          <a:prstGeom prst="rightArrow">
            <a:avLst>
              <a:gd name="adj1" fmla="val 25144"/>
              <a:gd name="adj2" fmla="val 50000"/>
            </a:avLst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39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971600" y="260648"/>
            <a:ext cx="712879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13. Совместная прогулка. Наблюдение за синицей.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1340768"/>
            <a:ext cx="6696744" cy="50167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вызывать интерес 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пернатым; знакомить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синицей, ее повадками, средой обитания, особенностями внешнего вида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наблюдения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Угадай, какая птица,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Бойкая, задорная, ловкая, проворная,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Звонко тенькает: «Тень-тень!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хорош весенний день!» 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(Синица.)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Синица расписная свистит, не уставая.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окном повешу ей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кусочек сала,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теплей и веселей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Бедной птахе стало.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птица?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выглядит и какого она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цвета?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происходят в жизни 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синиц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зимой?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питаются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синицы?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заботятся 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них?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пользу синицы приносят?</a:t>
            </a:r>
          </a:p>
        </p:txBody>
      </p:sp>
    </p:spTree>
    <p:extLst>
      <p:ext uri="{BB962C8B-B14F-4D97-AF65-F5344CB8AC3E}">
        <p14:creationId xmlns:p14="http://schemas.microsoft.com/office/powerpoint/2010/main" val="23643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980728"/>
            <a:ext cx="7468965" cy="5627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0648"/>
            <a:ext cx="7478515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 птицу по силуэту.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49" r="47770" b="27426"/>
          <a:stretch/>
        </p:blipFill>
        <p:spPr>
          <a:xfrm>
            <a:off x="6163369" y="3789040"/>
            <a:ext cx="1912690" cy="12573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8" t="57104" b="22467"/>
          <a:stretch/>
        </p:blipFill>
        <p:spPr>
          <a:xfrm flipH="1">
            <a:off x="2051720" y="2306166"/>
            <a:ext cx="3096344" cy="2635002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31" r="52725" b="2606"/>
          <a:stretch/>
        </p:blipFill>
        <p:spPr>
          <a:xfrm>
            <a:off x="6254088" y="5085184"/>
            <a:ext cx="1731252" cy="149542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33" b="85103"/>
          <a:stretch/>
        </p:blipFill>
        <p:spPr>
          <a:xfrm>
            <a:off x="6444208" y="1052736"/>
            <a:ext cx="1188959" cy="106267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95" r="66105" b="45227"/>
          <a:stretch/>
        </p:blipFill>
        <p:spPr>
          <a:xfrm>
            <a:off x="6499076" y="2169091"/>
            <a:ext cx="1241276" cy="1739011"/>
          </a:xfrm>
          <a:prstGeom prst="rect">
            <a:avLst/>
          </a:prstGeom>
        </p:spPr>
      </p:pic>
      <p:sp>
        <p:nvSpPr>
          <p:cNvPr id="4" name="Стрелка вниз 3"/>
          <p:cNvSpPr/>
          <p:nvPr/>
        </p:nvSpPr>
        <p:spPr>
          <a:xfrm rot="17968242">
            <a:off x="5609806" y="4390311"/>
            <a:ext cx="351700" cy="1440160"/>
          </a:xfrm>
          <a:prstGeom prst="downArrow">
            <a:avLst>
              <a:gd name="adj1" fmla="val 21340"/>
              <a:gd name="adj2" fmla="val 411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настраиваемая 29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071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980728"/>
            <a:ext cx="7468965" cy="5627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0648"/>
            <a:ext cx="7478515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 птицу по силуэту.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49" r="47770" b="27426"/>
          <a:stretch/>
        </p:blipFill>
        <p:spPr>
          <a:xfrm>
            <a:off x="6163369" y="3789040"/>
            <a:ext cx="1912690" cy="12573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b="77334"/>
          <a:stretch/>
        </p:blipFill>
        <p:spPr>
          <a:xfrm flipH="1">
            <a:off x="1917286" y="1988839"/>
            <a:ext cx="2582706" cy="3391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31" r="52725" b="2606"/>
          <a:stretch/>
        </p:blipFill>
        <p:spPr>
          <a:xfrm>
            <a:off x="6254088" y="5085184"/>
            <a:ext cx="1731252" cy="149542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33" b="85103"/>
          <a:stretch/>
        </p:blipFill>
        <p:spPr>
          <a:xfrm>
            <a:off x="6444208" y="1052736"/>
            <a:ext cx="1188959" cy="106267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95" r="66105" b="45227"/>
          <a:stretch/>
        </p:blipFill>
        <p:spPr>
          <a:xfrm>
            <a:off x="6499076" y="2169091"/>
            <a:ext cx="1241276" cy="1739011"/>
          </a:xfrm>
          <a:prstGeom prst="rect">
            <a:avLst/>
          </a:prstGeom>
        </p:spPr>
      </p:pic>
      <p:sp>
        <p:nvSpPr>
          <p:cNvPr id="4" name="Стрелка вниз 3"/>
          <p:cNvSpPr/>
          <p:nvPr/>
        </p:nvSpPr>
        <p:spPr>
          <a:xfrm rot="15815424">
            <a:off x="5343028" y="2454995"/>
            <a:ext cx="351700" cy="1440160"/>
          </a:xfrm>
          <a:prstGeom prst="downArrow">
            <a:avLst>
              <a:gd name="adj1" fmla="val 21340"/>
              <a:gd name="adj2" fmla="val 411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настраиваемая 29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489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980728"/>
            <a:ext cx="7468965" cy="5627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0648"/>
            <a:ext cx="7478515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 птицу по силуэту.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49" r="47770" b="27426"/>
          <a:stretch/>
        </p:blipFill>
        <p:spPr>
          <a:xfrm>
            <a:off x="6163369" y="3789040"/>
            <a:ext cx="1912690" cy="125730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6" t="22666" r="16071" b="63047"/>
          <a:stretch/>
        </p:blipFill>
        <p:spPr>
          <a:xfrm flipH="1">
            <a:off x="2123728" y="2529914"/>
            <a:ext cx="2562004" cy="194421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31" r="52725" b="2606"/>
          <a:stretch/>
        </p:blipFill>
        <p:spPr>
          <a:xfrm>
            <a:off x="6254088" y="5085184"/>
            <a:ext cx="1731252" cy="149542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33" b="85103"/>
          <a:stretch/>
        </p:blipFill>
        <p:spPr>
          <a:xfrm>
            <a:off x="6444208" y="1052736"/>
            <a:ext cx="1188959" cy="1062674"/>
          </a:xfrm>
          <a:prstGeom prst="rect">
            <a:avLst/>
          </a:prstGeom>
        </p:spPr>
      </p:pic>
      <p:sp>
        <p:nvSpPr>
          <p:cNvPr id="4" name="Стрелка вниз 3"/>
          <p:cNvSpPr/>
          <p:nvPr/>
        </p:nvSpPr>
        <p:spPr>
          <a:xfrm rot="14722864">
            <a:off x="5412062" y="1584581"/>
            <a:ext cx="351700" cy="1440160"/>
          </a:xfrm>
          <a:prstGeom prst="downArrow">
            <a:avLst>
              <a:gd name="adj1" fmla="val 21340"/>
              <a:gd name="adj2" fmla="val 411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95" r="66105" b="45227"/>
          <a:stretch/>
        </p:blipFill>
        <p:spPr>
          <a:xfrm>
            <a:off x="6499076" y="2169091"/>
            <a:ext cx="1241276" cy="1739011"/>
          </a:xfrm>
          <a:prstGeom prst="rect">
            <a:avLst/>
          </a:prstGeom>
        </p:spPr>
      </p:pic>
      <p:sp>
        <p:nvSpPr>
          <p:cNvPr id="14" name="Управляющая кнопка: настраиваемая 13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89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980728"/>
            <a:ext cx="7468965" cy="5627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0648"/>
            <a:ext cx="7478515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 птицу по силуэту.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49" r="47770" b="27426"/>
          <a:stretch/>
        </p:blipFill>
        <p:spPr>
          <a:xfrm>
            <a:off x="6163369" y="3789040"/>
            <a:ext cx="1912690" cy="125730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0" t="84621"/>
          <a:stretch/>
        </p:blipFill>
        <p:spPr>
          <a:xfrm flipH="1">
            <a:off x="2016629" y="2789546"/>
            <a:ext cx="3372769" cy="193559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31" r="52725" b="2606"/>
          <a:stretch/>
        </p:blipFill>
        <p:spPr>
          <a:xfrm>
            <a:off x="6254088" y="5085184"/>
            <a:ext cx="1731252" cy="1495426"/>
          </a:xfrm>
          <a:prstGeom prst="rect">
            <a:avLst/>
          </a:prstGeom>
        </p:spPr>
      </p:pic>
      <p:sp>
        <p:nvSpPr>
          <p:cNvPr id="4" name="Стрелка вниз 3"/>
          <p:cNvSpPr/>
          <p:nvPr/>
        </p:nvSpPr>
        <p:spPr>
          <a:xfrm rot="16200000">
            <a:off x="5308905" y="3519773"/>
            <a:ext cx="351700" cy="1198826"/>
          </a:xfrm>
          <a:prstGeom prst="downArrow">
            <a:avLst>
              <a:gd name="adj1" fmla="val 21340"/>
              <a:gd name="adj2" fmla="val 411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95" r="66105" b="45227"/>
          <a:stretch/>
        </p:blipFill>
        <p:spPr>
          <a:xfrm>
            <a:off x="6499076" y="2169091"/>
            <a:ext cx="1241276" cy="173901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33" b="85103"/>
          <a:stretch/>
        </p:blipFill>
        <p:spPr>
          <a:xfrm>
            <a:off x="6444208" y="1052736"/>
            <a:ext cx="1188959" cy="1062674"/>
          </a:xfrm>
          <a:prstGeom prst="rect">
            <a:avLst/>
          </a:prstGeom>
        </p:spPr>
      </p:pic>
      <p:sp>
        <p:nvSpPr>
          <p:cNvPr id="15" name="Управляющая кнопка: настраиваемая 14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73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977390"/>
            <a:ext cx="400050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87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роанализируйте 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театрально изобразите вместе с ребенком стихотворение </a:t>
            </a:r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Надежды Ласточкиной. Выучите его.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916832"/>
            <a:ext cx="4896544" cy="3629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ru-RU" sz="2000" dirty="0" smtClean="0"/>
              <a:t>Природа </a:t>
            </a:r>
            <a:r>
              <a:rPr lang="ru-RU" sz="2000" dirty="0"/>
              <a:t>Сибири</a:t>
            </a:r>
            <a:r>
              <a:rPr lang="ru-RU" sz="2000" dirty="0" smtClean="0"/>
              <a:t>...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А</a:t>
            </a:r>
            <a:r>
              <a:rPr lang="ru-RU" sz="2000" dirty="0" smtClean="0"/>
              <a:t> </a:t>
            </a:r>
            <a:r>
              <a:rPr lang="ru-RU" sz="2000" dirty="0"/>
              <a:t>есть ли богаче?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Где кедры</a:t>
            </a:r>
            <a:r>
              <a:rPr lang="ru-RU" sz="2000" dirty="0" smtClean="0"/>
              <a:t>, как </a:t>
            </a:r>
            <a:r>
              <a:rPr lang="ru-RU" sz="2000" dirty="0"/>
              <a:t>в </a:t>
            </a:r>
            <a:r>
              <a:rPr lang="ru-RU" sz="2000" dirty="0" smtClean="0"/>
              <a:t>зеркало,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С</a:t>
            </a:r>
            <a:r>
              <a:rPr lang="ru-RU" sz="2000" dirty="0" smtClean="0"/>
              <a:t>мотрятся </a:t>
            </a:r>
            <a:r>
              <a:rPr lang="ru-RU" sz="2000" dirty="0"/>
              <a:t>в небо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Где ивы и </a:t>
            </a:r>
            <a:r>
              <a:rPr lang="ru-RU" sz="2000" dirty="0" smtClean="0"/>
              <a:t>вербы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Н</a:t>
            </a:r>
            <a:r>
              <a:rPr lang="ru-RU" sz="2000" dirty="0" smtClean="0"/>
              <a:t>ад </a:t>
            </a:r>
            <a:r>
              <a:rPr lang="ru-RU" sz="2000" dirty="0"/>
              <a:t>речкою плачут,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Меня не поймет</a:t>
            </a:r>
            <a:r>
              <a:rPr lang="ru-RU" sz="2000" dirty="0" smtClean="0"/>
              <a:t>, только </a:t>
            </a:r>
            <a:r>
              <a:rPr lang="ru-RU" sz="2000" dirty="0"/>
              <a:t>тот</a:t>
            </a:r>
            <a:r>
              <a:rPr lang="ru-RU" sz="2000" dirty="0" smtClean="0"/>
              <a:t>, </a:t>
            </a:r>
          </a:p>
          <a:p>
            <a:pPr>
              <a:lnSpc>
                <a:spcPts val="3500"/>
              </a:lnSpc>
            </a:pPr>
            <a:r>
              <a:rPr lang="ru-RU" sz="2000" dirty="0"/>
              <a:t>К</a:t>
            </a:r>
            <a:r>
              <a:rPr lang="ru-RU" sz="2000" dirty="0" smtClean="0"/>
              <a:t>то </a:t>
            </a:r>
            <a:r>
              <a:rPr lang="ru-RU" sz="2000" dirty="0"/>
              <a:t>там не был.</a:t>
            </a: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371706"/>
            <a:ext cx="4500581" cy="2992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8031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В течении недели разучите с ребёнком пальчиковую гимнастику и скороговорку.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8733" y="2420888"/>
            <a:ext cx="31815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Скороговорка</a:t>
            </a:r>
            <a:endParaRPr lang="ru-RU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" t="26081" r="1762" b="2839"/>
          <a:stretch/>
        </p:blipFill>
        <p:spPr>
          <a:xfrm>
            <a:off x="507707" y="3284984"/>
            <a:ext cx="3704253" cy="2014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" t="13952" r="44573" b="16107"/>
          <a:stretch/>
        </p:blipFill>
        <p:spPr>
          <a:xfrm>
            <a:off x="4684120" y="2060848"/>
            <a:ext cx="4136352" cy="4163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683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84" b="3303"/>
          <a:stretch/>
        </p:blipFill>
        <p:spPr>
          <a:xfrm>
            <a:off x="539552" y="1412776"/>
            <a:ext cx="8053674" cy="5074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Администратор\AppData\Local\Microsoft\Windows\Temporary Internet Files\Content.IE5\AZB3Z3AF\MC900212043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72008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16. Найди хвойное дерево и расскажи о нем.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8301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65224" y="260648"/>
            <a:ext cx="7262491" cy="1200329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17. Прослушайте песню «Берёза».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асскажите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 своих представлениях во время прослушивания, проанализируйте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содержание песни.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507505" cy="141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Администратор\AppData\Local\Microsoft\Windows\Temporary Internet Files\Content.IE5\AZB3Z3AF\MC900212043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04864"/>
            <a:ext cx="5328422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4723587"/>
      </p:ext>
    </p:extLst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365755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18. Выберите любое дерево и составьте рассказ о нем по схеме.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" t="11392" r="1123" b="29507"/>
          <a:stretch/>
        </p:blipFill>
        <p:spPr>
          <a:xfrm>
            <a:off x="447393" y="1988840"/>
            <a:ext cx="8249215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307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260648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19. Совместно с ребенком слепите из пластилина ёлочку и украсьте её.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268760"/>
            <a:ext cx="5334000" cy="533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671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260648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20. Совместная прогулка. Наблюдение за хвойными деревьями.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329519"/>
              </p:ext>
            </p:extLst>
          </p:nvPr>
        </p:nvGraphicFramePr>
        <p:xfrm>
          <a:off x="1115616" y="1196752"/>
          <a:ext cx="6820124" cy="5591450"/>
        </p:xfrm>
        <a:graphic>
          <a:graphicData uri="http://schemas.openxmlformats.org/drawingml/2006/table">
            <a:tbl>
              <a:tblPr/>
              <a:tblGrid>
                <a:gridCol w="6820124"/>
              </a:tblGrid>
              <a:tr h="4305716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Цели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закреплять знания о деревьях; развивать умения анализировать, сравнивать, делать выводы.</a:t>
                      </a:r>
                    </a:p>
                    <a:p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Ход наблюдений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задает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ребёнку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вопросы.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чего нужен лес?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Что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 дает человеку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Какие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деревья украшают лес зимой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Стоят дома высокие,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Этажи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несчетные,</a:t>
                      </a: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Шпили колючие,</a:t>
                      </a: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 тучами могучими.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 каких деревьях говорится в стихотворении? 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 ели.)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Кто ее сестра?</a:t>
                      </a: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наверху, над мглою этой,</a:t>
                      </a: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Перерастая лес, одна, В лучах заката, В бликах света Горела яркая сосна.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 сосну и ель говорят: «Зимой и летом одним цветом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переносится по лесу сосновая пыльца? 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(Ветер ее разносит.)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семена сосны, когда падают, быстро вращаются? 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(Семена летят по ветру и быстро вращаются, как маленькие пропеллеры; помогают им крутиться полупрозрачные крылышки.)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чем сходство хвойных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деревьев?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Чем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отличаются деревья друг от друга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0" marR="23260" marT="19383" marB="1938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4">
                <a:tc>
                  <a:txBody>
                    <a:bodyPr/>
                    <a:lstStyle/>
                    <a:p>
                      <a:pPr algn="just"/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3260" marR="23260" marT="19383" marB="1938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282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260648"/>
            <a:ext cx="7478515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21.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Выбери две картинки с одинаковыми листьями. С каких деревьев эти листья?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87" b="67233"/>
          <a:stretch/>
        </p:blipFill>
        <p:spPr>
          <a:xfrm>
            <a:off x="1547664" y="1268760"/>
            <a:ext cx="2018005" cy="177924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14" r="33343" b="67233"/>
          <a:stretch/>
        </p:blipFill>
        <p:spPr>
          <a:xfrm>
            <a:off x="3563888" y="1268760"/>
            <a:ext cx="2019818" cy="177924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89" b="66832"/>
          <a:stretch/>
        </p:blipFill>
        <p:spPr>
          <a:xfrm>
            <a:off x="5589037" y="1268760"/>
            <a:ext cx="2011784" cy="180101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67" r="66481" b="33417"/>
          <a:stretch/>
        </p:blipFill>
        <p:spPr>
          <a:xfrm>
            <a:off x="1543179" y="3069771"/>
            <a:ext cx="2030445" cy="181446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8" t="33167" r="33241" b="33417"/>
          <a:stretch/>
        </p:blipFill>
        <p:spPr>
          <a:xfrm>
            <a:off x="3573624" y="3069771"/>
            <a:ext cx="2013598" cy="181446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59" t="33167" b="33417"/>
          <a:stretch/>
        </p:blipFill>
        <p:spPr>
          <a:xfrm>
            <a:off x="5587221" y="3069771"/>
            <a:ext cx="2013599" cy="181446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84" r="66481"/>
          <a:stretch/>
        </p:blipFill>
        <p:spPr>
          <a:xfrm>
            <a:off x="1543179" y="4884235"/>
            <a:ext cx="2030445" cy="181446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9" t="66584" r="33211"/>
          <a:stretch/>
        </p:blipFill>
        <p:spPr>
          <a:xfrm>
            <a:off x="3573624" y="4884235"/>
            <a:ext cx="2015414" cy="181446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89" t="66584"/>
          <a:stretch/>
        </p:blipFill>
        <p:spPr>
          <a:xfrm>
            <a:off x="5589037" y="4884235"/>
            <a:ext cx="2011783" cy="18144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57400" y="4895286"/>
            <a:ext cx="2016224" cy="18144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настраиваемая 20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5589038" y="3080822"/>
            <a:ext cx="2016224" cy="18144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53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" grpId="0" animBg="1"/>
      <p:bldP spid="3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977390"/>
            <a:ext cx="400050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2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 Прочитайте и проанализируйте сказки Софьи Бунтовской.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49599"/>
            <a:ext cx="2957513" cy="450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346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470225" cy="1143000"/>
          </a:xfr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 В течении недели разучите с ребёнком пальчиковую гимнастику и скороговорку.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vanteCpsLCBrk" panose="020B0802020202020204" pitchFamily="34" charset="-5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6"/>
          <a:stretch/>
        </p:blipFill>
        <p:spPr>
          <a:xfrm>
            <a:off x="3923928" y="2060848"/>
            <a:ext cx="4910655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75" r="15771" b="12782"/>
          <a:stretch/>
        </p:blipFill>
        <p:spPr>
          <a:xfrm>
            <a:off x="395536" y="2780928"/>
            <a:ext cx="3296169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751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528" y="260648"/>
            <a:ext cx="8424936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23. Вместе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ребёнком рассмотрите фотографии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снежинок,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обратите внимание на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их красоту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разнообразие. 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9040"/>
            <a:ext cx="2520000" cy="252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3" r="17653"/>
          <a:stretch/>
        </p:blipFill>
        <p:spPr>
          <a:xfrm>
            <a:off x="3434183" y="1268760"/>
            <a:ext cx="2324571" cy="252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472" y="1268760"/>
            <a:ext cx="2520000" cy="2520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" t="5170" r="3061" b="4081"/>
          <a:stretch/>
        </p:blipFill>
        <p:spPr>
          <a:xfrm>
            <a:off x="6252985" y="3933056"/>
            <a:ext cx="2629564" cy="2520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3" t="9932" r="20000" b="10340"/>
          <a:stretch/>
        </p:blipFill>
        <p:spPr>
          <a:xfrm>
            <a:off x="3293465" y="3933056"/>
            <a:ext cx="2606007" cy="2520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r="17262" b="3341"/>
          <a:stretch/>
        </p:blipFill>
        <p:spPr>
          <a:xfrm>
            <a:off x="261955" y="3933056"/>
            <a:ext cx="2643146" cy="2520000"/>
          </a:xfrm>
          <a:prstGeom prst="rect">
            <a:avLst/>
          </a:prstGeom>
        </p:spPr>
      </p:pic>
      <p:pic>
        <p:nvPicPr>
          <p:cNvPr id="21" name="Picture 3" descr="C:\Users\Администратор\AppData\Local\Microsoft\Windows\Temporary Internet Files\Content.IE5\AZB3Z3AF\MC900212043[1].wm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91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65224" y="260648"/>
            <a:ext cx="7262491" cy="1569660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24. Прослушайте вальс Георгия Свиридова «Метель»,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расскажите о своих представлениях во время прослушивания, проанализируйте произведение.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60848"/>
            <a:ext cx="2507505" cy="141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Администратор\AppData\Local\Microsoft\Windows\Temporary Internet Files\Content.IE5\AZB3Z3AF\MC900212043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79" y="2072612"/>
            <a:ext cx="5706989" cy="3804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4099967"/>
      </p:ext>
    </p:extLst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365755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25. Выберите картинки с неживой природой. Расскажи о каждой.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0"/>
          <a:stretch/>
        </p:blipFill>
        <p:spPr>
          <a:xfrm>
            <a:off x="914400" y="1592696"/>
            <a:ext cx="7315200" cy="47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005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260648"/>
            <a:ext cx="6768752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26. Совместно с ребенком нарисуйте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зимний узор.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" t="7075" r="2232" b="2402"/>
          <a:stretch/>
        </p:blipFill>
        <p:spPr>
          <a:xfrm>
            <a:off x="2687215" y="1268760"/>
            <a:ext cx="3760237" cy="5374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852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5536" y="260648"/>
            <a:ext cx="8352928" cy="461665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27. Совместная прогулка. Наблюдение за снегом и льдом.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9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5034" y="980728"/>
            <a:ext cx="7108157" cy="5509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реалистическое понимание неживой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природы; закреплять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о том, что вода может быть в твердом состоянии (снег, лед).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наблюдения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Ой ты, зимушка-краса! Побелила все леса, Горы снега намела, Нас кататься позвала.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 опыт, задает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вопросы. В один стакан кладем лед, в другой — снег.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лед по цвету, на ощупь? Назовите его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снег по цвету, на ощупь? Назовите его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состоят снег и лед?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ставим оба стакана в теплое место, через время посмотрим, что стало со льдом и снегом.</a:t>
            </a:r>
          </a:p>
          <a:p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состоянием погоды.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Развивать умение самостоятельно распознавать и называть снегопад, поземку, мороз, вьюгу, иней. Учить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сравнивать эти явления, находить сходство и различия.</a:t>
            </a:r>
          </a:p>
          <a:p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«Кто больше?» -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в подборе определений к существительным и глаголов, соответствующих зимним явлениям.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зимний день? (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морозный, холодный, ясный, снежный, короткий, ветреный, сказочный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Мороз (что делает?) 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морозит, трещит, крепчает, вымораживает, стоит, ударяет, слабеет, сковывает, стоять не велит.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 (что делает?) 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дует, метет, несет(снег), завывает, воет, кружит.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88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1700808"/>
            <a:ext cx="7478515" cy="40324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60648"/>
            <a:ext cx="7478515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28.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Поиграем?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Найди лишнюю картинку в каждом ряду и объясни свой выбор.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21" name="Управляющая кнопка: настраиваемая 20">
            <a:hlinkClick r:id="" action="ppaction://hlinkshowjump?jump=nextslide" highlightClick="1"/>
          </p:cNvPr>
          <p:cNvSpPr/>
          <p:nvPr/>
        </p:nvSpPr>
        <p:spPr>
          <a:xfrm>
            <a:off x="539552" y="6093296"/>
            <a:ext cx="1224136" cy="3600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Далее</a:t>
            </a:r>
            <a:endParaRPr lang="ru-RU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t="15918" r="78642" b="48624"/>
          <a:stretch/>
        </p:blipFill>
        <p:spPr>
          <a:xfrm>
            <a:off x="899592" y="1772815"/>
            <a:ext cx="1386408" cy="207304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8" t="15918" r="50673" b="48413"/>
          <a:stretch/>
        </p:blipFill>
        <p:spPr>
          <a:xfrm>
            <a:off x="2286000" y="1760562"/>
            <a:ext cx="2183363" cy="208529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7" t="15918" r="30445" b="48413"/>
          <a:stretch/>
        </p:blipFill>
        <p:spPr>
          <a:xfrm>
            <a:off x="4469364" y="1760562"/>
            <a:ext cx="1576874" cy="208529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56" t="15918" r="2245" b="48413"/>
          <a:stretch/>
        </p:blipFill>
        <p:spPr>
          <a:xfrm>
            <a:off x="6046238" y="1760562"/>
            <a:ext cx="2198170" cy="208529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t="51586" r="73176" b="17959"/>
          <a:stretch/>
        </p:blipFill>
        <p:spPr>
          <a:xfrm>
            <a:off x="902635" y="3845861"/>
            <a:ext cx="1812573" cy="178049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4" t="51586" r="50673" b="17959"/>
          <a:stretch/>
        </p:blipFill>
        <p:spPr>
          <a:xfrm>
            <a:off x="2715208" y="3845860"/>
            <a:ext cx="1754156" cy="178049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7" t="51586" r="23143" b="17959"/>
          <a:stretch/>
        </p:blipFill>
        <p:spPr>
          <a:xfrm>
            <a:off x="4469363" y="3845860"/>
            <a:ext cx="2146041" cy="1780499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58" t="51586" r="2245" b="17959"/>
          <a:stretch/>
        </p:blipFill>
        <p:spPr>
          <a:xfrm>
            <a:off x="6615404" y="3845860"/>
            <a:ext cx="1629004" cy="1780499"/>
          </a:xfrm>
          <a:prstGeom prst="rect">
            <a:avLst/>
          </a:prstGeom>
        </p:spPr>
      </p:pic>
      <p:sp>
        <p:nvSpPr>
          <p:cNvPr id="5" name="Умножение 4"/>
          <p:cNvSpPr/>
          <p:nvPr/>
        </p:nvSpPr>
        <p:spPr>
          <a:xfrm>
            <a:off x="5900699" y="1196752"/>
            <a:ext cx="3058414" cy="2952328"/>
          </a:xfrm>
          <a:prstGeom prst="mathMultiply">
            <a:avLst>
              <a:gd name="adj1" fmla="val 3610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Умножение 34"/>
          <p:cNvSpPr/>
          <p:nvPr/>
        </p:nvSpPr>
        <p:spPr>
          <a:xfrm>
            <a:off x="2063079" y="3361759"/>
            <a:ext cx="3058414" cy="2952328"/>
          </a:xfrm>
          <a:prstGeom prst="mathMultiply">
            <a:avLst>
              <a:gd name="adj1" fmla="val 3610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16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5" grpId="0" animBg="1"/>
      <p:bldP spid="3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977390"/>
            <a:ext cx="400050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5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1580" y="260648"/>
            <a:ext cx="7560840" cy="1077218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29. ФОТОГАЛЕРЕЯ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noProof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Разместите на слайде снимки с самыми запоминающимися моментами этого месяца. </a:t>
            </a:r>
            <a:endParaRPr kumimoji="0" lang="ru-RU" sz="2000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473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1580" y="260648"/>
            <a:ext cx="7560840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30. </a:t>
            </a:r>
            <a:r>
              <a:rPr lang="ru-RU" sz="2400" b="1" noProof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Разместите на слайде видео с чтением любимого стихотворения, разученного в этом месяце.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7015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Администратор\AppData\Local\Microsoft\Windows\Temporary Internet Files\Content.IE5\AZB3Z3AF\MC90021204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61876"/>
            <a:ext cx="884731" cy="74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1580" y="260648"/>
            <a:ext cx="7560840" cy="830997"/>
          </a:xfrm>
          <a:prstGeom prst="rect">
            <a:avLst/>
          </a:prstGeom>
          <a:solidFill>
            <a:schemeClr val="lt1">
              <a:alpha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31. Совместно с ребёнком опишите</a:t>
            </a:r>
            <a:r>
              <a:rPr lang="ru-RU" sz="2400" b="1" noProof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свои впечатление о прошедшем месяце.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1580" y="1484784"/>
            <a:ext cx="7560840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83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Электронные ресурсы: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1. </a:t>
            </a:r>
            <a:r>
              <a:rPr lang="en-US" sz="2000" dirty="0">
                <a:hlinkClick r:id="rId3"/>
              </a:rPr>
              <a:t>http://www.stranamam.ru/</a:t>
            </a:r>
            <a:endParaRPr lang="ru-RU" sz="2000" dirty="0"/>
          </a:p>
          <a:p>
            <a:r>
              <a:rPr lang="ru-RU" sz="2000" dirty="0"/>
              <a:t>2.</a:t>
            </a:r>
            <a:r>
              <a:rPr lang="en-US" sz="2000" dirty="0"/>
              <a:t> </a:t>
            </a:r>
            <a:r>
              <a:rPr lang="en-US" sz="2000" dirty="0">
                <a:hlinkClick r:id="rId4"/>
              </a:rPr>
              <a:t>http://allday1.com/</a:t>
            </a:r>
            <a:endParaRPr lang="en-US" sz="2000" dirty="0"/>
          </a:p>
          <a:p>
            <a:r>
              <a:rPr lang="en-US" sz="2000" dirty="0"/>
              <a:t>3</a:t>
            </a:r>
            <a:r>
              <a:rPr lang="ru-RU" sz="2000" dirty="0"/>
              <a:t>.</a:t>
            </a:r>
            <a:r>
              <a:rPr lang="en-US" sz="2000" dirty="0"/>
              <a:t> </a:t>
            </a:r>
            <a:r>
              <a:rPr lang="en-US" sz="2000" dirty="0">
                <a:hlinkClick r:id="rId5"/>
              </a:rPr>
              <a:t>http://www.maam.ru/</a:t>
            </a:r>
            <a:endParaRPr lang="ru-RU" sz="2000" dirty="0"/>
          </a:p>
          <a:p>
            <a:r>
              <a:rPr lang="ru-RU" sz="2000" dirty="0"/>
              <a:t>4.</a:t>
            </a:r>
            <a:r>
              <a:rPr lang="en-US" sz="2000" dirty="0"/>
              <a:t> </a:t>
            </a:r>
            <a:r>
              <a:rPr lang="en-US" sz="2000" dirty="0">
                <a:hlinkClick r:id="rId6"/>
              </a:rPr>
              <a:t>http://stranamasterov.ru/</a:t>
            </a:r>
            <a:endParaRPr lang="ru-RU" sz="2000" dirty="0"/>
          </a:p>
          <a:p>
            <a:r>
              <a:rPr lang="ru-RU" sz="2000" dirty="0"/>
              <a:t>5.</a:t>
            </a:r>
            <a:r>
              <a:rPr lang="en-US" sz="2000" dirty="0"/>
              <a:t> </a:t>
            </a:r>
            <a:r>
              <a:rPr lang="en-US" sz="2000" dirty="0">
                <a:hlinkClick r:id="rId7"/>
              </a:rPr>
              <a:t>http://detsad-kitty.ru/</a:t>
            </a:r>
            <a:endParaRPr lang="ru-RU" sz="2000" dirty="0"/>
          </a:p>
          <a:p>
            <a:r>
              <a:rPr lang="ru-RU" sz="2000" dirty="0"/>
              <a:t>6.</a:t>
            </a:r>
            <a:r>
              <a:rPr lang="en-US" sz="2000" dirty="0"/>
              <a:t> </a:t>
            </a:r>
            <a:r>
              <a:rPr lang="en-US" sz="2000" dirty="0">
                <a:hlinkClick r:id="rId8"/>
              </a:rPr>
              <a:t>http://ped-kopilka.ru/</a:t>
            </a:r>
            <a:endParaRPr lang="ru-RU" sz="2000" dirty="0"/>
          </a:p>
          <a:p>
            <a:r>
              <a:rPr lang="ru-RU" sz="2000" dirty="0"/>
              <a:t>7.</a:t>
            </a:r>
            <a:r>
              <a:rPr lang="en-US" sz="2000" dirty="0"/>
              <a:t> </a:t>
            </a:r>
            <a:r>
              <a:rPr lang="en-US" sz="2000" dirty="0">
                <a:hlinkClick r:id="rId9"/>
              </a:rPr>
              <a:t>http://www.ecosystema.ru/</a:t>
            </a:r>
            <a:endParaRPr lang="ru-RU" sz="2000" dirty="0"/>
          </a:p>
          <a:p>
            <a:r>
              <a:rPr lang="ru-RU" sz="2000" dirty="0"/>
              <a:t>8.</a:t>
            </a:r>
            <a:r>
              <a:rPr lang="en-US" sz="2000" dirty="0"/>
              <a:t> </a:t>
            </a:r>
            <a:r>
              <a:rPr lang="en-US" sz="2000" dirty="0">
                <a:hlinkClick r:id="rId10"/>
              </a:rPr>
              <a:t>http://muz-color.ru/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079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Majestic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5936</TotalTime>
  <Words>1281</Words>
  <Application>Microsoft Office PowerPoint</Application>
  <PresentationFormat>Экран (4:3)</PresentationFormat>
  <Paragraphs>224</Paragraphs>
  <Slides>49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49</vt:i4>
      </vt:variant>
    </vt:vector>
  </HeadingPairs>
  <TitlesOfParts>
    <vt:vector size="51" baseType="lpstr">
      <vt:lpstr>Оформление по умолчанию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Инструкция</vt:lpstr>
      <vt:lpstr>Презентация PowerPoint</vt:lpstr>
      <vt:lpstr>1. Проанализируйте и театрально изобразите вместе с ребенком стихотворение Тимофея Максимовича Белозёрова. Выучите его.</vt:lpstr>
      <vt:lpstr>1. В течении недели разучите с ребёнком пальчиковую гимнастику и скороговорку.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8. Проанализируйте и театрально изобразите вместе с ребенком стихотворение Раисы Кудашевой. Выучите его.</vt:lpstr>
      <vt:lpstr>8. В течении недели разучите с ребёнком пальчиковую гимнастику и скороговорку.</vt:lpstr>
      <vt:lpstr>9. Помогите снегирю добраться до кормушки.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15. Проанализируйте и театрально изобразите вместе с ребенком стихотворение Надежды Ласточкиной. Выучите его.</vt:lpstr>
      <vt:lpstr>15. В течении недели разучите с ребёнком пальчиковую гимнастику и скороговорку.</vt:lpstr>
      <vt:lpstr>16. Найди хвойное дерево и расскажи о нем.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22. Прочитайте и проанализируйте сказки Софьи Бунтовской.</vt:lpstr>
      <vt:lpstr>22. В течении недели разучите с ребёнком пальчиковую гимнастику и скороговорку.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Электронные ресурсы:</vt:lpstr>
    </vt:vector>
  </TitlesOfParts>
  <Company>DNA Project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Календарь природы электронного вида</dc:title>
  <dc:creator>DNA7 X64</dc:creator>
  <cp:lastModifiedBy>Елена Яушева</cp:lastModifiedBy>
  <cp:revision>307</cp:revision>
  <dcterms:created xsi:type="dcterms:W3CDTF">2014-04-04T17:34:16Z</dcterms:created>
  <dcterms:modified xsi:type="dcterms:W3CDTF">2026-01-30T06:35:56Z</dcterms:modified>
</cp:coreProperties>
</file>