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45"/>
  </p:notesMasterIdLst>
  <p:sldIdLst>
    <p:sldId id="256" r:id="rId2"/>
    <p:sldId id="303" r:id="rId3"/>
    <p:sldId id="297" r:id="rId4"/>
    <p:sldId id="298" r:id="rId5"/>
    <p:sldId id="299" r:id="rId6"/>
    <p:sldId id="300" r:id="rId7"/>
    <p:sldId id="301" r:id="rId8"/>
    <p:sldId id="302" r:id="rId9"/>
    <p:sldId id="258" r:id="rId10"/>
    <p:sldId id="259" r:id="rId11"/>
    <p:sldId id="260" r:id="rId12"/>
    <p:sldId id="265" r:id="rId13"/>
    <p:sldId id="284" r:id="rId14"/>
    <p:sldId id="285" r:id="rId15"/>
    <p:sldId id="267" r:id="rId16"/>
    <p:sldId id="268" r:id="rId17"/>
    <p:sldId id="270" r:id="rId18"/>
    <p:sldId id="271" r:id="rId19"/>
    <p:sldId id="273" r:id="rId20"/>
    <p:sldId id="274" r:id="rId21"/>
    <p:sldId id="275" r:id="rId22"/>
    <p:sldId id="283" r:id="rId23"/>
    <p:sldId id="277" r:id="rId24"/>
    <p:sldId id="278" r:id="rId25"/>
    <p:sldId id="279" r:id="rId26"/>
    <p:sldId id="280" r:id="rId27"/>
    <p:sldId id="281" r:id="rId28"/>
    <p:sldId id="286" r:id="rId29"/>
    <p:sldId id="282" r:id="rId30"/>
    <p:sldId id="287" r:id="rId31"/>
    <p:sldId id="292" r:id="rId32"/>
    <p:sldId id="288" r:id="rId33"/>
    <p:sldId id="289" r:id="rId34"/>
    <p:sldId id="290" r:id="rId35"/>
    <p:sldId id="291" r:id="rId36"/>
    <p:sldId id="293" r:id="rId37"/>
    <p:sldId id="294" r:id="rId38"/>
    <p:sldId id="295" r:id="rId39"/>
    <p:sldId id="304" r:id="rId40"/>
    <p:sldId id="305" r:id="rId41"/>
    <p:sldId id="306" r:id="rId42"/>
    <p:sldId id="307" r:id="rId43"/>
    <p:sldId id="296" r:id="rId4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620"/>
    <p:restoredTop sz="92446" autoAdjust="0"/>
  </p:normalViewPr>
  <p:slideViewPr>
    <p:cSldViewPr>
      <p:cViewPr>
        <p:scale>
          <a:sx n="88" d="100"/>
          <a:sy n="88" d="100"/>
        </p:scale>
        <p:origin x="-1282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B73EBA-80E4-4B06-A52C-5C92227537FE}" type="datetimeFigureOut">
              <a:rPr lang="ru-RU" smtClean="0"/>
              <a:pPr/>
              <a:t>23.04.2024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2EDEDF-0424-40E3-94FE-38DB8A8EDCD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7622550-FFE2-4465-BE28-3B2F3B2AD824}" type="slidenum">
              <a:rPr lang="ru-RU" smtClean="0">
                <a:latin typeface="Arial" charset="0"/>
              </a:rPr>
              <a:pPr/>
              <a:t>3</a:t>
            </a:fld>
            <a:endParaRPr lang="ru-RU" smtClean="0">
              <a:latin typeface="Arial" charset="0"/>
            </a:endParaRPr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4D50A82-7498-460D-AF8C-D9EB45764951}" type="slidenum">
              <a:rPr lang="ru-RU" smtClean="0">
                <a:latin typeface="Arial" charset="0"/>
              </a:rPr>
              <a:pPr/>
              <a:t>4</a:t>
            </a:fld>
            <a:endParaRPr lang="ru-RU" smtClean="0">
              <a:latin typeface="Arial" charset="0"/>
            </a:endParaRPr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F7B154F-6F77-4815-8533-16D98D64A4BA}" type="slidenum">
              <a:rPr lang="ru-RU" smtClean="0">
                <a:latin typeface="Arial" charset="0"/>
              </a:rPr>
              <a:pPr/>
              <a:t>5</a:t>
            </a:fld>
            <a:endParaRPr lang="ru-RU" smtClean="0">
              <a:latin typeface="Arial" charset="0"/>
            </a:endParaRPr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DB1D352-1976-4A85-B0A1-1CCB9BF7BA3C}" type="slidenum">
              <a:rPr lang="ru-RU" smtClean="0">
                <a:latin typeface="Arial" charset="0"/>
              </a:rPr>
              <a:pPr/>
              <a:t>6</a:t>
            </a:fld>
            <a:endParaRPr lang="ru-RU" smtClean="0">
              <a:latin typeface="Arial" charset="0"/>
            </a:endParaRPr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BBC2CA3-E493-412C-B0DC-C70E33871649}" type="slidenum">
              <a:rPr lang="ru-RU" smtClean="0">
                <a:latin typeface="Arial" charset="0"/>
              </a:rPr>
              <a:pPr/>
              <a:t>7</a:t>
            </a:fld>
            <a:endParaRPr lang="ru-RU" smtClean="0">
              <a:latin typeface="Arial" charset="0"/>
            </a:endParaRPr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DA85E09-3C09-4395-8783-AC3F1AA13519}" type="slidenum">
              <a:rPr lang="ru-RU" smtClean="0">
                <a:latin typeface="Arial" charset="0"/>
              </a:rPr>
              <a:pPr/>
              <a:t>8</a:t>
            </a:fld>
            <a:endParaRPr lang="ru-RU" smtClean="0">
              <a:latin typeface="Arial" charset="0"/>
            </a:endParaRPr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23.04.2024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23.04.2024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23.04.2024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23.04.2024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23.04.2024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35.xml"/><Relationship Id="rId3" Type="http://schemas.openxmlformats.org/officeDocument/2006/relationships/slide" Target="slide9.xml"/><Relationship Id="rId7" Type="http://schemas.openxmlformats.org/officeDocument/2006/relationships/slide" Target="slide31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22.xml"/><Relationship Id="rId5" Type="http://schemas.openxmlformats.org/officeDocument/2006/relationships/slide" Target="slide11.xml"/><Relationship Id="rId10" Type="http://schemas.openxmlformats.org/officeDocument/2006/relationships/slide" Target="slide40.xml"/><Relationship Id="rId4" Type="http://schemas.openxmlformats.org/officeDocument/2006/relationships/slide" Target="slide10.xml"/><Relationship Id="rId9" Type="http://schemas.openxmlformats.org/officeDocument/2006/relationships/slide" Target="slide3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6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4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7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2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1538" y="214290"/>
            <a:ext cx="7767662" cy="1140276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/>
              <a:t>Государственное профессиональное образовательное учреждение </a:t>
            </a:r>
            <a:br>
              <a:rPr lang="ru-RU" sz="2400" dirty="0" smtClean="0"/>
            </a:br>
            <a:r>
              <a:rPr lang="ru-RU" sz="2400" dirty="0" smtClean="0"/>
              <a:t>«Прокопьевский аграрный колледж»</a:t>
            </a:r>
            <a:endParaRPr lang="ru-RU" sz="2400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214414" y="1928802"/>
            <a:ext cx="7406640" cy="1752600"/>
          </a:xfrm>
        </p:spPr>
        <p:txBody>
          <a:bodyPr/>
          <a:lstStyle/>
          <a:p>
            <a:pPr algn="ctr"/>
            <a:r>
              <a:rPr lang="ru-RU" sz="4800" dirty="0" smtClean="0"/>
              <a:t>Виды полуфабрикатов </a:t>
            </a:r>
            <a:br>
              <a:rPr lang="ru-RU" sz="4800" dirty="0" smtClean="0"/>
            </a:br>
            <a:r>
              <a:rPr lang="ru-RU" sz="4800" dirty="0" smtClean="0"/>
              <a:t>из мяса</a:t>
            </a:r>
          </a:p>
          <a:p>
            <a:endParaRPr lang="ru-RU" dirty="0"/>
          </a:p>
        </p:txBody>
      </p:sp>
      <p:pic>
        <p:nvPicPr>
          <p:cNvPr id="5122" name="Picture 2" descr="https://avatars.mds.yandex.net/get-zen_doc/1328418/pub_5cc81280a2387100b3052506_5cc81e33fd2dc300af7bd219/scale_12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57554" y="3429000"/>
            <a:ext cx="3429025" cy="2286016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143108" y="5929330"/>
            <a:ext cx="58579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Прокопьевский муниципальный округ</a:t>
            </a:r>
          </a:p>
          <a:p>
            <a:pPr algn="ctr"/>
            <a:r>
              <a:rPr lang="ru-RU" dirty="0" smtClean="0"/>
              <a:t> п. Школьный, 2024 г.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Содержание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1538" y="1447800"/>
            <a:ext cx="7862150" cy="4800600"/>
          </a:xfrm>
        </p:spPr>
        <p:txBody>
          <a:bodyPr>
            <a:normAutofit lnSpcReduction="10000"/>
          </a:bodyPr>
          <a:lstStyle/>
          <a:p>
            <a:r>
              <a:rPr lang="ru-RU" dirty="0" smtClean="0">
                <a:hlinkClick r:id="rId2" action="ppaction://hlinksldjump"/>
              </a:rPr>
              <a:t>Общая характеристика мяса</a:t>
            </a:r>
            <a:endParaRPr lang="ru-RU" dirty="0" smtClean="0"/>
          </a:p>
          <a:p>
            <a:r>
              <a:rPr lang="ru-RU" dirty="0" smtClean="0">
                <a:hlinkClick r:id="rId3" action="ppaction://hlinksldjump"/>
              </a:rPr>
              <a:t>Прием и хранение сырья</a:t>
            </a:r>
            <a:endParaRPr lang="ru-RU" dirty="0" smtClean="0"/>
          </a:p>
          <a:p>
            <a:r>
              <a:rPr lang="ru-RU" dirty="0" smtClean="0">
                <a:hlinkClick r:id="rId4" action="ppaction://hlinksldjump"/>
              </a:rPr>
              <a:t>Схема технологической обработки</a:t>
            </a:r>
            <a:endParaRPr lang="ru-RU" dirty="0" smtClean="0"/>
          </a:p>
          <a:p>
            <a:r>
              <a:rPr lang="ru-RU" dirty="0" smtClean="0">
                <a:hlinkClick r:id="rId5" action="ppaction://hlinksldjump"/>
              </a:rPr>
              <a:t>Говядина, телятина и </a:t>
            </a:r>
            <a:r>
              <a:rPr lang="ru-RU" dirty="0" err="1" smtClean="0">
                <a:hlinkClick r:id="rId5" action="ppaction://hlinksldjump"/>
              </a:rPr>
              <a:t>п</a:t>
            </a:r>
            <a:r>
              <a:rPr lang="ru-RU" dirty="0" smtClean="0">
                <a:hlinkClick r:id="rId5" action="ppaction://hlinksldjump"/>
              </a:rPr>
              <a:t>/</a:t>
            </a:r>
            <a:r>
              <a:rPr lang="ru-RU" dirty="0" err="1" smtClean="0">
                <a:hlinkClick r:id="rId5" action="ppaction://hlinksldjump"/>
              </a:rPr>
              <a:t>ф</a:t>
            </a:r>
            <a:r>
              <a:rPr lang="ru-RU" dirty="0" smtClean="0">
                <a:hlinkClick r:id="rId5" action="ppaction://hlinksldjump"/>
              </a:rPr>
              <a:t> из неё</a:t>
            </a:r>
            <a:endParaRPr lang="ru-RU" dirty="0" smtClean="0"/>
          </a:p>
          <a:p>
            <a:r>
              <a:rPr lang="ru-RU" dirty="0" smtClean="0">
                <a:hlinkClick r:id="rId6" action="ppaction://hlinksldjump"/>
              </a:rPr>
              <a:t>Свинина, баранина и </a:t>
            </a:r>
            <a:r>
              <a:rPr lang="ru-RU" dirty="0" err="1" smtClean="0">
                <a:hlinkClick r:id="rId6" action="ppaction://hlinksldjump"/>
              </a:rPr>
              <a:t>п</a:t>
            </a:r>
            <a:r>
              <a:rPr lang="ru-RU" dirty="0" smtClean="0">
                <a:hlinkClick r:id="rId6" action="ppaction://hlinksldjump"/>
              </a:rPr>
              <a:t>/</a:t>
            </a:r>
            <a:r>
              <a:rPr lang="ru-RU" dirty="0" err="1" smtClean="0">
                <a:hlinkClick r:id="rId6" action="ppaction://hlinksldjump"/>
              </a:rPr>
              <a:t>ф</a:t>
            </a:r>
            <a:r>
              <a:rPr lang="ru-RU" dirty="0" smtClean="0">
                <a:hlinkClick r:id="rId6" action="ppaction://hlinksldjump"/>
              </a:rPr>
              <a:t> из неё</a:t>
            </a:r>
            <a:endParaRPr lang="ru-RU" dirty="0" smtClean="0"/>
          </a:p>
          <a:p>
            <a:r>
              <a:rPr lang="ru-RU" dirty="0" smtClean="0">
                <a:hlinkClick r:id="rId7" action="ppaction://hlinksldjump"/>
              </a:rPr>
              <a:t>П/</a:t>
            </a:r>
            <a:r>
              <a:rPr lang="ru-RU" dirty="0" err="1" smtClean="0">
                <a:hlinkClick r:id="rId7" action="ppaction://hlinksldjump"/>
              </a:rPr>
              <a:t>ф</a:t>
            </a:r>
            <a:r>
              <a:rPr lang="ru-RU" dirty="0" smtClean="0">
                <a:hlinkClick r:id="rId7" action="ppaction://hlinksldjump"/>
              </a:rPr>
              <a:t> из рубленной массы</a:t>
            </a:r>
            <a:endParaRPr lang="ru-RU" dirty="0" smtClean="0"/>
          </a:p>
          <a:p>
            <a:r>
              <a:rPr lang="ru-RU" dirty="0" smtClean="0">
                <a:hlinkClick r:id="rId8" action="ppaction://hlinksldjump"/>
              </a:rPr>
              <a:t>П/</a:t>
            </a:r>
            <a:r>
              <a:rPr lang="ru-RU" dirty="0" err="1" smtClean="0">
                <a:hlinkClick r:id="rId8" action="ppaction://hlinksldjump"/>
              </a:rPr>
              <a:t>ф</a:t>
            </a:r>
            <a:r>
              <a:rPr lang="ru-RU" dirty="0" smtClean="0">
                <a:hlinkClick r:id="rId8" action="ppaction://hlinksldjump"/>
              </a:rPr>
              <a:t> из котлетной массы</a:t>
            </a:r>
            <a:endParaRPr lang="ru-RU" dirty="0" smtClean="0"/>
          </a:p>
          <a:p>
            <a:r>
              <a:rPr lang="ru-RU" dirty="0" smtClean="0">
                <a:hlinkClick r:id="rId9" action="ppaction://hlinksldjump"/>
              </a:rPr>
              <a:t>Требования к качеству</a:t>
            </a:r>
            <a:endParaRPr lang="ru-RU" dirty="0" smtClean="0"/>
          </a:p>
          <a:p>
            <a:r>
              <a:rPr lang="ru-RU" dirty="0" smtClean="0">
                <a:hlinkClick r:id="rId10" action="ppaction://hlinksldjump"/>
              </a:rPr>
              <a:t>Проверка знаний</a:t>
            </a:r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34" y="142852"/>
            <a:ext cx="8229600" cy="714380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rgbClr val="3333CC"/>
                </a:solidFill>
              </a:rPr>
              <a:t>Мясо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42910" y="785794"/>
            <a:ext cx="8143932" cy="5732462"/>
          </a:xfrm>
        </p:spPr>
        <p:txBody>
          <a:bodyPr/>
          <a:lstStyle/>
          <a:p>
            <a:pPr algn="just">
              <a:buFont typeface="Wingdings" pitchFamily="2" charset="2"/>
              <a:buNone/>
            </a:pPr>
            <a:r>
              <a:rPr lang="ru-RU" sz="2800" dirty="0" smtClean="0"/>
              <a:t>		</a:t>
            </a:r>
            <a:r>
              <a:rPr lang="ru-RU" sz="2400" dirty="0" smtClean="0"/>
              <a:t>Мясо – туша убойного животного, прошедшая послеубойную подготовку (</a:t>
            </a:r>
            <a:r>
              <a:rPr lang="ru-RU" sz="2400" dirty="0" err="1" smtClean="0"/>
              <a:t>обескровлевание</a:t>
            </a:r>
            <a:r>
              <a:rPr lang="ru-RU" sz="2400" dirty="0" smtClean="0"/>
              <a:t>, удаление внутренностей, головы, шкуры).</a:t>
            </a:r>
          </a:p>
          <a:p>
            <a:pPr algn="just">
              <a:buFont typeface="Wingdings" pitchFamily="2" charset="2"/>
              <a:buNone/>
            </a:pPr>
            <a:r>
              <a:rPr lang="ru-RU" sz="2400" dirty="0" smtClean="0"/>
              <a:t>		В нем содержатся полноценные белки, жиры, витамины, минеральные вещества.</a:t>
            </a:r>
          </a:p>
          <a:p>
            <a:pPr algn="just">
              <a:buFont typeface="Wingdings" pitchFamily="2" charset="2"/>
              <a:buNone/>
            </a:pPr>
            <a:r>
              <a:rPr lang="ru-RU" sz="2400" dirty="0" smtClean="0"/>
              <a:t>		Мясо изготавливают в комбинации с овощами, крупами, макаронными изделиями.</a:t>
            </a:r>
          </a:p>
        </p:txBody>
      </p:sp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4"/>
          <a:srcRect l="2667" r="6667" b="8467"/>
          <a:stretch>
            <a:fillRect/>
          </a:stretch>
        </p:blipFill>
        <p:spPr bwMode="auto">
          <a:xfrm>
            <a:off x="2357422" y="3643314"/>
            <a:ext cx="5222118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  <p:bldP spid="307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16688" y="1268413"/>
            <a:ext cx="2627312" cy="558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1341438"/>
            <a:ext cx="2484438" cy="551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rgbClr val="3333CC"/>
                </a:solidFill>
              </a:rPr>
              <a:t>Виды мяса: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24075" y="1268413"/>
            <a:ext cx="4248150" cy="5400675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ru-RU" dirty="0" smtClean="0"/>
              <a:t>	</a:t>
            </a:r>
            <a:r>
              <a:rPr lang="ru-RU" dirty="0" smtClean="0"/>
              <a:t>	</a:t>
            </a:r>
            <a:r>
              <a:rPr lang="ru-RU" sz="2800" dirty="0" smtClean="0"/>
              <a:t>В </a:t>
            </a:r>
            <a:r>
              <a:rPr lang="ru-RU" sz="2800" dirty="0" smtClean="0"/>
              <a:t>зависимости от вида животного, мясо которого употребляют в пищу, различают </a:t>
            </a:r>
            <a:r>
              <a:rPr lang="ru-RU" sz="2800" i="1" dirty="0" smtClean="0"/>
              <a:t>говядину, баранину, свинину.</a:t>
            </a:r>
          </a:p>
          <a:p>
            <a:pPr>
              <a:buFont typeface="Wingdings" pitchFamily="2" charset="2"/>
              <a:buNone/>
            </a:pPr>
            <a:r>
              <a:rPr lang="ru-RU" sz="2800" dirty="0" smtClean="0"/>
              <a:t>	</a:t>
            </a:r>
            <a:r>
              <a:rPr lang="ru-RU" sz="2800" dirty="0" smtClean="0"/>
              <a:t>	Все </a:t>
            </a:r>
            <a:r>
              <a:rPr lang="ru-RU" sz="2800" dirty="0" smtClean="0"/>
              <a:t>эти виды отличаются друг от друга по вкусу, цвету, запаху.</a:t>
            </a:r>
          </a:p>
        </p:txBody>
      </p:sp>
    </p:spTree>
    <p:custDataLst>
      <p:tags r:id="rId1"/>
    </p:custDataLst>
  </p:cSld>
  <p:clrMapOvr>
    <a:masterClrMapping/>
  </p:clrMapOvr>
  <p:transition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  <p:bldP spid="4099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3800" y="1196975"/>
            <a:ext cx="4140200" cy="566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1071538" y="0"/>
            <a:ext cx="7498080" cy="1143000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rgbClr val="3333CC"/>
                </a:solidFill>
              </a:rPr>
              <a:t>Говядина</a:t>
            </a:r>
            <a:r>
              <a:rPr lang="ru-RU" dirty="0" smtClean="0"/>
              <a:t> 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42910" y="1285860"/>
            <a:ext cx="4289453" cy="5078412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None/>
            </a:pPr>
            <a:r>
              <a:rPr lang="ru-RU" dirty="0" smtClean="0"/>
              <a:t>	</a:t>
            </a:r>
            <a:r>
              <a:rPr lang="ru-RU" sz="2800" dirty="0" smtClean="0"/>
              <a:t>Имеет красный цвет с различными оттенками. При этом окраска зависит от возраста животного: чем старше, тем темнее его мясо.</a:t>
            </a:r>
          </a:p>
          <a:p>
            <a:pPr>
              <a:buFont typeface="Wingdings" pitchFamily="2" charset="2"/>
              <a:buNone/>
            </a:pPr>
            <a:r>
              <a:rPr lang="ru-RU" sz="2800" dirty="0" smtClean="0"/>
              <a:t>	Мясо взрослых коров (3-7лет) ярко-красного цвета.</a:t>
            </a:r>
          </a:p>
          <a:p>
            <a:pPr>
              <a:buFont typeface="Wingdings" pitchFamily="2" charset="2"/>
              <a:buNone/>
            </a:pPr>
            <a:r>
              <a:rPr lang="ru-RU" sz="2800" dirty="0" smtClean="0"/>
              <a:t>	Мясо молодняка –до 3 лет – бледно-розовое с белым жиром.</a:t>
            </a:r>
          </a:p>
        </p:txBody>
      </p:sp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/>
          <a:srcRect t="18507" b="11963"/>
          <a:stretch>
            <a:fillRect/>
          </a:stretch>
        </p:blipFill>
        <p:spPr bwMode="auto">
          <a:xfrm>
            <a:off x="6588125" y="5795963"/>
            <a:ext cx="2555875" cy="1062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800" decel="100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800" decel="100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800" decel="100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800" decel="100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32363" y="1314450"/>
            <a:ext cx="4211637" cy="554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1428728" y="0"/>
            <a:ext cx="7498080" cy="1143000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rgbClr val="3333CC"/>
                </a:solidFill>
              </a:rPr>
              <a:t>Телятина</a:t>
            </a:r>
            <a:r>
              <a:rPr lang="ru-RU" sz="4000" dirty="0" smtClean="0"/>
              <a:t> 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42910" y="1125538"/>
            <a:ext cx="3929090" cy="5543550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None/>
            </a:pPr>
            <a:r>
              <a:rPr lang="ru-RU" sz="2800" dirty="0" smtClean="0"/>
              <a:t>		Телятина – это мясо вскормленных молоком телят в возрасте от 2 до 10 недель. У него светло – розовый цвет. Консистенция нежная, запах сладко-кислый. Усваивается лучше, чем мясо взрослых животных. Блюда из телятины хороши для </a:t>
            </a:r>
            <a:r>
              <a:rPr lang="ru-RU" dirty="0" smtClean="0"/>
              <a:t>детей.</a:t>
            </a:r>
          </a:p>
        </p:txBody>
      </p:sp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23100" y="5380038"/>
            <a:ext cx="2120900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  <p:bldP spid="614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1412875"/>
            <a:ext cx="4572000" cy="544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1357290" y="0"/>
            <a:ext cx="7498080" cy="1143000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3333CC"/>
                </a:solidFill>
              </a:rPr>
              <a:t>Свинина</a:t>
            </a:r>
            <a:r>
              <a:rPr lang="ru-RU" b="1" dirty="0" smtClean="0">
                <a:solidFill>
                  <a:schemeClr val="folHlink"/>
                </a:solidFill>
              </a:rPr>
              <a:t> 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57224" y="1142984"/>
            <a:ext cx="4000529" cy="5445125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ru-RU" dirty="0" smtClean="0"/>
              <a:t>	</a:t>
            </a:r>
            <a:r>
              <a:rPr lang="ru-RU" sz="2800" dirty="0" smtClean="0"/>
              <a:t>Свинина характерна бледно-розовым цветом различных оттенков, нежной мягкой консистенцией с прослойкой жира.</a:t>
            </a:r>
          </a:p>
          <a:p>
            <a:pPr>
              <a:buFont typeface="Wingdings" pitchFamily="2" charset="2"/>
              <a:buNone/>
            </a:pPr>
            <a:r>
              <a:rPr lang="ru-RU" sz="2800" dirty="0" smtClean="0"/>
              <a:t>	Мясо поросят – светло-розовое, нежное, вкусное, с белым жиром.</a:t>
            </a:r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5"/>
          <a:srcRect t="22078" b="11688"/>
          <a:stretch>
            <a:fillRect/>
          </a:stretch>
        </p:blipFill>
        <p:spPr bwMode="auto">
          <a:xfrm>
            <a:off x="6643688" y="5562600"/>
            <a:ext cx="2500312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71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87900" y="1341438"/>
            <a:ext cx="4356100" cy="551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260350"/>
            <a:ext cx="8229600" cy="1143000"/>
          </a:xfrm>
        </p:spPr>
        <p:txBody>
          <a:bodyPr/>
          <a:lstStyle/>
          <a:p>
            <a:pPr algn="ctr"/>
            <a:r>
              <a:rPr lang="ru-RU" b="1" smtClean="0">
                <a:solidFill>
                  <a:srgbClr val="3333CC"/>
                </a:solidFill>
              </a:rPr>
              <a:t>Баранина</a:t>
            </a:r>
            <a:r>
              <a:rPr lang="ru-RU" smtClean="0"/>
              <a:t> 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71472" y="1341438"/>
            <a:ext cx="4144991" cy="5516562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None/>
            </a:pPr>
            <a:r>
              <a:rPr lang="ru-RU" dirty="0" smtClean="0"/>
              <a:t>	</a:t>
            </a:r>
            <a:r>
              <a:rPr lang="ru-RU" sz="2800" dirty="0" smtClean="0"/>
              <a:t>	Баранина имеет цвет от светло- до темно-красного, отличается специфическим запахом. Мясо овец шерстяных пород отдает слабым запахом пота.</a:t>
            </a:r>
          </a:p>
          <a:p>
            <a:pPr>
              <a:buFont typeface="Wingdings" pitchFamily="2" charset="2"/>
              <a:buNone/>
            </a:pPr>
            <a:r>
              <a:rPr lang="ru-RU" sz="2800" dirty="0" smtClean="0"/>
              <a:t>		Мясо ягнят более нежное и без запаха, бледно-розовое, жир белый, плотный.</a:t>
            </a:r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572375" y="5295900"/>
            <a:ext cx="1571625" cy="156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6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7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4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5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70" decel="100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770" decel="100000"/>
                                        <p:tgtEl>
                                          <p:spTgt spid="819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3" dur="77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5" dur="77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000100" y="0"/>
            <a:ext cx="8143900" cy="1071546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/>
              <a:t>Прием и хранение сырья</a:t>
            </a:r>
            <a:endParaRPr lang="ru-RU" sz="4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000100" y="785794"/>
            <a:ext cx="7858180" cy="60722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При приемке мяса прежде всего проверяют наличие клейма упитанности и ветеринарно-санитарного контроля, определяют органолептическим путем доброкачественность мяса. По упитанности говядина, баранина, козлятина бывает I и II категорий, телятина – I категории, свинина – мясная, обрезная, жирная.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Мясо обрабатывают в мясном (заготовочном) цехе, который должен быть расположен рядом с камерами хранения мяса. Цех оборудуют подвесными путями, костепилками, мясорубками, фаршемешалками, машинами для нарезки и разрыхления мяса, автоматами котлетным и пельменным, холодильными шкафами. Из немеханического оборудования устанавливают рабочие столы, ванны, стеллажи и др. Оборудование размещают в соответствии с технологическим процессом обработки мяса.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s://cf.ppt-online.org/files1/slide/t/tlNRcd2xZV6r3i9o5eajFHCmvyAq81uUMLf7IJXS4O/slide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55921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otvet.imgsmail.ru/download/66921397_c1e787b0b9b0e97e725bd2a5ce654a8c_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4066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Настенька\Desktop\img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0"/>
            <a:ext cx="81439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7224" y="357166"/>
            <a:ext cx="8053414" cy="854524"/>
          </a:xfrm>
        </p:spPr>
        <p:txBody>
          <a:bodyPr>
            <a:noAutofit/>
          </a:bodyPr>
          <a:lstStyle/>
          <a:p>
            <a:pPr algn="ctr"/>
            <a:r>
              <a:rPr lang="ru-RU" dirty="0" smtClean="0"/>
              <a:t>Крупнокусковые полуфабрикаты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00100" y="1850064"/>
            <a:ext cx="5286412" cy="4436456"/>
          </a:xfrm>
        </p:spPr>
        <p:txBody>
          <a:bodyPr>
            <a:noAutofit/>
          </a:bodyPr>
          <a:lstStyle/>
          <a:p>
            <a:pPr algn="just"/>
            <a:r>
              <a:rPr lang="ru-RU" sz="2400" b="1" dirty="0" smtClean="0">
                <a:solidFill>
                  <a:schemeClr val="tx1"/>
                </a:solidFill>
              </a:rPr>
              <a:t>Ростбиф</a:t>
            </a:r>
            <a:r>
              <a:rPr lang="ru-RU" sz="2400" dirty="0" smtClean="0">
                <a:solidFill>
                  <a:schemeClr val="tx1"/>
                </a:solidFill>
              </a:rPr>
              <a:t> изготавливают из целиком зачищенных кусков мякоти вырезки, толстого и тонкого краев. У них в нескольких местах надрезают сухожилия и пленки. </a:t>
            </a:r>
          </a:p>
          <a:p>
            <a:pPr algn="just"/>
            <a:endParaRPr lang="ru-RU" sz="2400" dirty="0" smtClean="0">
              <a:solidFill>
                <a:schemeClr val="tx1"/>
              </a:solidFill>
            </a:endParaRPr>
          </a:p>
          <a:p>
            <a:pPr algn="just"/>
            <a:r>
              <a:rPr lang="ru-RU" sz="2400" b="1" dirty="0" smtClean="0">
                <a:solidFill>
                  <a:schemeClr val="tx1"/>
                </a:solidFill>
              </a:rPr>
              <a:t>Тушеное мясо </a:t>
            </a:r>
            <a:r>
              <a:rPr lang="ru-RU" sz="2400" dirty="0" smtClean="0">
                <a:solidFill>
                  <a:schemeClr val="tx1"/>
                </a:solidFill>
              </a:rPr>
              <a:t>приготавливают из верхней, внутренней, боковой и наружной частей задней ноги, массой 1,5–2,5 кг. Мясо предварительно зачищают и надрезают сухожилия. </a:t>
            </a:r>
          </a:p>
        </p:txBody>
      </p:sp>
      <p:pic>
        <p:nvPicPr>
          <p:cNvPr id="40964" name="Picture 4" descr="http://i.imgur.com/dJupg8k.jpg"/>
          <p:cNvPicPr>
            <a:picLocks noChangeAspect="1" noChangeArrowheads="1"/>
          </p:cNvPicPr>
          <p:nvPr/>
        </p:nvPicPr>
        <p:blipFill>
          <a:blip r:embed="rId2" cstate="print"/>
          <a:srcRect l="8661" t="8188" r="18804" b="29585"/>
          <a:stretch>
            <a:fillRect/>
          </a:stretch>
        </p:blipFill>
        <p:spPr bwMode="auto">
          <a:xfrm>
            <a:off x="6247001" y="1928802"/>
            <a:ext cx="2771043" cy="1571636"/>
          </a:xfrm>
          <a:prstGeom prst="rect">
            <a:avLst/>
          </a:prstGeom>
          <a:noFill/>
        </p:spPr>
      </p:pic>
      <p:sp>
        <p:nvSpPr>
          <p:cNvPr id="40966" name="AutoShape 6" descr="https://ds02.infourok.ru/uploads/ex/0f56/0008603d-7dc2c341/hello_html_46c2391b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0968" name="Picture 8" descr="https://ds02.infourok.ru/uploads/ex/0f56/0008603d-7dc2c341/hello_html_46c2391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7950" y="4214818"/>
            <a:ext cx="2776825" cy="18573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571472" y="285728"/>
            <a:ext cx="5143536" cy="5962672"/>
          </a:xfrm>
        </p:spPr>
        <p:txBody>
          <a:bodyPr>
            <a:normAutofit fontScale="92500" lnSpcReduction="10000"/>
          </a:bodyPr>
          <a:lstStyle/>
          <a:p>
            <a:pPr indent="0" algn="just">
              <a:buNone/>
            </a:pPr>
            <a:r>
              <a:rPr lang="ru-RU" sz="2600" b="1" dirty="0" smtClean="0"/>
              <a:t>Шпигованное мясо - </a:t>
            </a:r>
            <a:r>
              <a:rPr lang="ru-RU" sz="2600" dirty="0" smtClean="0"/>
              <a:t>приготавливают из верхней, внутренней, боковой и наружной частей задней ноги, массой 1,5–2,5 кг. Мясо зачищают и шпигуют вдоль волокон (или под углом 45°) морковью, белыми кореньями, шпиком, нарезанными длинными брусочками. Охлажденный шпик вводят в мясо с помощью </a:t>
            </a:r>
            <a:r>
              <a:rPr lang="ru-RU" sz="2600" dirty="0" err="1" smtClean="0"/>
              <a:t>шпиговальной</a:t>
            </a:r>
            <a:r>
              <a:rPr lang="ru-RU" sz="2600" dirty="0" smtClean="0"/>
              <a:t> иглы. </a:t>
            </a:r>
          </a:p>
          <a:p>
            <a:pPr indent="0" algn="just">
              <a:buFontTx/>
              <a:buChar char="-"/>
            </a:pPr>
            <a:endParaRPr lang="ru-RU" sz="2600" dirty="0" smtClean="0"/>
          </a:p>
          <a:p>
            <a:pPr indent="0" algn="just">
              <a:buNone/>
            </a:pPr>
            <a:r>
              <a:rPr lang="ru-RU" sz="2600" b="1" dirty="0" smtClean="0"/>
              <a:t>Отварное мясо </a:t>
            </a:r>
            <a:r>
              <a:rPr lang="ru-RU" sz="2600" dirty="0" smtClean="0"/>
              <a:t>приготавливают из мякоти боковой и наружной частей задней ноги, лопатки, подлопаточной части, грудинки, покромки, массой 1,5–2,5 кг.</a:t>
            </a:r>
          </a:p>
          <a:p>
            <a:pPr algn="just"/>
            <a:endParaRPr lang="ru-RU" dirty="0"/>
          </a:p>
        </p:txBody>
      </p:sp>
      <p:pic>
        <p:nvPicPr>
          <p:cNvPr id="39938" name="Picture 2" descr="https://img0.liveinternet.ru/images/attach/c/5/123/449/123449544_3720816_shpigovanie9.jpg"/>
          <p:cNvPicPr>
            <a:picLocks noChangeAspect="1" noChangeArrowheads="1"/>
          </p:cNvPicPr>
          <p:nvPr/>
        </p:nvPicPr>
        <p:blipFill>
          <a:blip r:embed="rId2" cstate="print"/>
          <a:srcRect r="20370" b="1469"/>
          <a:stretch>
            <a:fillRect/>
          </a:stretch>
        </p:blipFill>
        <p:spPr bwMode="auto">
          <a:xfrm>
            <a:off x="5857884" y="428604"/>
            <a:ext cx="3071834" cy="2500330"/>
          </a:xfrm>
          <a:prstGeom prst="rect">
            <a:avLst/>
          </a:prstGeom>
          <a:noFill/>
        </p:spPr>
      </p:pic>
      <p:pic>
        <p:nvPicPr>
          <p:cNvPr id="39940" name="Picture 4" descr="https://ds04.infourok.ru/uploads/ex/0b5d/000fc2cc-2d030fb5/img11.jpg"/>
          <p:cNvPicPr>
            <a:picLocks noChangeAspect="1" noChangeArrowheads="1"/>
          </p:cNvPicPr>
          <p:nvPr/>
        </p:nvPicPr>
        <p:blipFill>
          <a:blip r:embed="rId3" cstate="print"/>
          <a:srcRect l="7031" t="23959" r="32031" b="13541"/>
          <a:stretch>
            <a:fillRect/>
          </a:stretch>
        </p:blipFill>
        <p:spPr bwMode="auto">
          <a:xfrm>
            <a:off x="6000760" y="4000504"/>
            <a:ext cx="2786082" cy="21431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00100" y="1142984"/>
            <a:ext cx="5929354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- Бифштекс. 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Приготовляют из утолщенной части вырезки (головки) толщиной 2~3 см. Нарезают под прямым углом и слегка отбивают. Используется для жарки.</a:t>
            </a: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Филе. 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Приготовляют из средней части вырезки, толщиной 4-5 см. Иногда обвязывают шпагатом во избежание деформации при тепловой обработке. Используется для жарки.</a:t>
            </a:r>
          </a:p>
          <a:p>
            <a:pPr>
              <a:buFontTx/>
              <a:buChar char="-"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Лангет. 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Приготовляют из тонкой части вырезки (хвостика), по два куска на порцию, толщиной 1—1,2 см. Слегка отбивают. Используется для жарки.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Порционные полуфабрикаты</a:t>
            </a:r>
            <a:endParaRPr lang="ru-RU" dirty="0"/>
          </a:p>
        </p:txBody>
      </p:sp>
      <p:pic>
        <p:nvPicPr>
          <p:cNvPr id="33798" name="Picture 6" descr="https://grantsofspeyside.co.uk/wp-content/uploads/2016/03/Fillet-Steak-Bee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86546" y="1357298"/>
            <a:ext cx="2357454" cy="1572758"/>
          </a:xfrm>
          <a:prstGeom prst="rect">
            <a:avLst/>
          </a:prstGeom>
          <a:noFill/>
        </p:spPr>
      </p:pic>
      <p:pic>
        <p:nvPicPr>
          <p:cNvPr id="33800" name="Picture 8" descr="https://i0.wp.com/u-povara.ru/wp-content/uploads/2014/01/iStock-raw-filet-migno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00893" y="2928934"/>
            <a:ext cx="2086344" cy="1388439"/>
          </a:xfrm>
          <a:prstGeom prst="rect">
            <a:avLst/>
          </a:prstGeom>
          <a:noFill/>
        </p:spPr>
      </p:pic>
      <p:pic>
        <p:nvPicPr>
          <p:cNvPr id="33802" name="Picture 10" descr="https://t-bone.ua/wp-content/uploads/2016/10/langet-iz-myasa.jpg"/>
          <p:cNvPicPr>
            <a:picLocks noChangeAspect="1" noChangeArrowheads="1"/>
          </p:cNvPicPr>
          <p:nvPr/>
        </p:nvPicPr>
        <p:blipFill>
          <a:blip r:embed="rId4" cstate="print"/>
          <a:srcRect l="11829" r="25646"/>
          <a:stretch>
            <a:fillRect/>
          </a:stretch>
        </p:blipFill>
        <p:spPr bwMode="auto">
          <a:xfrm>
            <a:off x="6715140" y="4643446"/>
            <a:ext cx="2643174" cy="17049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00100" y="214290"/>
            <a:ext cx="5072098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Антрекот. 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Приготовляют из толстого и тонкого краев, толщиной 1,5-2 см. Нарезают под прямым углом и придают кускам овально-продолговатую форму. Используется для жарки.</a:t>
            </a: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Ромштекс. 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Приготовляют из толстого и тонкого краев, верхнего и внутреннего кусков тазобедренной части, толщиной 0,8-1 см. Отбивают, смачивают в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льезоне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панируют в сухарях. Используется для жарки.</a:t>
            </a:r>
          </a:p>
        </p:txBody>
      </p:sp>
      <p:pic>
        <p:nvPicPr>
          <p:cNvPr id="32770" name="Picture 2" descr="https://www.utkonos.ru/images/photo/3075/3075174_1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6512" y="357166"/>
            <a:ext cx="2857520" cy="2857520"/>
          </a:xfrm>
          <a:prstGeom prst="rect">
            <a:avLst/>
          </a:prstGeom>
          <a:noFill/>
        </p:spPr>
      </p:pic>
      <p:pic>
        <p:nvPicPr>
          <p:cNvPr id="32772" name="Picture 4" descr="https://avatars.mds.yandex.net/get-pdb/1683212/d237d691-3b81-4f4d-83f4-09179f1534d9/s1200"/>
          <p:cNvPicPr>
            <a:picLocks noChangeAspect="1" noChangeArrowheads="1"/>
          </p:cNvPicPr>
          <p:nvPr/>
        </p:nvPicPr>
        <p:blipFill>
          <a:blip r:embed="rId3" cstate="print"/>
          <a:srcRect l="10500" r="6999"/>
          <a:stretch>
            <a:fillRect/>
          </a:stretch>
        </p:blipFill>
        <p:spPr bwMode="auto">
          <a:xfrm>
            <a:off x="6143636" y="3857628"/>
            <a:ext cx="2848877" cy="22859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1538" y="142852"/>
            <a:ext cx="585790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Tx/>
              <a:buChar char="-"/>
            </a:pP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 Зразы отбивные. 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Приготовляют из бокового и наружного кусков тазобедренной части, толщиной 1—1,5 см. Отбивают, на середину кладут фарш, свертывают в виде колбасок и перевязывают ниткой или шпагатом. Для фарша пассерованный репчатый лук соединяют с вареными измельченными яйцами или грибами, зеленью, молотыми сухарями; добавляют соль, перец и перемешивают. Используется для жарки.</a:t>
            </a:r>
          </a:p>
          <a:p>
            <a:pPr algn="just">
              <a:buFontTx/>
              <a:buChar char="-"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Говядина духовая. 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Приготовляют из бокового и наружного кусков тазобедренной части, толщиной 2-2,5 см. Порция — один или два примерно равных по массе куска мякоти неправильной четырехугольной или овальной формы. Используется для запекания.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22" name="Picture 2" descr="http://ferma64.ru/wp-content/uploads/2013/12/20140110_1000481.jpg"/>
          <p:cNvPicPr>
            <a:picLocks noChangeAspect="1" noChangeArrowheads="1"/>
          </p:cNvPicPr>
          <p:nvPr/>
        </p:nvPicPr>
        <p:blipFill>
          <a:blip r:embed="rId2" cstate="print"/>
          <a:srcRect l="2586" r="45689" b="20689"/>
          <a:stretch>
            <a:fillRect/>
          </a:stretch>
        </p:blipFill>
        <p:spPr bwMode="auto">
          <a:xfrm>
            <a:off x="6969800" y="571480"/>
            <a:ext cx="2174200" cy="2500330"/>
          </a:xfrm>
          <a:prstGeom prst="rect">
            <a:avLst/>
          </a:prstGeom>
          <a:noFill/>
        </p:spPr>
      </p:pic>
      <p:pic>
        <p:nvPicPr>
          <p:cNvPr id="30724" name="Picture 4" descr="https://st.depositphotos.com/1821481/2830/i/950/depositphotos_28300771-stock-photo-raw-pork-meat-isolated-o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13357" y="4000504"/>
            <a:ext cx="2130643" cy="19288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976" y="0"/>
            <a:ext cx="7790712" cy="785794"/>
          </a:xfrm>
        </p:spPr>
        <p:txBody>
          <a:bodyPr>
            <a:normAutofit/>
          </a:bodyPr>
          <a:lstStyle/>
          <a:p>
            <a:r>
              <a:rPr lang="ru-RU" dirty="0" smtClean="0"/>
              <a:t>Мелкокусковые полуфабрикаты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00100" y="785794"/>
            <a:ext cx="7858180" cy="4739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Бефстроганов, поджарка, азу, гуляш, шашлык.</a:t>
            </a:r>
          </a:p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algn="just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	Пласты мяса зачищают от пленок и сухожилий, нарезают на куски. Каждый кусок делят на части прямоугольной формы и нарезают под углом 90 градусов на кубики, брусочки и др. по весу согласно «Сборнику рецептур».</a:t>
            </a:r>
          </a:p>
          <a:p>
            <a:pPr algn="just"/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	</a:t>
            </a:r>
            <a:endParaRPr lang="ru-RU" sz="2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1071546"/>
            <a:ext cx="5572164" cy="7017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Бефстроганов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нарезают из толстого и тонкого краев, внутренней и верхней частей мякоти задней ноги, из обрезков вырезки порционными кусками толщиной 1–1,5 см, отбивают до толщины 0,5 см и нарезают брусочками длиной 3– 4 см, массой 5–7 г. </a:t>
            </a: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Поджарка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нарезают из толстого и тонкого краев, внутренней и верхней частей мякоти задней ноги куски толщиной около 2 см, отбивают и режут на брусочки массой по 10–15 г. </a:t>
            </a: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428728" y="0"/>
            <a:ext cx="749808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Мелкокусковые полуфабрикаты</a:t>
            </a:r>
            <a:endParaRPr lang="ru-RU" dirty="0"/>
          </a:p>
        </p:txBody>
      </p:sp>
      <p:pic>
        <p:nvPicPr>
          <p:cNvPr id="4098" name="Picture 2" descr="https://vpuzo.com/uploads/picture/1600/0/https:/vpuzo.com/2015-01/1421356213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56537" y="1357298"/>
            <a:ext cx="2887463" cy="1928826"/>
          </a:xfrm>
          <a:prstGeom prst="rect">
            <a:avLst/>
          </a:prstGeom>
          <a:noFill/>
        </p:spPr>
      </p:pic>
      <p:pic>
        <p:nvPicPr>
          <p:cNvPr id="4102" name="Picture 6" descr="http://vskidky.ru/uploads/2016/05/31/574d348dd3855.jpg"/>
          <p:cNvPicPr>
            <a:picLocks noChangeAspect="1" noChangeArrowheads="1"/>
          </p:cNvPicPr>
          <p:nvPr/>
        </p:nvPicPr>
        <p:blipFill>
          <a:blip r:embed="rId3" cstate="print"/>
          <a:srcRect l="8799" t="14079" r="4966" b="15525"/>
          <a:stretch>
            <a:fillRect/>
          </a:stretch>
        </p:blipFill>
        <p:spPr bwMode="auto">
          <a:xfrm>
            <a:off x="6286513" y="4143380"/>
            <a:ext cx="2714644" cy="22160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85786" y="857232"/>
            <a:ext cx="5572164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Азу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нарезают из мякоти боковой и наружной частей задней ноги куски толщиной 1,5–2 см, отбивают и нарезают на брусочки вдвое толще, чем бефстроганов, массой 10–15 г</a:t>
            </a:r>
          </a:p>
          <a:p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Гуляш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  из покромки, лопаточной и подлопаточной частей нарезают кусочки в виде кубиков массой 20–30г. по 4–5 шт. на порцию</a:t>
            </a:r>
          </a:p>
          <a:p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71538" y="142852"/>
            <a:ext cx="7498080" cy="58291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Мелкокусковые полуфабрикаты</a:t>
            </a:r>
            <a:endParaRPr lang="ru-RU" dirty="0"/>
          </a:p>
        </p:txBody>
      </p:sp>
      <p:pic>
        <p:nvPicPr>
          <p:cNvPr id="3074" name="Picture 2" descr="https://stan.kz/wp-content/uploads/2016/02/201401171224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387" y="3429000"/>
            <a:ext cx="2619729" cy="1857388"/>
          </a:xfrm>
          <a:prstGeom prst="rect">
            <a:avLst/>
          </a:prstGeom>
          <a:noFill/>
        </p:spPr>
      </p:pic>
      <p:pic>
        <p:nvPicPr>
          <p:cNvPr id="5" name="Picture 8" descr="http://edadodoma.ru/image/cache/catalog/i/pl/bf/5d9cb1fc3d44e1d7e8ce796109bf84af-680x680.png"/>
          <p:cNvPicPr>
            <a:picLocks noChangeAspect="1" noChangeArrowheads="1"/>
          </p:cNvPicPr>
          <p:nvPr/>
        </p:nvPicPr>
        <p:blipFill>
          <a:blip r:embed="rId3" cstate="print"/>
          <a:srcRect l="9757" t="24390" r="7316" b="19512"/>
          <a:stretch>
            <a:fillRect/>
          </a:stretch>
        </p:blipFill>
        <p:spPr bwMode="auto">
          <a:xfrm>
            <a:off x="6357950" y="928670"/>
            <a:ext cx="2745704" cy="18573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28662" y="1142984"/>
            <a:ext cx="750099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Шашлык по-московски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из вырезки нарезают кусочки мяса в виде кубиков массой 30– 40г. и слегка отбивают. Шпик нарезают квадратиками, репчатый лук режут кружочками. Затем надевают на шпажки, чередуя мясо, шпик и лук. 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214414" y="214290"/>
            <a:ext cx="7498080" cy="86866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Мелкокусковые полуфабрикаты</a:t>
            </a:r>
            <a:endParaRPr lang="ru-RU" dirty="0"/>
          </a:p>
        </p:txBody>
      </p:sp>
      <p:pic>
        <p:nvPicPr>
          <p:cNvPr id="2050" name="Picture 2" descr="http://kura.kz/images/2016-05/574429e8a04d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08" y="3429000"/>
            <a:ext cx="4575348" cy="305275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8914" name="Picture 2" descr="https://zzcat.ru/wp-content/uploads/2018/06/2bb2f494794c9d8eb6d8300afbe2e1b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0"/>
            <a:ext cx="8643998" cy="674186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http://etmai.kz/assets/i/products/0/2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4290"/>
            <a:ext cx="9144000" cy="64294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4" name="Picture 4" descr="https://ds03.infourok.ru/uploads/ex/1134/0003bab3-c9786092/img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142852"/>
            <a:ext cx="8143900" cy="65722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2" descr="https://ds03.infourok.ru/uploads/ex/1134/0003bab3-c9786092/img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-1"/>
            <a:ext cx="8072462" cy="6858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>
            <a:spLocks noGrp="1"/>
          </p:cNvSpPr>
          <p:nvPr>
            <p:ph type="title"/>
          </p:nvPr>
        </p:nvSpPr>
        <p:spPr>
          <a:xfrm>
            <a:off x="857224" y="0"/>
            <a:ext cx="8076464" cy="1143000"/>
          </a:xfrm>
        </p:spPr>
        <p:txBody>
          <a:bodyPr>
            <a:noAutofit/>
          </a:bodyPr>
          <a:lstStyle/>
          <a:p>
            <a:pPr algn="ctr"/>
            <a:r>
              <a:rPr lang="ru-RU" dirty="0" smtClean="0"/>
              <a:t>Крупнокусковые полуфабрикаты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71538" y="1028342"/>
            <a:ext cx="492922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/>
              <a:t>Баранина (свинина) жареная - </a:t>
            </a:r>
            <a:r>
              <a:rPr lang="ru-RU" sz="2000" dirty="0" smtClean="0"/>
              <a:t>куски мяса массой 1,5–2,0 кг из корейки, тазобедренной части, лопатки (у свиной туши – из шеи). Лопатку предварительно свертывают рулетом и перевязывают шпага том. </a:t>
            </a:r>
          </a:p>
          <a:p>
            <a:pPr algn="just"/>
            <a:endParaRPr lang="ru-RU" sz="2000" dirty="0" smtClean="0"/>
          </a:p>
          <a:p>
            <a:pPr algn="just"/>
            <a:r>
              <a:rPr lang="ru-RU" sz="2000" b="1" dirty="0" smtClean="0"/>
              <a:t>Грудинка фаршированная </a:t>
            </a:r>
            <a:r>
              <a:rPr lang="ru-RU" sz="2000" dirty="0" smtClean="0"/>
              <a:t>– у грудинки со стороны </a:t>
            </a:r>
            <a:r>
              <a:rPr lang="ru-RU" sz="2000" dirty="0" err="1" smtClean="0"/>
              <a:t>пашины</a:t>
            </a:r>
            <a:r>
              <a:rPr lang="ru-RU" sz="2000" dirty="0" smtClean="0"/>
              <a:t> прорезают пленки между наружным слоем мякоти и мякотью на реберных костях так, чтобы образовался глубокий «карман». Образовавшееся отверстие заполняют фаршем, разрез закрепляют шпажкой или зашивают. С внутренней стороны грудинки надрезают пленки вдоль реберных костей, чтобы легче удалить кости после тепловой обработки. </a:t>
            </a:r>
            <a:endParaRPr lang="ru-RU" sz="2000" dirty="0"/>
          </a:p>
        </p:txBody>
      </p:sp>
      <p:pic>
        <p:nvPicPr>
          <p:cNvPr id="3074" name="Picture 2" descr="https://vtarelochke.ru/wp-content/uploads/svinaja-lopatka-zapechennaja-v-duhovke-recept-s_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72198" y="1071546"/>
            <a:ext cx="2160032" cy="1571636"/>
          </a:xfrm>
          <a:prstGeom prst="rect">
            <a:avLst/>
          </a:prstGeom>
          <a:noFill/>
        </p:spPr>
      </p:pic>
      <p:pic>
        <p:nvPicPr>
          <p:cNvPr id="2" name="Picture 2" descr="https://avatars.mds.yandex.net/get-zen_doc/1040957/pub_5be87a0ed37bd400a93e04c7_5be87ed4c5937400aa07c19b/scale_12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2198" y="3714752"/>
            <a:ext cx="2893239" cy="19288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6"/>
          <p:cNvSpPr>
            <a:spLocks noGrp="1"/>
          </p:cNvSpPr>
          <p:nvPr>
            <p:ph type="title"/>
          </p:nvPr>
        </p:nvSpPr>
        <p:spPr>
          <a:xfrm>
            <a:off x="1142976" y="0"/>
            <a:ext cx="7498080" cy="64291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Порционные полуфабрикаты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71538" y="714356"/>
            <a:ext cx="5072098" cy="6524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/>
              <a:t>Котлеты натуральные </a:t>
            </a:r>
            <a:r>
              <a:rPr lang="ru-RU" sz="2000" dirty="0" smtClean="0"/>
              <a:t>из баранины и свинины нарезают из половины корейки, примыкающей к почечной части, с 13-го до 6-го ребра. Для нарезки корейку кладут на стол ребрами вверх и, начиная от почечной части, нарезают под углом 45 ° порционные куски вместе с реберной косточкой. У нарезанных кусков вдоль ребра подрезают мякоть на 2–3 см, косточку зачищают, котлеты отбивают и надрезают сухожилия. </a:t>
            </a:r>
          </a:p>
          <a:p>
            <a:endParaRPr lang="ru-RU" sz="2000" dirty="0" smtClean="0"/>
          </a:p>
          <a:p>
            <a:r>
              <a:rPr lang="ru-RU" sz="2000" b="1" dirty="0" smtClean="0"/>
              <a:t>Котлеты отбивные </a:t>
            </a:r>
            <a:r>
              <a:rPr lang="ru-RU" sz="2000" dirty="0" smtClean="0"/>
              <a:t>из баранины и свинины нарезают из корейки, оставшейся после нарезания натуральных котлет, с 6-го ребра. Порционные куски нарезают под углом 45 ° вместе с реберной косточкой. Подрезают мякоть вдоль косточки, косточку зачищают, мякоть отбивают, надрезают сухожилия, посыпают солью и перцем, смачивают в </a:t>
            </a:r>
            <a:r>
              <a:rPr lang="ru-RU" sz="2000" dirty="0" err="1" smtClean="0"/>
              <a:t>льезоне</a:t>
            </a:r>
            <a:r>
              <a:rPr lang="ru-RU" sz="2000" dirty="0" smtClean="0"/>
              <a:t> и панируют </a:t>
            </a:r>
          </a:p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2050" name="Picture 2" descr="https://sc01.alicdn.com/kf/HTB1YHWvbizxK1Rjy1zkq6yHrVXa6/Frozen-Lamb-Chops-Whole-Frozen-Lamb-Carcass.jpg"/>
          <p:cNvPicPr>
            <a:picLocks noChangeAspect="1" noChangeArrowheads="1"/>
          </p:cNvPicPr>
          <p:nvPr/>
        </p:nvPicPr>
        <p:blipFill>
          <a:blip r:embed="rId2" cstate="print"/>
          <a:srcRect l="1370" t="20548" r="36986" b="20547"/>
          <a:stretch>
            <a:fillRect/>
          </a:stretch>
        </p:blipFill>
        <p:spPr bwMode="auto">
          <a:xfrm>
            <a:off x="6072198" y="928670"/>
            <a:ext cx="2840907" cy="2714644"/>
          </a:xfrm>
          <a:prstGeom prst="rect">
            <a:avLst/>
          </a:prstGeom>
          <a:noFill/>
        </p:spPr>
      </p:pic>
      <p:pic>
        <p:nvPicPr>
          <p:cNvPr id="2052" name="Picture 4" descr="https://static.tildacdn.com/tild6630-3234-4236-b738-383362366638/phot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15073" y="4071942"/>
            <a:ext cx="2698197" cy="17859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214290"/>
            <a:ext cx="4786346" cy="6429420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chemeClr val="tx1"/>
                </a:solidFill>
                <a:effectLst/>
              </a:rPr>
              <a:t>Эскалоп </a:t>
            </a:r>
            <a:r>
              <a:rPr lang="ru-RU" sz="2000" dirty="0" smtClean="0">
                <a:solidFill>
                  <a:schemeClr val="tx1"/>
                </a:solidFill>
                <a:effectLst/>
              </a:rPr>
              <a:t>– из корейки свинины без реберных костей нарезают порционные куски толщиной 1,5–2 см, отбивают, надрезают сухожилия. </a:t>
            </a:r>
            <a:br>
              <a:rPr lang="ru-RU" sz="2000" dirty="0" smtClean="0">
                <a:solidFill>
                  <a:schemeClr val="tx1"/>
                </a:solidFill>
                <a:effectLst/>
              </a:rPr>
            </a:br>
            <a:r>
              <a:rPr lang="ru-RU" sz="2000" dirty="0" smtClean="0">
                <a:solidFill>
                  <a:schemeClr val="tx1"/>
                </a:solidFill>
                <a:effectLst/>
              </a:rPr>
              <a:t>Используют по 1–2 куска на порцию</a:t>
            </a:r>
            <a:br>
              <a:rPr lang="ru-RU" sz="2000" dirty="0" smtClean="0">
                <a:solidFill>
                  <a:schemeClr val="tx1"/>
                </a:solidFill>
                <a:effectLst/>
              </a:rPr>
            </a:br>
            <a:r>
              <a:rPr lang="ru-RU" sz="2000" dirty="0" smtClean="0">
                <a:solidFill>
                  <a:schemeClr val="tx1"/>
                </a:solidFill>
                <a:effectLst/>
              </a:rPr>
              <a:t> </a:t>
            </a:r>
            <a:br>
              <a:rPr lang="ru-RU" sz="2000" dirty="0" smtClean="0">
                <a:solidFill>
                  <a:schemeClr val="tx1"/>
                </a:solidFill>
                <a:effectLst/>
              </a:rPr>
            </a:br>
            <a:r>
              <a:rPr lang="ru-RU" sz="2000" b="1" dirty="0" smtClean="0">
                <a:solidFill>
                  <a:schemeClr val="tx1"/>
                </a:solidFill>
                <a:effectLst/>
              </a:rPr>
              <a:t>Шницель отбивной </a:t>
            </a:r>
            <a:r>
              <a:rPr lang="ru-RU" sz="2000" dirty="0" smtClean="0">
                <a:solidFill>
                  <a:schemeClr val="tx1"/>
                </a:solidFill>
                <a:effectLst/>
              </a:rPr>
              <a:t>– из мякоти тазобедренной части баранины, свинины нарезают порционные куски толщиной 1,5–2 см. Мякоть отбивают, надрезают сухожилия, посыпают солью, перцем, смачивают в </a:t>
            </a:r>
            <a:r>
              <a:rPr lang="ru-RU" sz="2000" dirty="0" err="1" smtClean="0">
                <a:solidFill>
                  <a:schemeClr val="tx1"/>
                </a:solidFill>
                <a:effectLst/>
              </a:rPr>
              <a:t>льезоне</a:t>
            </a:r>
            <a:r>
              <a:rPr lang="ru-RU" sz="2000" dirty="0" smtClean="0">
                <a:solidFill>
                  <a:schemeClr val="tx1"/>
                </a:solidFill>
                <a:effectLst/>
              </a:rPr>
              <a:t> и панируют в сухарях, придают соответствующую форму. </a:t>
            </a:r>
            <a:br>
              <a:rPr lang="ru-RU" sz="2000" dirty="0" smtClean="0">
                <a:solidFill>
                  <a:schemeClr val="tx1"/>
                </a:solidFill>
                <a:effectLst/>
              </a:rPr>
            </a:br>
            <a:r>
              <a:rPr lang="ru-RU" sz="2000" dirty="0" smtClean="0">
                <a:solidFill>
                  <a:schemeClr val="tx1"/>
                </a:solidFill>
                <a:effectLst/>
              </a:rPr>
              <a:t/>
            </a:r>
            <a:br>
              <a:rPr lang="ru-RU" sz="2000" dirty="0" smtClean="0">
                <a:solidFill>
                  <a:schemeClr val="tx1"/>
                </a:solidFill>
                <a:effectLst/>
              </a:rPr>
            </a:br>
            <a:r>
              <a:rPr lang="ru-RU" sz="2000" b="1" dirty="0" smtClean="0">
                <a:solidFill>
                  <a:schemeClr val="tx1"/>
                </a:solidFill>
                <a:effectLst/>
              </a:rPr>
              <a:t>Духовая свинина, баранина</a:t>
            </a:r>
            <a:r>
              <a:rPr lang="ru-RU" sz="2000" dirty="0" smtClean="0">
                <a:solidFill>
                  <a:schemeClr val="tx1"/>
                </a:solidFill>
                <a:effectLst/>
              </a:rPr>
              <a:t> – из мякоти лопатки (у свиной туши – из шеи) нарезают порционные куски под углом 45°, толщиной 2–2,5 см.</a:t>
            </a:r>
            <a:endParaRPr lang="ru-RU" sz="2000" dirty="0">
              <a:solidFill>
                <a:schemeClr val="tx1"/>
              </a:solidFill>
              <a:effectLst/>
            </a:endParaRPr>
          </a:p>
        </p:txBody>
      </p:sp>
      <p:pic>
        <p:nvPicPr>
          <p:cNvPr id="34818" name="Picture 2" descr="http://findfood.ru/attaches/product/myasnie/jeskalop-iz-svininy.jpg"/>
          <p:cNvPicPr>
            <a:picLocks noChangeAspect="1" noChangeArrowheads="1"/>
          </p:cNvPicPr>
          <p:nvPr/>
        </p:nvPicPr>
        <p:blipFill>
          <a:blip r:embed="rId2" cstate="print"/>
          <a:srcRect t="16215" r="5405" b="13514"/>
          <a:stretch>
            <a:fillRect/>
          </a:stretch>
        </p:blipFill>
        <p:spPr bwMode="auto">
          <a:xfrm>
            <a:off x="6000760" y="0"/>
            <a:ext cx="2786082" cy="2069661"/>
          </a:xfrm>
          <a:prstGeom prst="rect">
            <a:avLst/>
          </a:prstGeom>
          <a:noFill/>
        </p:spPr>
      </p:pic>
      <p:pic>
        <p:nvPicPr>
          <p:cNvPr id="34820" name="Picture 4" descr="https://primemeat.ru/upload/iblock/faa/shnitsel_iz_svininy.jpg"/>
          <p:cNvPicPr>
            <a:picLocks noChangeAspect="1" noChangeArrowheads="1"/>
          </p:cNvPicPr>
          <p:nvPr/>
        </p:nvPicPr>
        <p:blipFill>
          <a:blip r:embed="rId3" cstate="print"/>
          <a:srcRect l="5094" t="16667" r="4904" b="18519"/>
          <a:stretch>
            <a:fillRect/>
          </a:stretch>
        </p:blipFill>
        <p:spPr bwMode="auto">
          <a:xfrm>
            <a:off x="5786446" y="2428868"/>
            <a:ext cx="3028971" cy="2000264"/>
          </a:xfrm>
          <a:prstGeom prst="rect">
            <a:avLst/>
          </a:prstGeom>
          <a:noFill/>
        </p:spPr>
      </p:pic>
      <p:pic>
        <p:nvPicPr>
          <p:cNvPr id="34822" name="Picture 6" descr="http://m-tochka.ru/image/cache/catalog/myaso/svinina/svinina-duhovaya-steik-500x500.png"/>
          <p:cNvPicPr>
            <a:picLocks noChangeAspect="1" noChangeArrowheads="1"/>
          </p:cNvPicPr>
          <p:nvPr/>
        </p:nvPicPr>
        <p:blipFill>
          <a:blip r:embed="rId4" cstate="print"/>
          <a:srcRect l="10490" t="14685" r="9789" b="16083"/>
          <a:stretch>
            <a:fillRect/>
          </a:stretch>
        </p:blipFill>
        <p:spPr bwMode="auto">
          <a:xfrm>
            <a:off x="5786446" y="4500546"/>
            <a:ext cx="2714644" cy="23574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3"/>
          <p:cNvSpPr>
            <a:spLocks noGrp="1"/>
          </p:cNvSpPr>
          <p:nvPr>
            <p:ph type="title"/>
          </p:nvPr>
        </p:nvSpPr>
        <p:spPr>
          <a:xfrm>
            <a:off x="1357290" y="0"/>
            <a:ext cx="7498080" cy="79722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Мелкокусковые полуфабрикаты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71538" y="857232"/>
            <a:ext cx="500066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Шашлыки нарезают из мякоти корейки и тазобедренной части баранины и маринуют. Для маринования мясо кладут в </a:t>
            </a:r>
            <a:r>
              <a:rPr lang="ru-RU" dirty="0" err="1" smtClean="0"/>
              <a:t>неокисляющуюся</a:t>
            </a:r>
            <a:r>
              <a:rPr lang="ru-RU" dirty="0" smtClean="0"/>
              <a:t> посуду, сбрызгивают лимонным соком или уксусом, кладут мелко измельченный репчатый лук, молотый перец, соль, зелень петрушки и укропа (можно добавить растительное масло), </a:t>
            </a:r>
            <a:r>
              <a:rPr lang="ru-RU" dirty="0" err="1" smtClean="0"/>
              <a:t>всѐ </a:t>
            </a:r>
            <a:r>
              <a:rPr lang="ru-RU" dirty="0" smtClean="0"/>
              <a:t>перемешивают и ставят в холодильник на 4–5 ч. </a:t>
            </a:r>
          </a:p>
          <a:p>
            <a:endParaRPr lang="ru-RU" dirty="0" smtClean="0"/>
          </a:p>
          <a:p>
            <a:r>
              <a:rPr lang="ru-RU" b="1" dirty="0" smtClean="0"/>
              <a:t>Шашлык по - </a:t>
            </a:r>
            <a:r>
              <a:rPr lang="ru-RU" b="1" dirty="0" err="1" smtClean="0"/>
              <a:t>кавказски</a:t>
            </a:r>
            <a:r>
              <a:rPr lang="ru-RU" b="1" dirty="0" smtClean="0"/>
              <a:t>  - </a:t>
            </a:r>
            <a:r>
              <a:rPr lang="ru-RU" dirty="0" smtClean="0"/>
              <a:t>мясо нарезают кусочками в виде кубиков массой 30–40г. и маринуют. Перед жаркой надевают на шпажку по 5–6 кусочков. </a:t>
            </a:r>
          </a:p>
          <a:p>
            <a:endParaRPr lang="ru-RU" dirty="0" smtClean="0"/>
          </a:p>
          <a:p>
            <a:r>
              <a:rPr lang="ru-RU" b="1" dirty="0" smtClean="0"/>
              <a:t>Шашлык по - </a:t>
            </a:r>
            <a:r>
              <a:rPr lang="ru-RU" b="1" dirty="0" err="1" smtClean="0"/>
              <a:t>карски</a:t>
            </a:r>
            <a:r>
              <a:rPr lang="ru-RU" b="1" dirty="0" smtClean="0"/>
              <a:t> </a:t>
            </a:r>
            <a:r>
              <a:rPr lang="ru-RU" dirty="0" smtClean="0"/>
              <a:t>- мясо нарезают из почечной части корейки по одному куску на порцию и маринуют. Почки маринуют вместе с мясом. Перед жаркой на шпажку вначале надевают половину почки, затем мясо и вторую половину почки. </a:t>
            </a:r>
          </a:p>
        </p:txBody>
      </p:sp>
      <p:pic>
        <p:nvPicPr>
          <p:cNvPr id="1026" name="Picture 2" descr="http://xn----8sbac5ao2av3i.xn--p1ai/sites/default/files/33210ed0668f9eaa0453dc58cc854e2d.jpg"/>
          <p:cNvPicPr>
            <a:picLocks noChangeAspect="1" noChangeArrowheads="1"/>
          </p:cNvPicPr>
          <p:nvPr/>
        </p:nvPicPr>
        <p:blipFill>
          <a:blip r:embed="rId2" cstate="print"/>
          <a:srcRect l="7183" t="14894" r="12369" b="6383"/>
          <a:stretch>
            <a:fillRect/>
          </a:stretch>
        </p:blipFill>
        <p:spPr bwMode="auto">
          <a:xfrm>
            <a:off x="6143636" y="3071810"/>
            <a:ext cx="2786082" cy="1840805"/>
          </a:xfrm>
          <a:prstGeom prst="rect">
            <a:avLst/>
          </a:prstGeom>
          <a:noFill/>
        </p:spPr>
      </p:pic>
      <p:pic>
        <p:nvPicPr>
          <p:cNvPr id="1028" name="Picture 4" descr="http://www.olechkas-cuisine.ru/images_second/2-2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29322" y="857232"/>
            <a:ext cx="2857520" cy="2143140"/>
          </a:xfrm>
          <a:prstGeom prst="rect">
            <a:avLst/>
          </a:prstGeom>
          <a:noFill/>
        </p:spPr>
      </p:pic>
      <p:pic>
        <p:nvPicPr>
          <p:cNvPr id="1030" name="Picture 6" descr="https://www.gastronom.ru/binfiles/images/20170417/b9392d61.jpg"/>
          <p:cNvPicPr>
            <a:picLocks noChangeAspect="1" noChangeArrowheads="1"/>
          </p:cNvPicPr>
          <p:nvPr/>
        </p:nvPicPr>
        <p:blipFill>
          <a:blip r:embed="rId4" cstate="print"/>
          <a:srcRect l="27034" t="19625" r="20689" b="21875"/>
          <a:stretch>
            <a:fillRect/>
          </a:stretch>
        </p:blipFill>
        <p:spPr bwMode="auto">
          <a:xfrm>
            <a:off x="6143636" y="5000636"/>
            <a:ext cx="2776966" cy="17145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285728"/>
            <a:ext cx="4786346" cy="6572272"/>
          </a:xfrm>
        </p:spPr>
        <p:txBody>
          <a:bodyPr>
            <a:normAutofit fontScale="90000"/>
          </a:bodyPr>
          <a:lstStyle/>
          <a:p>
            <a:r>
              <a:rPr lang="ru-RU" sz="2200" b="1" dirty="0" smtClean="0">
                <a:solidFill>
                  <a:schemeClr val="tx1"/>
                </a:solidFill>
                <a:effectLst/>
              </a:rPr>
              <a:t>Рагу</a:t>
            </a:r>
            <a:r>
              <a:rPr lang="ru-RU" sz="2200" dirty="0" smtClean="0">
                <a:solidFill>
                  <a:schemeClr val="tx1"/>
                </a:solidFill>
                <a:effectLst/>
              </a:rPr>
              <a:t> – из бараньей или свиной грудинки нарубают кусочки вместе с косточкой в виде кубиков массой 30 – 40г. по 3–4 кусочка на порцию. </a:t>
            </a:r>
            <a:br>
              <a:rPr lang="ru-RU" sz="2200" dirty="0" smtClean="0">
                <a:solidFill>
                  <a:schemeClr val="tx1"/>
                </a:solidFill>
                <a:effectLst/>
              </a:rPr>
            </a:br>
            <a:r>
              <a:rPr lang="ru-RU" sz="2200" dirty="0" smtClean="0">
                <a:solidFill>
                  <a:schemeClr val="tx1"/>
                </a:solidFill>
                <a:effectLst/>
              </a:rPr>
              <a:t/>
            </a:r>
            <a:br>
              <a:rPr lang="ru-RU" sz="2200" dirty="0" smtClean="0">
                <a:solidFill>
                  <a:schemeClr val="tx1"/>
                </a:solidFill>
                <a:effectLst/>
              </a:rPr>
            </a:br>
            <a:r>
              <a:rPr lang="ru-RU" sz="2200" b="1" dirty="0" smtClean="0">
                <a:solidFill>
                  <a:schemeClr val="tx1"/>
                </a:solidFill>
                <a:effectLst/>
              </a:rPr>
              <a:t>Плов</a:t>
            </a:r>
            <a:r>
              <a:rPr lang="ru-RU" sz="2200" dirty="0" smtClean="0">
                <a:solidFill>
                  <a:schemeClr val="tx1"/>
                </a:solidFill>
                <a:effectLst/>
              </a:rPr>
              <a:t> – из мякоти бараньей лопатки нарезают кусочки в виде кубиков массой 10–15г. по 6–8 кусочков на порцию. </a:t>
            </a:r>
            <a:br>
              <a:rPr lang="ru-RU" sz="2200" dirty="0" smtClean="0">
                <a:solidFill>
                  <a:schemeClr val="tx1"/>
                </a:solidFill>
                <a:effectLst/>
              </a:rPr>
            </a:br>
            <a:r>
              <a:rPr lang="ru-RU" sz="2200" dirty="0" smtClean="0">
                <a:solidFill>
                  <a:schemeClr val="tx1"/>
                </a:solidFill>
                <a:effectLst/>
              </a:rPr>
              <a:t/>
            </a:r>
            <a:br>
              <a:rPr lang="ru-RU" sz="2200" dirty="0" smtClean="0">
                <a:solidFill>
                  <a:schemeClr val="tx1"/>
                </a:solidFill>
                <a:effectLst/>
              </a:rPr>
            </a:br>
            <a:r>
              <a:rPr lang="ru-RU" sz="2200" b="1" dirty="0" smtClean="0">
                <a:solidFill>
                  <a:schemeClr val="tx1"/>
                </a:solidFill>
                <a:effectLst/>
              </a:rPr>
              <a:t>Пилав</a:t>
            </a:r>
            <a:r>
              <a:rPr lang="ru-RU" sz="2200" dirty="0" smtClean="0">
                <a:solidFill>
                  <a:schemeClr val="tx1"/>
                </a:solidFill>
                <a:effectLst/>
              </a:rPr>
              <a:t> – из бараньей грудинки и лопатки нарубают кусочки вместе с косточкой, массой 25г., по 5–6 кусочков на порцию. </a:t>
            </a:r>
            <a:br>
              <a:rPr lang="ru-RU" sz="2200" dirty="0" smtClean="0">
                <a:solidFill>
                  <a:schemeClr val="tx1"/>
                </a:solidFill>
                <a:effectLst/>
              </a:rPr>
            </a:br>
            <a:r>
              <a:rPr lang="ru-RU" sz="2200" dirty="0" smtClean="0">
                <a:solidFill>
                  <a:schemeClr val="tx1"/>
                </a:solidFill>
                <a:effectLst/>
              </a:rPr>
              <a:t/>
            </a:r>
            <a:br>
              <a:rPr lang="ru-RU" sz="2200" dirty="0" smtClean="0">
                <a:solidFill>
                  <a:schemeClr val="tx1"/>
                </a:solidFill>
                <a:effectLst/>
              </a:rPr>
            </a:br>
            <a:r>
              <a:rPr lang="ru-RU" sz="2200" b="1" dirty="0" smtClean="0">
                <a:solidFill>
                  <a:schemeClr val="tx1"/>
                </a:solidFill>
                <a:effectLst/>
              </a:rPr>
              <a:t>Гуляш</a:t>
            </a:r>
            <a:r>
              <a:rPr lang="ru-RU" sz="2200" dirty="0" smtClean="0">
                <a:solidFill>
                  <a:schemeClr val="tx1"/>
                </a:solidFill>
                <a:effectLst/>
              </a:rPr>
              <a:t> – из мякоти свиной лопатки и шеи нарезают кусочки в виде кубиков массой по 20–30г., с содержанием жира не более 20%. </a:t>
            </a:r>
            <a:br>
              <a:rPr lang="ru-RU" sz="2200" dirty="0" smtClean="0">
                <a:solidFill>
                  <a:schemeClr val="tx1"/>
                </a:solidFill>
                <a:effectLst/>
              </a:rPr>
            </a:br>
            <a:r>
              <a:rPr lang="ru-RU" sz="2200" dirty="0" smtClean="0">
                <a:solidFill>
                  <a:schemeClr val="tx1"/>
                </a:solidFill>
                <a:effectLst/>
              </a:rPr>
              <a:t/>
            </a:r>
            <a:br>
              <a:rPr lang="ru-RU" sz="2200" dirty="0" smtClean="0">
                <a:solidFill>
                  <a:schemeClr val="tx1"/>
                </a:solidFill>
                <a:effectLst/>
              </a:rPr>
            </a:br>
            <a:r>
              <a:rPr lang="ru-RU" sz="2200" b="1" dirty="0" smtClean="0">
                <a:solidFill>
                  <a:schemeClr val="tx1"/>
                </a:solidFill>
                <a:effectLst/>
              </a:rPr>
              <a:t>Поджарка</a:t>
            </a:r>
            <a:r>
              <a:rPr lang="ru-RU" sz="2200" dirty="0" smtClean="0">
                <a:solidFill>
                  <a:schemeClr val="tx1"/>
                </a:solidFill>
                <a:effectLst/>
              </a:rPr>
              <a:t> – из свиной корейки (без реберных костей) и тазобедренной части нарезают брусочки массой 10–15г.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35842" name="Picture 2" descr="http://i.mycdn.me/i?r=AzEPZsRbOZEKgBhR0XGMT1RkWz7KLlUgZLw69CtjsZUccKaKTM5SRkZCeTgDn6uOyic"/>
          <p:cNvPicPr>
            <a:picLocks noChangeAspect="1" noChangeArrowheads="1"/>
          </p:cNvPicPr>
          <p:nvPr/>
        </p:nvPicPr>
        <p:blipFill>
          <a:blip r:embed="rId2" cstate="print"/>
          <a:srcRect l="12500" t="22499" r="7500" b="10001"/>
          <a:stretch>
            <a:fillRect/>
          </a:stretch>
        </p:blipFill>
        <p:spPr bwMode="auto">
          <a:xfrm>
            <a:off x="6429388" y="0"/>
            <a:ext cx="1857388" cy="1567171"/>
          </a:xfrm>
          <a:prstGeom prst="rect">
            <a:avLst/>
          </a:prstGeom>
          <a:noFill/>
        </p:spPr>
      </p:pic>
      <p:pic>
        <p:nvPicPr>
          <p:cNvPr id="35844" name="Picture 4" descr="https://www.product.ru/media/cache/products_sq600_non_optim/catalog_products/ee/ee6d077bedf5efad9531056094d1c6771fe9f7ac.jpeg"/>
          <p:cNvPicPr>
            <a:picLocks noChangeAspect="1" noChangeArrowheads="1"/>
          </p:cNvPicPr>
          <p:nvPr/>
        </p:nvPicPr>
        <p:blipFill>
          <a:blip r:embed="rId3" cstate="print"/>
          <a:srcRect t="14706" r="14704" b="14704"/>
          <a:stretch>
            <a:fillRect/>
          </a:stretch>
        </p:blipFill>
        <p:spPr bwMode="auto">
          <a:xfrm>
            <a:off x="7052238" y="1428737"/>
            <a:ext cx="1877479" cy="1285884"/>
          </a:xfrm>
          <a:prstGeom prst="rect">
            <a:avLst/>
          </a:prstGeom>
          <a:noFill/>
        </p:spPr>
      </p:pic>
      <p:pic>
        <p:nvPicPr>
          <p:cNvPr id="35846" name="Picture 6" descr="http://agro.tpprf.ru/upload/iblock/7de/baranina-dlya-plova-tu-kat-b-zamorozhennaya-vakuum-upak.jpg"/>
          <p:cNvPicPr>
            <a:picLocks noChangeAspect="1" noChangeArrowheads="1"/>
          </p:cNvPicPr>
          <p:nvPr/>
        </p:nvPicPr>
        <p:blipFill>
          <a:blip r:embed="rId4" cstate="print"/>
          <a:srcRect l="6371" t="26923" r="5851" b="3845"/>
          <a:stretch>
            <a:fillRect/>
          </a:stretch>
        </p:blipFill>
        <p:spPr bwMode="auto">
          <a:xfrm>
            <a:off x="6286512" y="2714620"/>
            <a:ext cx="2143140" cy="1285884"/>
          </a:xfrm>
          <a:prstGeom prst="rect">
            <a:avLst/>
          </a:prstGeom>
          <a:noFill/>
        </p:spPr>
      </p:pic>
      <p:pic>
        <p:nvPicPr>
          <p:cNvPr id="35848" name="Picture 8" descr="https://meat-int.ru/media/k2/items/cache/077ab55046ce80eaf9a3ddea999597ca_XL.jpg"/>
          <p:cNvPicPr>
            <a:picLocks noChangeAspect="1" noChangeArrowheads="1"/>
          </p:cNvPicPr>
          <p:nvPr/>
        </p:nvPicPr>
        <p:blipFill>
          <a:blip r:embed="rId5" cstate="print"/>
          <a:srcRect l="12963" t="7407" r="13580" b="11111"/>
          <a:stretch>
            <a:fillRect/>
          </a:stretch>
        </p:blipFill>
        <p:spPr bwMode="auto">
          <a:xfrm>
            <a:off x="6715108" y="3786190"/>
            <a:ext cx="2428892" cy="1571636"/>
          </a:xfrm>
          <a:prstGeom prst="rect">
            <a:avLst/>
          </a:prstGeom>
          <a:noFill/>
        </p:spPr>
      </p:pic>
      <p:pic>
        <p:nvPicPr>
          <p:cNvPr id="35850" name="Picture 10" descr="https://cdn.st100sp.com/pictures/126847727"/>
          <p:cNvPicPr>
            <a:picLocks noChangeAspect="1" noChangeArrowheads="1"/>
          </p:cNvPicPr>
          <p:nvPr/>
        </p:nvPicPr>
        <p:blipFill>
          <a:blip r:embed="rId6" cstate="print"/>
          <a:srcRect t="20610" r="10686" b="22137"/>
          <a:stretch>
            <a:fillRect/>
          </a:stretch>
        </p:blipFill>
        <p:spPr bwMode="auto">
          <a:xfrm>
            <a:off x="6215074" y="5286388"/>
            <a:ext cx="2214546" cy="141958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274320"/>
            <a:ext cx="7862150" cy="6012200"/>
          </a:xfrm>
        </p:spPr>
        <p:txBody>
          <a:bodyPr>
            <a:normAutofit fontScale="90000"/>
          </a:bodyPr>
          <a:lstStyle/>
          <a:p>
            <a:pPr algn="ctr">
              <a:lnSpc>
                <a:spcPct val="150000"/>
              </a:lnSpc>
            </a:pPr>
            <a:r>
              <a:rPr lang="ru-RU" dirty="0" smtClean="0"/>
              <a:t>Рубленная масса и </a:t>
            </a:r>
            <a:r>
              <a:rPr lang="ru-RU" dirty="0" err="1" smtClean="0"/>
              <a:t>п</a:t>
            </a:r>
            <a:r>
              <a:rPr lang="ru-RU" dirty="0" smtClean="0"/>
              <a:t>/</a:t>
            </a:r>
            <a:r>
              <a:rPr lang="ru-RU" dirty="0" err="1" smtClean="0"/>
              <a:t>ф</a:t>
            </a:r>
            <a:r>
              <a:rPr lang="ru-RU" dirty="0" smtClean="0"/>
              <a:t> из нее</a:t>
            </a:r>
            <a:br>
              <a:rPr lang="ru-RU" dirty="0" smtClean="0"/>
            </a:br>
            <a:r>
              <a:rPr lang="ru-RU" sz="2200" dirty="0" smtClean="0">
                <a:solidFill>
                  <a:schemeClr val="tx1"/>
                </a:solidFill>
                <a:effectLst/>
              </a:rPr>
              <a:t>Для приготовления рубленой массы используют мясо шеи, </a:t>
            </a:r>
            <a:r>
              <a:rPr lang="ru-RU" sz="2200" dirty="0" err="1" smtClean="0">
                <a:solidFill>
                  <a:schemeClr val="tx1"/>
                </a:solidFill>
                <a:effectLst/>
              </a:rPr>
              <a:t>пашины</a:t>
            </a:r>
            <a:r>
              <a:rPr lang="ru-RU" sz="2200" dirty="0" smtClean="0">
                <a:solidFill>
                  <a:schemeClr val="tx1"/>
                </a:solidFill>
                <a:effectLst/>
              </a:rPr>
              <a:t>, покромки, а также обрезки, получаемые при разделке и обвалке мяса. Если используют мясо II категории, то для сочности и улучшения вкуса к нему добавляют шпик (сырец). Зачищенное мясо нарезают на кусочки, соединяют со шпиком, пропускают через мясорубку с двойной решеткой один раз, а с одной решеткой – два раза, добавляют воду или молоко, соль, перец и </a:t>
            </a:r>
            <a:r>
              <a:rPr lang="ru-RU" sz="2200" dirty="0" err="1" smtClean="0">
                <a:solidFill>
                  <a:schemeClr val="tx1"/>
                </a:solidFill>
                <a:effectLst/>
              </a:rPr>
              <a:t>всѐ </a:t>
            </a:r>
            <a:r>
              <a:rPr lang="ru-RU" sz="2200" dirty="0" smtClean="0">
                <a:solidFill>
                  <a:schemeClr val="tx1"/>
                </a:solidFill>
                <a:effectLst/>
              </a:rPr>
              <a:t>хорошо перемешивают. При приготовлении рубленой массы из жирного мяса шпик не используют, а норму мяса увеличивают. </a:t>
            </a:r>
            <a:br>
              <a:rPr lang="ru-RU" sz="2200" dirty="0" smtClean="0">
                <a:solidFill>
                  <a:schemeClr val="tx1"/>
                </a:solidFill>
                <a:effectLst/>
              </a:rPr>
            </a:br>
            <a:r>
              <a:rPr lang="ru-RU" sz="2200" b="1" i="1" dirty="0" smtClean="0">
                <a:solidFill>
                  <a:schemeClr val="tx1"/>
                </a:solidFill>
                <a:effectLst/>
              </a:rPr>
              <a:t>На 1 кг рубленой массы берут (массой нетто в г): мяса – 800, шпика – 120, воды или молока – 70.</a:t>
            </a:r>
            <a:endParaRPr lang="ru-RU" sz="2200" b="1" i="1" dirty="0">
              <a:solidFill>
                <a:schemeClr val="tx1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274320"/>
            <a:ext cx="5643602" cy="6369390"/>
          </a:xfrm>
        </p:spPr>
        <p:txBody>
          <a:bodyPr>
            <a:normAutofit/>
          </a:bodyPr>
          <a:lstStyle/>
          <a:p>
            <a:r>
              <a:rPr lang="ru-RU" sz="2200" b="1" dirty="0" smtClean="0">
                <a:solidFill>
                  <a:schemeClr val="tx1"/>
                </a:solidFill>
                <a:effectLst/>
              </a:rPr>
              <a:t>Бифштекс рубленый </a:t>
            </a:r>
            <a:r>
              <a:rPr lang="ru-RU" sz="2200" dirty="0" smtClean="0">
                <a:solidFill>
                  <a:schemeClr val="tx1"/>
                </a:solidFill>
                <a:effectLst/>
              </a:rPr>
              <a:t>– шпик нарезают мелкими кубиками, соединяют с рубленой массой, порционируют и придают изделиям приплюснуто-округлую форму толщиной 2 см. Используют по 1 шт. на порцию. </a:t>
            </a:r>
            <a:br>
              <a:rPr lang="ru-RU" sz="2200" dirty="0" smtClean="0">
                <a:solidFill>
                  <a:schemeClr val="tx1"/>
                </a:solidFill>
                <a:effectLst/>
              </a:rPr>
            </a:br>
            <a:r>
              <a:rPr lang="ru-RU" sz="2200" dirty="0" smtClean="0">
                <a:solidFill>
                  <a:schemeClr val="tx1"/>
                </a:solidFill>
                <a:effectLst/>
              </a:rPr>
              <a:t/>
            </a:r>
            <a:br>
              <a:rPr lang="ru-RU" sz="2200" dirty="0" smtClean="0">
                <a:solidFill>
                  <a:schemeClr val="tx1"/>
                </a:solidFill>
                <a:effectLst/>
              </a:rPr>
            </a:br>
            <a:r>
              <a:rPr lang="ru-RU" sz="2200" b="1" dirty="0" smtClean="0">
                <a:solidFill>
                  <a:schemeClr val="tx1"/>
                </a:solidFill>
                <a:effectLst/>
              </a:rPr>
              <a:t>Филе рубленое </a:t>
            </a:r>
            <a:r>
              <a:rPr lang="ru-RU" sz="2200" dirty="0" smtClean="0">
                <a:solidFill>
                  <a:schemeClr val="tx1"/>
                </a:solidFill>
                <a:effectLst/>
              </a:rPr>
              <a:t>– рубленую массу порционируют и придают форму цилиндра. Используют по 1 шт. на порцию. </a:t>
            </a:r>
            <a:br>
              <a:rPr lang="ru-RU" sz="2200" dirty="0" smtClean="0">
                <a:solidFill>
                  <a:schemeClr val="tx1"/>
                </a:solidFill>
                <a:effectLst/>
              </a:rPr>
            </a:br>
            <a:r>
              <a:rPr lang="ru-RU" sz="2200" dirty="0" smtClean="0">
                <a:solidFill>
                  <a:schemeClr val="tx1"/>
                </a:solidFill>
                <a:effectLst/>
              </a:rPr>
              <a:t/>
            </a:r>
            <a:br>
              <a:rPr lang="ru-RU" sz="2200" dirty="0" smtClean="0">
                <a:solidFill>
                  <a:schemeClr val="tx1"/>
                </a:solidFill>
                <a:effectLst/>
              </a:rPr>
            </a:br>
            <a:r>
              <a:rPr lang="ru-RU" sz="2200" b="1" dirty="0" smtClean="0">
                <a:solidFill>
                  <a:schemeClr val="tx1"/>
                </a:solidFill>
                <a:effectLst/>
              </a:rPr>
              <a:t>Лангет рубленый </a:t>
            </a:r>
            <a:r>
              <a:rPr lang="ru-RU" sz="2200" dirty="0" smtClean="0">
                <a:solidFill>
                  <a:schemeClr val="tx1"/>
                </a:solidFill>
                <a:effectLst/>
              </a:rPr>
              <a:t>– рубленую массу порционируют, придают изделиям </a:t>
            </a:r>
            <a:r>
              <a:rPr lang="ru-RU" sz="2200" dirty="0" err="1" smtClean="0">
                <a:solidFill>
                  <a:schemeClr val="tx1"/>
                </a:solidFill>
                <a:effectLst/>
              </a:rPr>
              <a:t>приплюснутоокруглую</a:t>
            </a:r>
            <a:r>
              <a:rPr lang="ru-RU" sz="2200" dirty="0" smtClean="0">
                <a:solidFill>
                  <a:schemeClr val="tx1"/>
                </a:solidFill>
                <a:effectLst/>
              </a:rPr>
              <a:t> форму толщиной 1–1,5 см. Используют по 2 шт. на порцию. </a:t>
            </a: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/>
            </a:r>
            <a:br>
              <a:rPr lang="ru-RU" sz="2200" dirty="0" smtClean="0"/>
            </a:br>
            <a:endParaRPr lang="ru-RU" sz="2200" dirty="0"/>
          </a:p>
        </p:txBody>
      </p:sp>
      <p:pic>
        <p:nvPicPr>
          <p:cNvPr id="45058" name="Picture 2" descr="https://shop.samberi.com/upload/iblock/57e/57edd906fccf23be1df80ad5f0c1d40f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00826" y="928670"/>
            <a:ext cx="2234273" cy="1357321"/>
          </a:xfrm>
          <a:prstGeom prst="rect">
            <a:avLst/>
          </a:prstGeom>
          <a:noFill/>
        </p:spPr>
      </p:pic>
      <p:pic>
        <p:nvPicPr>
          <p:cNvPr id="45060" name="Picture 4" descr="http://youronestophalalshop.com/images/BEEF%20PATTIES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86578" y="4143380"/>
            <a:ext cx="2147176" cy="1428760"/>
          </a:xfrm>
          <a:prstGeom prst="rect">
            <a:avLst/>
          </a:prstGeom>
          <a:noFill/>
        </p:spPr>
      </p:pic>
      <p:pic>
        <p:nvPicPr>
          <p:cNvPr id="45062" name="Picture 6" descr="https://im0-tub-ru.yandex.net/i?id=5aa16adc367a7655bd46187a4b3beaa6&amp;n=1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00892" y="2357430"/>
            <a:ext cx="1714511" cy="17145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976" y="274320"/>
            <a:ext cx="4857784" cy="5869324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chemeClr val="tx1"/>
                </a:solidFill>
                <a:effectLst/>
              </a:rPr>
              <a:t>Котлеты натуральные рубленые </a:t>
            </a:r>
            <a:r>
              <a:rPr lang="ru-RU" sz="2000" dirty="0" smtClean="0">
                <a:solidFill>
                  <a:schemeClr val="tx1"/>
                </a:solidFill>
                <a:effectLst/>
              </a:rPr>
              <a:t>– массу приготавливают из баранины, затем порционируют, придают изделиям овальную форму, вставляют косточку, смачивают в </a:t>
            </a:r>
            <a:r>
              <a:rPr lang="ru-RU" sz="2000" dirty="0" err="1" smtClean="0">
                <a:solidFill>
                  <a:schemeClr val="tx1"/>
                </a:solidFill>
                <a:effectLst/>
              </a:rPr>
              <a:t>льезоне</a:t>
            </a:r>
            <a:r>
              <a:rPr lang="ru-RU" sz="2000" dirty="0" smtClean="0">
                <a:solidFill>
                  <a:schemeClr val="tx1"/>
                </a:solidFill>
                <a:effectLst/>
              </a:rPr>
              <a:t> и панируют в сухарях. </a:t>
            </a:r>
            <a:br>
              <a:rPr lang="ru-RU" sz="2000" dirty="0" smtClean="0">
                <a:solidFill>
                  <a:schemeClr val="tx1"/>
                </a:solidFill>
                <a:effectLst/>
              </a:rPr>
            </a:br>
            <a:r>
              <a:rPr lang="ru-RU" sz="2000" dirty="0" smtClean="0">
                <a:solidFill>
                  <a:schemeClr val="tx1"/>
                </a:solidFill>
                <a:effectLst/>
              </a:rPr>
              <a:t/>
            </a:r>
            <a:br>
              <a:rPr lang="ru-RU" sz="2000" dirty="0" smtClean="0">
                <a:solidFill>
                  <a:schemeClr val="tx1"/>
                </a:solidFill>
                <a:effectLst/>
              </a:rPr>
            </a:br>
            <a:r>
              <a:rPr lang="ru-RU" sz="2000" b="1" dirty="0" smtClean="0">
                <a:solidFill>
                  <a:schemeClr val="tx1"/>
                </a:solidFill>
                <a:effectLst/>
              </a:rPr>
              <a:t>Шницель натуральный рубленый </a:t>
            </a:r>
            <a:r>
              <a:rPr lang="ru-RU" sz="2000" dirty="0" smtClean="0">
                <a:solidFill>
                  <a:schemeClr val="tx1"/>
                </a:solidFill>
                <a:effectLst/>
              </a:rPr>
              <a:t>– рубленую массу порционируют, придают изделиям овально-продолговатую форму толщиной 1 см, смачивают в </a:t>
            </a:r>
            <a:r>
              <a:rPr lang="ru-RU" sz="2000" dirty="0" err="1" smtClean="0">
                <a:solidFill>
                  <a:schemeClr val="tx1"/>
                </a:solidFill>
                <a:effectLst/>
              </a:rPr>
              <a:t>льезоне</a:t>
            </a:r>
            <a:r>
              <a:rPr lang="ru-RU" sz="2000" dirty="0" smtClean="0">
                <a:solidFill>
                  <a:schemeClr val="tx1"/>
                </a:solidFill>
                <a:effectLst/>
              </a:rPr>
              <a:t> и панируют в молотых сухарях. </a:t>
            </a:r>
            <a:br>
              <a:rPr lang="ru-RU" sz="2000" dirty="0" smtClean="0">
                <a:solidFill>
                  <a:schemeClr val="tx1"/>
                </a:solidFill>
                <a:effectLst/>
              </a:rPr>
            </a:br>
            <a:r>
              <a:rPr lang="ru-RU" sz="2000" b="1" dirty="0" smtClean="0">
                <a:solidFill>
                  <a:schemeClr val="tx1"/>
                </a:solidFill>
                <a:effectLst/>
              </a:rPr>
              <a:t/>
            </a:r>
            <a:br>
              <a:rPr lang="ru-RU" sz="2000" b="1" dirty="0" smtClean="0">
                <a:solidFill>
                  <a:schemeClr val="tx1"/>
                </a:solidFill>
                <a:effectLst/>
              </a:rPr>
            </a:br>
            <a:r>
              <a:rPr lang="ru-RU" sz="2000" b="1" dirty="0" smtClean="0">
                <a:solidFill>
                  <a:schemeClr val="tx1"/>
                </a:solidFill>
                <a:effectLst/>
              </a:rPr>
              <a:t>Ромштекс рубленый </a:t>
            </a:r>
            <a:r>
              <a:rPr lang="ru-RU" sz="2000" dirty="0" smtClean="0">
                <a:solidFill>
                  <a:schemeClr val="tx1"/>
                </a:solidFill>
                <a:effectLst/>
              </a:rPr>
              <a:t>– массу развешивают на порции, придают им овальную форму, смачивают в </a:t>
            </a:r>
            <a:r>
              <a:rPr lang="ru-RU" sz="2000" dirty="0" err="1" smtClean="0">
                <a:solidFill>
                  <a:schemeClr val="tx1"/>
                </a:solidFill>
                <a:effectLst/>
              </a:rPr>
              <a:t>льезоне</a:t>
            </a:r>
            <a:r>
              <a:rPr lang="ru-RU" sz="2000" dirty="0" smtClean="0">
                <a:solidFill>
                  <a:schemeClr val="tx1"/>
                </a:solidFill>
                <a:effectLst/>
              </a:rPr>
              <a:t>, панируют в молотых сухарях.</a:t>
            </a:r>
            <a:endParaRPr lang="ru-RU" sz="2000" dirty="0">
              <a:solidFill>
                <a:schemeClr val="tx1"/>
              </a:solidFill>
              <a:effectLst/>
            </a:endParaRPr>
          </a:p>
        </p:txBody>
      </p:sp>
      <p:pic>
        <p:nvPicPr>
          <p:cNvPr id="44034" name="Picture 2" descr="http://beclever.club/wa-data/public/shop/products/66/52/5266/images/8736/8736.750x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6512" y="4429132"/>
            <a:ext cx="2357454" cy="1769663"/>
          </a:xfrm>
          <a:prstGeom prst="rect">
            <a:avLst/>
          </a:prstGeom>
          <a:noFill/>
        </p:spPr>
      </p:pic>
      <p:pic>
        <p:nvPicPr>
          <p:cNvPr id="44036" name="Picture 4" descr="https://selcdn.fedsp.com/auriga/22/12485/565d5e29014073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6512" y="2643182"/>
            <a:ext cx="2286016" cy="1714512"/>
          </a:xfrm>
          <a:prstGeom prst="rect">
            <a:avLst/>
          </a:prstGeom>
          <a:noFill/>
        </p:spPr>
      </p:pic>
      <p:pic>
        <p:nvPicPr>
          <p:cNvPr id="44038" name="Picture 6" descr="https://ds05.infourok.ru/uploads/ex/0596/0003af15-931af38f/hello_html_41abe8f0.jpg"/>
          <p:cNvPicPr>
            <a:picLocks noChangeAspect="1" noChangeArrowheads="1"/>
          </p:cNvPicPr>
          <p:nvPr/>
        </p:nvPicPr>
        <p:blipFill>
          <a:blip r:embed="rId4" cstate="print"/>
          <a:srcRect l="8929" t="3571"/>
          <a:stretch>
            <a:fillRect/>
          </a:stretch>
        </p:blipFill>
        <p:spPr bwMode="auto">
          <a:xfrm flipH="1">
            <a:off x="6215074" y="428604"/>
            <a:ext cx="2428892" cy="19288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274320"/>
            <a:ext cx="5357850" cy="6297952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solidFill>
                  <a:schemeClr val="tx1"/>
                </a:solidFill>
                <a:effectLst/>
              </a:rPr>
              <a:t>Фрикадельки</a:t>
            </a:r>
            <a:r>
              <a:rPr lang="ru-RU" sz="2000" dirty="0" smtClean="0">
                <a:solidFill>
                  <a:schemeClr val="tx1"/>
                </a:solidFill>
                <a:effectLst/>
              </a:rPr>
              <a:t> – мясо нарезают на куски, пропускают через мясорубку, соединяют с </a:t>
            </a:r>
            <a:r>
              <a:rPr lang="ru-RU" sz="2000" dirty="0" err="1" smtClean="0">
                <a:solidFill>
                  <a:schemeClr val="tx1"/>
                </a:solidFill>
                <a:effectLst/>
              </a:rPr>
              <a:t>пассерованным</a:t>
            </a:r>
            <a:r>
              <a:rPr lang="ru-RU" sz="2000" dirty="0" smtClean="0">
                <a:solidFill>
                  <a:schemeClr val="tx1"/>
                </a:solidFill>
                <a:effectLst/>
              </a:rPr>
              <a:t> репчатым луком, сырыми яйцами, молотым перцем солью, добавляют воду и </a:t>
            </a:r>
            <a:r>
              <a:rPr lang="ru-RU" sz="2000" dirty="0" err="1" smtClean="0">
                <a:solidFill>
                  <a:schemeClr val="tx1"/>
                </a:solidFill>
                <a:effectLst/>
              </a:rPr>
              <a:t>всѐ </a:t>
            </a:r>
            <a:r>
              <a:rPr lang="ru-RU" sz="2000" dirty="0" smtClean="0">
                <a:solidFill>
                  <a:schemeClr val="tx1"/>
                </a:solidFill>
                <a:effectLst/>
              </a:rPr>
              <a:t>хорошо перемешивают, за тем разделывают на порции в виде шариков по 7–10 г. </a:t>
            </a:r>
            <a:br>
              <a:rPr lang="ru-RU" sz="2000" dirty="0" smtClean="0">
                <a:solidFill>
                  <a:schemeClr val="tx1"/>
                </a:solidFill>
                <a:effectLst/>
              </a:rPr>
            </a:br>
            <a:r>
              <a:rPr lang="ru-RU" sz="2000" dirty="0" smtClean="0">
                <a:solidFill>
                  <a:schemeClr val="tx1"/>
                </a:solidFill>
                <a:effectLst/>
              </a:rPr>
              <a:t/>
            </a:r>
            <a:br>
              <a:rPr lang="ru-RU" sz="2000" dirty="0" smtClean="0">
                <a:solidFill>
                  <a:schemeClr val="tx1"/>
                </a:solidFill>
                <a:effectLst/>
              </a:rPr>
            </a:br>
            <a:r>
              <a:rPr lang="ru-RU" sz="2000" b="1" dirty="0" smtClean="0">
                <a:solidFill>
                  <a:schemeClr val="tx1"/>
                </a:solidFill>
                <a:effectLst/>
              </a:rPr>
              <a:t>Люля-кебаб</a:t>
            </a:r>
            <a:r>
              <a:rPr lang="ru-RU" sz="2000" dirty="0" smtClean="0">
                <a:solidFill>
                  <a:schemeClr val="tx1"/>
                </a:solidFill>
                <a:effectLst/>
              </a:rPr>
              <a:t> приготавливают из рубленой массы баранины. Котлетное мясо баранины нарезают на кусочки, соединяют с сырым репчатым луком, бараньим салом (курдючным), пропускают через мясорубку 2–3 раза, кладут соль, молотый перец и хорошо перемешивают. Можно добавить лимонную кислоту. Затем ставят в холодильник на 2–3ч. для маринования. После этого порционируют, придают форму маленьких колбасок, прикрепляют к шпажке и используют по 2–3 шт. на порцию</a:t>
            </a:r>
            <a:endParaRPr lang="ru-RU" sz="2000" dirty="0">
              <a:solidFill>
                <a:schemeClr val="tx1"/>
              </a:solidFill>
              <a:effectLst/>
            </a:endParaRPr>
          </a:p>
        </p:txBody>
      </p:sp>
      <p:pic>
        <p:nvPicPr>
          <p:cNvPr id="43010" name="Picture 2" descr="http://ferma64.ru/wp-content/uploads/2014/01/SNC1115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6357950" y="571479"/>
            <a:ext cx="2428892" cy="1821670"/>
          </a:xfrm>
          <a:prstGeom prst="rect">
            <a:avLst/>
          </a:prstGeom>
          <a:noFill/>
        </p:spPr>
      </p:pic>
      <p:pic>
        <p:nvPicPr>
          <p:cNvPr id="43012" name="Picture 4" descr="https://i.pinimg.com/originals/8f/4b/24/8f4b241a789a427d5575f81ff2961c9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7950" y="3000372"/>
            <a:ext cx="2357454" cy="18611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0"/>
            <a:ext cx="8005026" cy="6858000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Котлетная масса и </a:t>
            </a:r>
            <a:r>
              <a:rPr lang="ru-RU" sz="4000" dirty="0" err="1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</a:t>
            </a:r>
            <a:r>
              <a:rPr lang="ru-RU" sz="4000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</a:t>
            </a:r>
            <a:r>
              <a:rPr lang="ru-RU" sz="4000" dirty="0" err="1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</a:t>
            </a:r>
            <a:r>
              <a:rPr lang="ru-RU" sz="4000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из нее</a:t>
            </a:r>
            <a:br>
              <a:rPr lang="ru-RU" sz="4000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000" dirty="0" smtClean="0">
                <a:solidFill>
                  <a:schemeClr val="tx1"/>
                </a:solidFill>
                <a:effectLst/>
              </a:rPr>
              <a:t/>
            </a:r>
            <a:br>
              <a:rPr lang="ru-RU" sz="2000" dirty="0" smtClean="0">
                <a:solidFill>
                  <a:schemeClr val="tx1"/>
                </a:solidFill>
                <a:effectLst/>
              </a:rPr>
            </a:br>
            <a:r>
              <a:rPr lang="ru-RU" sz="2000" dirty="0" smtClean="0">
                <a:solidFill>
                  <a:schemeClr val="tx1"/>
                </a:solidFill>
                <a:effectLst/>
              </a:rPr>
              <a:t>Для приготовления котлетной массы используют говядину – мякоть шеи, </a:t>
            </a:r>
            <a:r>
              <a:rPr lang="ru-RU" sz="2000" dirty="0" err="1" smtClean="0">
                <a:solidFill>
                  <a:schemeClr val="tx1"/>
                </a:solidFill>
                <a:effectLst/>
              </a:rPr>
              <a:t>пашину</a:t>
            </a:r>
            <a:r>
              <a:rPr lang="ru-RU" sz="2000" dirty="0" smtClean="0">
                <a:solidFill>
                  <a:schemeClr val="tx1"/>
                </a:solidFill>
                <a:effectLst/>
              </a:rPr>
              <a:t> и обрезки, свинину – обрезки, которые получаются при разделке туш, и реже баранину – </a:t>
            </a:r>
            <a:br>
              <a:rPr lang="ru-RU" sz="2000" dirty="0" smtClean="0">
                <a:solidFill>
                  <a:schemeClr val="tx1"/>
                </a:solidFill>
                <a:effectLst/>
              </a:rPr>
            </a:br>
            <a:r>
              <a:rPr lang="ru-RU" sz="2000" dirty="0" smtClean="0">
                <a:solidFill>
                  <a:schemeClr val="tx1"/>
                </a:solidFill>
                <a:effectLst/>
              </a:rPr>
              <a:t>мякоть шеи, обрезки. Лучше использовать мясо упитанных животных с содержанием жира до 10%, при этом котлетная масса получается хорошего качества. Если мясо нежирное, то добавляют шпик или натуральное сало (5–10%) Мясо зачищают от сухожилий, кровоподтеков, грубой соединительной ткани, нарезают на кусочки и пропускают через мясорубку. Пшеничный черствый хлеб из муки не ниже 1-го сорта замачивают в холодной воде или молоке. Измельченное мясо соединяют с замоченным хлебом, кладут соль, молотый перец, хорошо перемешивают, пропускают через мясорубку и выбивают. При этом масса обогащается воздухом, становится более однородной и изделия получаются пышными. Однако долго выбивать не рекомендуется, так как отделяется жир и изделия получаются менее сочными и вкусными. </a:t>
            </a:r>
            <a:br>
              <a:rPr lang="ru-RU" sz="2000" dirty="0" smtClean="0">
                <a:solidFill>
                  <a:schemeClr val="tx1"/>
                </a:solidFill>
                <a:effectLst/>
              </a:rPr>
            </a:br>
            <a:r>
              <a:rPr lang="ru-RU" sz="2000" i="1" dirty="0" smtClean="0">
                <a:solidFill>
                  <a:schemeClr val="tx1"/>
                </a:solidFill>
                <a:effectLst/>
              </a:rPr>
              <a:t>На 1 кг мяса берут (масса нетто в г): хлеба пшеничного – 250, воды или молока – 300, соли – 20, перца молотого – 1. </a:t>
            </a:r>
            <a:endParaRPr lang="ru-RU" sz="2000" i="1" dirty="0">
              <a:solidFill>
                <a:schemeClr val="tx1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00100" y="642918"/>
            <a:ext cx="528641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/>
              <a:t>Котлеты рубленые </a:t>
            </a:r>
            <a:r>
              <a:rPr lang="ru-RU" sz="2000" dirty="0" smtClean="0"/>
              <a:t>– котлетную массу развешивают на порции по 57 г, панируют в красной панировке, придают овально-приплюснутую форму с одним заостренным концом (толщиной 2–2,5 см, длиной 10 – 12, шириной 5 см). Используют по 1–2 шт. на порцию.  </a:t>
            </a:r>
          </a:p>
          <a:p>
            <a:endParaRPr lang="ru-RU" sz="2000" dirty="0" smtClean="0"/>
          </a:p>
          <a:p>
            <a:r>
              <a:rPr lang="ru-RU" sz="2000" b="1" dirty="0" smtClean="0"/>
              <a:t>Биточки рубленые </a:t>
            </a:r>
            <a:r>
              <a:rPr lang="ru-RU" sz="2000" dirty="0" smtClean="0"/>
              <a:t>– котлетную массу развешивают на порции по 57г, панируют и придают приплюснуто-округлую форму (толщиной 2–2,5 см, диаметром 6 см). Используют по 2 шт. на порцию. </a:t>
            </a:r>
          </a:p>
          <a:p>
            <a:endParaRPr lang="ru-RU" sz="2000" dirty="0" smtClean="0"/>
          </a:p>
          <a:p>
            <a:r>
              <a:rPr lang="ru-RU" sz="2000" b="1" dirty="0" smtClean="0"/>
              <a:t>Шницель рубленый </a:t>
            </a:r>
            <a:r>
              <a:rPr lang="ru-RU" sz="2000" dirty="0" smtClean="0"/>
              <a:t>– котлетную массу порционируют, панируют, придают </a:t>
            </a:r>
            <a:r>
              <a:rPr lang="ru-RU" sz="2000" dirty="0" err="1" smtClean="0"/>
              <a:t>овальноприплюснутую</a:t>
            </a:r>
            <a:r>
              <a:rPr lang="ru-RU" sz="2000" dirty="0" smtClean="0"/>
              <a:t> форму толщиной 1 см. Используют по 1 шт. на порцию. </a:t>
            </a:r>
            <a:endParaRPr lang="ru-RU" sz="2000" dirty="0"/>
          </a:p>
        </p:txBody>
      </p:sp>
      <p:pic>
        <p:nvPicPr>
          <p:cNvPr id="39938" name="Picture 2" descr="https://sigmadostavka.ru/image/cache/catalog/2zalivka/1sp/kotletakurinajapf-800x800.jpg"/>
          <p:cNvPicPr>
            <a:picLocks noChangeAspect="1" noChangeArrowheads="1"/>
          </p:cNvPicPr>
          <p:nvPr/>
        </p:nvPicPr>
        <p:blipFill>
          <a:blip r:embed="rId2" cstate="print"/>
          <a:srcRect l="16139" t="28481" r="11075" b="17721"/>
          <a:stretch>
            <a:fillRect/>
          </a:stretch>
        </p:blipFill>
        <p:spPr bwMode="auto">
          <a:xfrm>
            <a:off x="6429388" y="500042"/>
            <a:ext cx="2428892" cy="1795268"/>
          </a:xfrm>
          <a:prstGeom prst="rect">
            <a:avLst/>
          </a:prstGeom>
          <a:noFill/>
        </p:spPr>
      </p:pic>
      <p:pic>
        <p:nvPicPr>
          <p:cNvPr id="39940" name="Picture 4" descr="https://62info.ru/upload/iblock/0b0/f9b88a24_70fb_11e5_ae5d_d9bb232acc7c.jpg"/>
          <p:cNvPicPr>
            <a:picLocks noChangeAspect="1" noChangeArrowheads="1"/>
          </p:cNvPicPr>
          <p:nvPr/>
        </p:nvPicPr>
        <p:blipFill>
          <a:blip r:embed="rId3" cstate="print"/>
          <a:srcRect l="21050" t="8558" r="23059" b="25427"/>
          <a:stretch>
            <a:fillRect/>
          </a:stretch>
        </p:blipFill>
        <p:spPr bwMode="auto">
          <a:xfrm>
            <a:off x="6429388" y="2928934"/>
            <a:ext cx="2362730" cy="1656989"/>
          </a:xfrm>
          <a:prstGeom prst="rect">
            <a:avLst/>
          </a:prstGeom>
          <a:noFill/>
        </p:spPr>
      </p:pic>
      <p:pic>
        <p:nvPicPr>
          <p:cNvPr id="39942" name="Picture 6" descr="https://selcdn.fedsp.com/otu/6945/9a14f5a8781cab9f4813e83687afc501.jpg"/>
          <p:cNvPicPr>
            <a:picLocks noChangeAspect="1" noChangeArrowheads="1"/>
          </p:cNvPicPr>
          <p:nvPr/>
        </p:nvPicPr>
        <p:blipFill>
          <a:blip r:embed="rId4" cstate="print"/>
          <a:srcRect l="5850" t="6493" r="9323" b="19480"/>
          <a:stretch>
            <a:fillRect/>
          </a:stretch>
        </p:blipFill>
        <p:spPr bwMode="auto">
          <a:xfrm>
            <a:off x="6429387" y="4929198"/>
            <a:ext cx="2398813" cy="15716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00100" y="642918"/>
            <a:ext cx="4714908" cy="67710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Зразы рубленые </a:t>
            </a:r>
            <a:r>
              <a:rPr lang="ru-RU" dirty="0" smtClean="0"/>
              <a:t>– котлетную массу приготавливают с меньшим количеством хлеба, порционируют, придают форму кружочка толщиной 1 см, на середину кладут фарш, края кружочков соединяют, панируют в красной панировке и формуют в виде кирпичика с овальными краями. Используют по 1–2 шт. на порцию. </a:t>
            </a:r>
          </a:p>
          <a:p>
            <a:r>
              <a:rPr lang="ru-RU" dirty="0" smtClean="0"/>
              <a:t>Для фарша берут пассерованный репчатый лук, который соединяют с вареными рублеными яйцами, зеленью петрушки, кладут соль, молотый перец и перемешивают. Фаршировать можно также омлетом, нарезанным мелкими кусочками. </a:t>
            </a:r>
          </a:p>
          <a:p>
            <a:endParaRPr lang="ru-RU" dirty="0" smtClean="0"/>
          </a:p>
          <a:p>
            <a:r>
              <a:rPr lang="ru-RU" b="1" dirty="0" smtClean="0"/>
              <a:t>Тефтели </a:t>
            </a:r>
            <a:r>
              <a:rPr lang="ru-RU" dirty="0" smtClean="0"/>
              <a:t>– котлетную массу приготавливают с меньшим количеством хлеба, добавляют пассерованный репчатый лук, затем порционируют, формуют в виде </a:t>
            </a:r>
            <a:r>
              <a:rPr lang="ru-RU" sz="2000" dirty="0" smtClean="0"/>
              <a:t>шариков</a:t>
            </a:r>
            <a:r>
              <a:rPr lang="ru-RU" dirty="0" smtClean="0"/>
              <a:t> и панируют в муке. Используют по 2–4 шт. на порцию. 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38914" name="Picture 2" descr="https://ds05.infourok.ru/uploads/ex/0cdb/000b9212-74fccf29/hello_html_2a0b061.jpg"/>
          <p:cNvPicPr>
            <a:picLocks noChangeAspect="1" noChangeArrowheads="1"/>
          </p:cNvPicPr>
          <p:nvPr/>
        </p:nvPicPr>
        <p:blipFill>
          <a:blip r:embed="rId2" cstate="print"/>
          <a:srcRect l="15000" r="14499" b="12162"/>
          <a:stretch>
            <a:fillRect/>
          </a:stretch>
        </p:blipFill>
        <p:spPr bwMode="auto">
          <a:xfrm>
            <a:off x="5643570" y="785794"/>
            <a:ext cx="3357586" cy="2786082"/>
          </a:xfrm>
          <a:prstGeom prst="rect">
            <a:avLst/>
          </a:prstGeom>
          <a:noFill/>
        </p:spPr>
      </p:pic>
      <p:pic>
        <p:nvPicPr>
          <p:cNvPr id="38916" name="Picture 4" descr="https://cstor.nn2.ru/userfiles/data/ufiles/2019-05/50/cb/00/5cd1e8a05fe11_.jpg"/>
          <p:cNvPicPr>
            <a:picLocks noChangeAspect="1" noChangeArrowheads="1"/>
          </p:cNvPicPr>
          <p:nvPr/>
        </p:nvPicPr>
        <p:blipFill>
          <a:blip r:embed="rId3" cstate="print"/>
          <a:srcRect l="16262" t="3096" r="15701" b="16408"/>
          <a:stretch>
            <a:fillRect/>
          </a:stretch>
        </p:blipFill>
        <p:spPr bwMode="auto">
          <a:xfrm>
            <a:off x="5643570" y="4057654"/>
            <a:ext cx="3286148" cy="262891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71538" y="571481"/>
            <a:ext cx="7215238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/>
              <a:t>Рулет</a:t>
            </a:r>
            <a:r>
              <a:rPr lang="ru-RU" sz="2000" dirty="0" smtClean="0"/>
              <a:t> – для приготовления котлетной массы хлеба берут меньше. На смоченную салфетку или марлю раскладывают массу в виде прямоугольника толщиной 1,5–2 см, на середину его по длине кладут фарш. Массу соединяют с помощью салфетки так, чтобы один край массы немного находил на другой, придают форму батона и перекладывают швом вниз из салфетки на противень, смазанный жиром. Поверхность рулета смазывают </a:t>
            </a:r>
            <a:r>
              <a:rPr lang="ru-RU" sz="2000" dirty="0" err="1" smtClean="0"/>
              <a:t>льезоном</a:t>
            </a:r>
            <a:r>
              <a:rPr lang="ru-RU" sz="2000" dirty="0" smtClean="0"/>
              <a:t>, посыпают сухарями, а также делают проколы для того, чтобы при тепловой обработке не образовались трещины.</a:t>
            </a:r>
            <a:endParaRPr lang="ru-RU" sz="2000" dirty="0"/>
          </a:p>
        </p:txBody>
      </p:sp>
      <p:pic>
        <p:nvPicPr>
          <p:cNvPr id="37890" name="Picture 2" descr="https://avatars.mds.yandex.net/get-zen_doc/34175/pub_5b9c8cc23532dc00b2160b7d_5b9c8d62accf9b00aad5d39f/scale_12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7686" y="3643314"/>
            <a:ext cx="4000528" cy="30042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Требования к качеству </a:t>
            </a:r>
            <a:endParaRPr lang="ru-RU" dirty="0"/>
          </a:p>
        </p:txBody>
      </p:sp>
      <p:pic>
        <p:nvPicPr>
          <p:cNvPr id="2050" name="Picture 2" descr="https://fsd.videouroki.net/html/2020/04/22/v_5ea0087ad2844/img24.jpg"/>
          <p:cNvPicPr>
            <a:picLocks noChangeAspect="1" noChangeArrowheads="1"/>
          </p:cNvPicPr>
          <p:nvPr/>
        </p:nvPicPr>
        <p:blipFill>
          <a:blip r:embed="rId2"/>
          <a:srcRect l="7946" t="14063" r="1996"/>
          <a:stretch>
            <a:fillRect/>
          </a:stretch>
        </p:blipFill>
        <p:spPr bwMode="auto">
          <a:xfrm>
            <a:off x="1071538" y="1071546"/>
            <a:ext cx="7486311" cy="53578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28" y="0"/>
            <a:ext cx="7498080" cy="1143000"/>
          </a:xfrm>
        </p:spPr>
        <p:txBody>
          <a:bodyPr/>
          <a:lstStyle/>
          <a:p>
            <a:pPr algn="ctr"/>
            <a:r>
              <a:rPr lang="ru-RU" dirty="0" smtClean="0"/>
              <a:t>Проверка знаний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142976" y="1071546"/>
            <a:ext cx="764386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b="1" i="1" dirty="0" smtClean="0"/>
              <a:t>1</a:t>
            </a:r>
            <a:r>
              <a:rPr lang="ru-RU" i="1" dirty="0" smtClean="0"/>
              <a:t>.   </a:t>
            </a:r>
            <a:r>
              <a:rPr lang="ru-RU" i="1" u="sng" dirty="0" smtClean="0"/>
              <a:t>Крупнокусковые полуфабрикаты из говядины:</a:t>
            </a:r>
            <a:endParaRPr lang="ru-RU" dirty="0" smtClean="0"/>
          </a:p>
          <a:p>
            <a:pPr fontAlgn="base"/>
            <a:r>
              <a:rPr lang="ru-RU" dirty="0" smtClean="0"/>
              <a:t>а) ростбиф, ромштекс, говядина духовая;</a:t>
            </a:r>
          </a:p>
          <a:p>
            <a:pPr fontAlgn="base"/>
            <a:r>
              <a:rPr lang="ru-RU" dirty="0" smtClean="0"/>
              <a:t>б) тушеная мясо, шпигованное, ростбиф;</a:t>
            </a:r>
          </a:p>
          <a:p>
            <a:pPr fontAlgn="base"/>
            <a:r>
              <a:rPr lang="ru-RU" dirty="0" smtClean="0"/>
              <a:t>в) грудинка фаршированная, ростбиф, мясо шпигованное;</a:t>
            </a:r>
          </a:p>
          <a:p>
            <a:pPr fontAlgn="base"/>
            <a:r>
              <a:rPr lang="ru-RU" dirty="0" smtClean="0"/>
              <a:t>г) вырезка, антрекот, мясо тушеное;</a:t>
            </a:r>
          </a:p>
          <a:p>
            <a:pPr fontAlgn="base"/>
            <a:r>
              <a:rPr lang="ru-RU" b="1" dirty="0" smtClean="0"/>
              <a:t> </a:t>
            </a:r>
            <a:endParaRPr lang="ru-RU" dirty="0" smtClean="0"/>
          </a:p>
          <a:p>
            <a:pPr fontAlgn="base"/>
            <a:r>
              <a:rPr lang="ru-RU" i="1" dirty="0" smtClean="0"/>
              <a:t>2.   </a:t>
            </a:r>
            <a:r>
              <a:rPr lang="ru-RU" i="1" u="sng" dirty="0" smtClean="0"/>
              <a:t>Порционные полуфабрикаты из свинины:</a:t>
            </a:r>
            <a:endParaRPr lang="ru-RU" dirty="0" smtClean="0"/>
          </a:p>
          <a:p>
            <a:pPr fontAlgn="base"/>
            <a:r>
              <a:rPr lang="ru-RU" dirty="0" smtClean="0"/>
              <a:t>а)</a:t>
            </a:r>
            <a:r>
              <a:rPr lang="ru-RU" b="1" dirty="0" smtClean="0"/>
              <a:t> </a:t>
            </a:r>
            <a:r>
              <a:rPr lang="ru-RU" dirty="0" smtClean="0"/>
              <a:t>бифштекс, лангет, котлеты натуральные;</a:t>
            </a:r>
          </a:p>
          <a:p>
            <a:pPr fontAlgn="base"/>
            <a:r>
              <a:rPr lang="ru-RU" dirty="0" smtClean="0"/>
              <a:t>б) шницель, антрекот, котлета отбивная;</a:t>
            </a:r>
          </a:p>
          <a:p>
            <a:pPr fontAlgn="base"/>
            <a:r>
              <a:rPr lang="ru-RU" dirty="0" smtClean="0"/>
              <a:t>в) эскалоп, шницель, котлета натуральная;</a:t>
            </a:r>
          </a:p>
          <a:p>
            <a:pPr fontAlgn="base"/>
            <a:r>
              <a:rPr lang="ru-RU" dirty="0" smtClean="0"/>
              <a:t>г) эскалоп, антрекот, лангет, шницель;</a:t>
            </a:r>
          </a:p>
          <a:p>
            <a:pPr fontAlgn="base"/>
            <a:r>
              <a:rPr lang="ru-RU" b="1" dirty="0" smtClean="0"/>
              <a:t> </a:t>
            </a:r>
            <a:endParaRPr lang="ru-RU" dirty="0" smtClean="0"/>
          </a:p>
          <a:p>
            <a:pPr fontAlgn="base"/>
            <a:r>
              <a:rPr lang="ru-RU" i="1" dirty="0" smtClean="0"/>
              <a:t>3.   </a:t>
            </a:r>
            <a:r>
              <a:rPr lang="ru-RU" i="1" u="sng" dirty="0" smtClean="0"/>
              <a:t>Тефтели имеют форму:</a:t>
            </a:r>
            <a:endParaRPr lang="ru-RU" dirty="0" smtClean="0"/>
          </a:p>
          <a:p>
            <a:pPr fontAlgn="base"/>
            <a:r>
              <a:rPr lang="ru-RU" dirty="0" smtClean="0"/>
              <a:t>а) приплюснуто – округлую;</a:t>
            </a:r>
          </a:p>
          <a:p>
            <a:pPr fontAlgn="base"/>
            <a:r>
              <a:rPr lang="ru-RU" dirty="0" smtClean="0"/>
              <a:t>б) овально – приплюснутую;</a:t>
            </a:r>
          </a:p>
          <a:p>
            <a:pPr fontAlgn="base"/>
            <a:r>
              <a:rPr lang="ru-RU" dirty="0" smtClean="0"/>
              <a:t>в) шарики;</a:t>
            </a:r>
          </a:p>
          <a:p>
            <a:pPr fontAlgn="base"/>
            <a:r>
              <a:rPr lang="ru-RU" dirty="0" smtClean="0"/>
              <a:t>г) форма батона;</a:t>
            </a:r>
          </a:p>
          <a:p>
            <a:pPr fontAlgn="base"/>
            <a:r>
              <a:rPr lang="ru-RU" i="1" dirty="0" smtClean="0"/>
              <a:t> </a:t>
            </a: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28" y="0"/>
            <a:ext cx="7498080" cy="1143000"/>
          </a:xfrm>
        </p:spPr>
        <p:txBody>
          <a:bodyPr/>
          <a:lstStyle/>
          <a:p>
            <a:pPr algn="ctr"/>
            <a:r>
              <a:rPr lang="ru-RU" dirty="0" smtClean="0"/>
              <a:t>Проверка знаний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285852" y="948690"/>
            <a:ext cx="4572000" cy="59093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i="1" u="sng" dirty="0" smtClean="0"/>
              <a:t>4. Натуральные  полуфабрикаты подразделяют на</a:t>
            </a:r>
            <a:endParaRPr lang="ru-RU" dirty="0" smtClean="0"/>
          </a:p>
          <a:p>
            <a:r>
              <a:rPr lang="ru-RU" dirty="0" err="1" smtClean="0"/>
              <a:t>a</a:t>
            </a:r>
            <a:r>
              <a:rPr lang="ru-RU" dirty="0" smtClean="0"/>
              <a:t>) </a:t>
            </a:r>
            <a:r>
              <a:rPr lang="ru-RU" dirty="0" err="1" smtClean="0"/>
              <a:t>безкостные</a:t>
            </a:r>
            <a:endParaRPr lang="ru-RU" dirty="0" smtClean="0"/>
          </a:p>
          <a:p>
            <a:r>
              <a:rPr lang="ru-RU" dirty="0" smtClean="0"/>
              <a:t>б)  мясокостные</a:t>
            </a:r>
          </a:p>
          <a:p>
            <a:r>
              <a:rPr lang="ru-RU" dirty="0" smtClean="0"/>
              <a:t>в)  костные</a:t>
            </a:r>
          </a:p>
          <a:p>
            <a:r>
              <a:rPr lang="ru-RU" dirty="0" smtClean="0"/>
              <a:t>г) крупнокусковые, порционные, мелкокусковые</a:t>
            </a:r>
          </a:p>
          <a:p>
            <a:r>
              <a:rPr lang="ru-RU" dirty="0" smtClean="0"/>
              <a:t> </a:t>
            </a:r>
          </a:p>
          <a:p>
            <a:r>
              <a:rPr lang="ru-RU" i="1" u="sng" dirty="0" smtClean="0"/>
              <a:t>5. Гуляш нарезают:</a:t>
            </a:r>
            <a:endParaRPr lang="ru-RU" dirty="0" smtClean="0"/>
          </a:p>
          <a:p>
            <a:r>
              <a:rPr lang="ru-RU" dirty="0" smtClean="0"/>
              <a:t>а) кубиками 20-30г;</a:t>
            </a:r>
          </a:p>
          <a:p>
            <a:r>
              <a:rPr lang="ru-RU" dirty="0" smtClean="0"/>
              <a:t>б) брусочками 10-15г;</a:t>
            </a:r>
          </a:p>
          <a:p>
            <a:r>
              <a:rPr lang="ru-RU" dirty="0" smtClean="0"/>
              <a:t>в) массой </a:t>
            </a:r>
            <a:r>
              <a:rPr lang="ru-RU" dirty="0" smtClean="0"/>
              <a:t>1,5-2кг</a:t>
            </a:r>
          </a:p>
          <a:p>
            <a:endParaRPr lang="ru-RU" dirty="0" smtClean="0"/>
          </a:p>
          <a:p>
            <a:pPr fontAlgn="base"/>
            <a:r>
              <a:rPr lang="ru-RU" i="1" dirty="0" smtClean="0"/>
              <a:t>6.</a:t>
            </a:r>
            <a:r>
              <a:rPr lang="ru-RU" i="1" dirty="0" smtClean="0"/>
              <a:t>   </a:t>
            </a:r>
            <a:r>
              <a:rPr lang="ru-RU" i="1" u="sng" dirty="0" smtClean="0"/>
              <a:t>Определите форму нарезки мяса для </a:t>
            </a:r>
            <a:r>
              <a:rPr lang="ru-RU" i="1" u="sng" dirty="0" err="1" smtClean="0"/>
              <a:t>бефстрогонов</a:t>
            </a:r>
            <a:r>
              <a:rPr lang="ru-RU" i="1" u="sng" dirty="0" smtClean="0"/>
              <a:t>:</a:t>
            </a:r>
            <a:endParaRPr lang="ru-RU" dirty="0" smtClean="0"/>
          </a:p>
          <a:p>
            <a:pPr fontAlgn="base"/>
            <a:r>
              <a:rPr lang="ru-RU" dirty="0" smtClean="0"/>
              <a:t>а) кубики 30 – 40 грамм;</a:t>
            </a:r>
          </a:p>
          <a:p>
            <a:pPr fontAlgn="base"/>
            <a:r>
              <a:rPr lang="ru-RU" dirty="0" smtClean="0"/>
              <a:t>б) брусочки длинной 30 – 40 мм, массой 5 – 7 грамм;</a:t>
            </a:r>
          </a:p>
          <a:p>
            <a:pPr fontAlgn="base"/>
            <a:r>
              <a:rPr lang="ru-RU" dirty="0" smtClean="0"/>
              <a:t>в) кусочки мякоти прямоугольной формы массой 10 – 15 грамм;</a:t>
            </a:r>
          </a:p>
          <a:p>
            <a:pPr fontAlgn="base"/>
            <a:r>
              <a:rPr lang="ru-RU" dirty="0" smtClean="0"/>
              <a:t>  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28" y="0"/>
            <a:ext cx="7498080" cy="1143000"/>
          </a:xfrm>
        </p:spPr>
        <p:txBody>
          <a:bodyPr/>
          <a:lstStyle/>
          <a:p>
            <a:pPr algn="ctr"/>
            <a:r>
              <a:rPr lang="ru-RU" dirty="0" smtClean="0"/>
              <a:t>Проверка знаний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286000" y="-2434143"/>
            <a:ext cx="650084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endParaRPr lang="ru-RU" dirty="0" smtClean="0"/>
          </a:p>
          <a:p>
            <a:pPr fontAlgn="base"/>
            <a:r>
              <a:rPr lang="ru-RU" dirty="0" smtClean="0"/>
              <a:t> 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214414" y="1000108"/>
            <a:ext cx="7000924" cy="7017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i="1" dirty="0" smtClean="0"/>
              <a:t>7.</a:t>
            </a:r>
            <a:r>
              <a:rPr lang="ru-RU" i="1" dirty="0" smtClean="0"/>
              <a:t>    </a:t>
            </a:r>
            <a:r>
              <a:rPr lang="ru-RU" i="1" u="sng" dirty="0" smtClean="0"/>
              <a:t>Полуфабрикаты из натуральной – рубленной массы:</a:t>
            </a:r>
            <a:endParaRPr lang="ru-RU" dirty="0" smtClean="0"/>
          </a:p>
          <a:p>
            <a:pPr fontAlgn="base"/>
            <a:r>
              <a:rPr lang="ru-RU" dirty="0" smtClean="0"/>
              <a:t>а) шницель, бифштекс, фрикадельки;</a:t>
            </a:r>
          </a:p>
          <a:p>
            <a:pPr fontAlgn="base"/>
            <a:r>
              <a:rPr lang="ru-RU" dirty="0" smtClean="0"/>
              <a:t>б) тельное, рулет, биточки;</a:t>
            </a:r>
          </a:p>
          <a:p>
            <a:pPr fontAlgn="base"/>
            <a:r>
              <a:rPr lang="ru-RU" dirty="0" smtClean="0"/>
              <a:t>в) фрикадельки, </a:t>
            </a:r>
            <a:r>
              <a:rPr lang="ru-RU" dirty="0" err="1" smtClean="0"/>
              <a:t>люля</a:t>
            </a:r>
            <a:r>
              <a:rPr lang="ru-RU" dirty="0" smtClean="0"/>
              <a:t> – </a:t>
            </a:r>
            <a:r>
              <a:rPr lang="ru-RU" dirty="0" err="1" smtClean="0"/>
              <a:t>кебаб</a:t>
            </a:r>
            <a:r>
              <a:rPr lang="ru-RU" dirty="0" smtClean="0"/>
              <a:t>, рулет;</a:t>
            </a:r>
          </a:p>
          <a:p>
            <a:pPr fontAlgn="base"/>
            <a:r>
              <a:rPr lang="ru-RU" dirty="0" smtClean="0"/>
              <a:t>г) тефтели, рулет, шницель</a:t>
            </a:r>
          </a:p>
          <a:p>
            <a:pPr fontAlgn="base"/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i="1" u="sng" dirty="0" smtClean="0"/>
              <a:t>8. </a:t>
            </a:r>
            <a:r>
              <a:rPr lang="ru-RU" i="1" u="sng" dirty="0" smtClean="0"/>
              <a:t>Мясные полуфабрикаты - это ……</a:t>
            </a:r>
            <a:endParaRPr lang="ru-RU" dirty="0" smtClean="0"/>
          </a:p>
          <a:p>
            <a:r>
              <a:rPr lang="ru-RU" dirty="0" err="1" smtClean="0"/>
              <a:t>a</a:t>
            </a:r>
            <a:r>
              <a:rPr lang="ru-RU" dirty="0" smtClean="0"/>
              <a:t>) куски мяса с заданной или произвольной массой, размерами и формой из</a:t>
            </a:r>
            <a:r>
              <a:rPr lang="ru-RU" b="1" dirty="0" smtClean="0"/>
              <a:t> </a:t>
            </a:r>
            <a:r>
              <a:rPr lang="ru-RU" dirty="0" smtClean="0"/>
              <a:t>соответствующих частей туши, подготовленные к термической обработке.</a:t>
            </a:r>
          </a:p>
          <a:p>
            <a:r>
              <a:rPr lang="ru-RU" dirty="0" smtClean="0"/>
              <a:t>б) мясо птицы (кур, уток, гусей, индеек), кроликов 1 и 2 категорий</a:t>
            </a:r>
          </a:p>
          <a:p>
            <a:r>
              <a:rPr lang="ru-RU" dirty="0" err="1" smtClean="0"/>
              <a:t>c</a:t>
            </a:r>
            <a:r>
              <a:rPr lang="ru-RU" dirty="0" smtClean="0"/>
              <a:t>) разделка полутуш на отрубы, обвалка отрубов, </a:t>
            </a:r>
            <a:r>
              <a:rPr lang="ru-RU" dirty="0" err="1" smtClean="0"/>
              <a:t>жиловка</a:t>
            </a:r>
            <a:r>
              <a:rPr lang="ru-RU" dirty="0" smtClean="0"/>
              <a:t> и сортировка </a:t>
            </a:r>
            <a:r>
              <a:rPr lang="ru-RU" dirty="0" smtClean="0"/>
              <a:t>мяса</a:t>
            </a:r>
          </a:p>
          <a:p>
            <a:endParaRPr lang="ru-RU" dirty="0" smtClean="0"/>
          </a:p>
          <a:p>
            <a:r>
              <a:rPr lang="ru-RU" i="1" u="sng" dirty="0" smtClean="0"/>
              <a:t>9. </a:t>
            </a:r>
            <a:r>
              <a:rPr lang="ru-RU" i="1" u="sng" dirty="0" smtClean="0"/>
              <a:t>Подготовка мяса для производства натуральных полуфабрикатов включает</a:t>
            </a:r>
            <a:endParaRPr lang="ru-RU" dirty="0" smtClean="0"/>
          </a:p>
          <a:p>
            <a:r>
              <a:rPr lang="ru-RU" dirty="0" err="1" smtClean="0"/>
              <a:t>a</a:t>
            </a:r>
            <a:r>
              <a:rPr lang="ru-RU" dirty="0" smtClean="0"/>
              <a:t>) разделку туш (полутуш), обвалку, </a:t>
            </a:r>
            <a:r>
              <a:rPr lang="ru-RU" dirty="0" err="1" smtClean="0"/>
              <a:t>жиловку</a:t>
            </a:r>
            <a:r>
              <a:rPr lang="ru-RU" dirty="0" smtClean="0"/>
              <a:t> и сортировку по кулинарному назначению</a:t>
            </a:r>
          </a:p>
          <a:p>
            <a:r>
              <a:rPr lang="ru-RU" dirty="0" smtClean="0"/>
              <a:t>б) обвалку, </a:t>
            </a:r>
            <a:r>
              <a:rPr lang="ru-RU" dirty="0" err="1" smtClean="0"/>
              <a:t>жиловку</a:t>
            </a:r>
            <a:r>
              <a:rPr lang="ru-RU" dirty="0" smtClean="0"/>
              <a:t>, разделку туш и сортировку</a:t>
            </a:r>
          </a:p>
          <a:p>
            <a:r>
              <a:rPr lang="ru-RU" dirty="0" err="1" smtClean="0"/>
              <a:t>c</a:t>
            </a:r>
            <a:r>
              <a:rPr lang="ru-RU" dirty="0" smtClean="0"/>
              <a:t>) сортировку, обвалку, </a:t>
            </a:r>
            <a:r>
              <a:rPr lang="ru-RU" dirty="0" err="1" smtClean="0"/>
              <a:t>жиловку</a:t>
            </a:r>
            <a:r>
              <a:rPr lang="ru-RU" dirty="0" smtClean="0"/>
              <a:t> и разделку туш</a:t>
            </a:r>
          </a:p>
          <a:p>
            <a:endParaRPr lang="ru-RU" dirty="0" smtClean="0"/>
          </a:p>
          <a:p>
            <a:r>
              <a:rPr lang="ru-RU" dirty="0" smtClean="0"/>
              <a:t> </a:t>
            </a:r>
          </a:p>
          <a:p>
            <a:pPr fontAlgn="base"/>
            <a:endParaRPr lang="ru-RU" dirty="0" smtClean="0"/>
          </a:p>
          <a:p>
            <a:pPr fontAlgn="base"/>
            <a:endParaRPr lang="ru-RU" dirty="0" smtClean="0"/>
          </a:p>
          <a:p>
            <a:pPr fontAlgn="base"/>
            <a:endParaRPr lang="ru-RU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2643182"/>
            <a:ext cx="7498080" cy="1143000"/>
          </a:xfrm>
        </p:spPr>
        <p:txBody>
          <a:bodyPr/>
          <a:lstStyle/>
          <a:p>
            <a:pPr algn="ctr"/>
            <a:r>
              <a:rPr lang="ru-RU" dirty="0" smtClean="0"/>
              <a:t>Спасибо за </a:t>
            </a:r>
            <a:r>
              <a:rPr lang="ru-RU" dirty="0" smtClean="0"/>
              <a:t>внимание!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|2.7|7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1.5|1.6|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1.7|0.8|1|1.1|5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1.3|1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2.5|2.3|1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1.7|1.3|1.6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863</TotalTime>
  <Words>1101</Words>
  <Application>Microsoft Office PowerPoint</Application>
  <PresentationFormat>Экран (4:3)</PresentationFormat>
  <Paragraphs>172</Paragraphs>
  <Slides>43</Slides>
  <Notes>6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43</vt:i4>
      </vt:variant>
    </vt:vector>
  </HeadingPairs>
  <TitlesOfParts>
    <vt:vector size="44" baseType="lpstr">
      <vt:lpstr>Солнцестояние</vt:lpstr>
      <vt:lpstr>Государственное профессиональное образовательное учреждение  «Прокопьевский аграрный колледж»</vt:lpstr>
      <vt:lpstr>Содержание </vt:lpstr>
      <vt:lpstr>Мясо</vt:lpstr>
      <vt:lpstr>Виды мяса:</vt:lpstr>
      <vt:lpstr>Говядина </vt:lpstr>
      <vt:lpstr>Телятина </vt:lpstr>
      <vt:lpstr>Свинина </vt:lpstr>
      <vt:lpstr>Баранина </vt:lpstr>
      <vt:lpstr>Прием и хранение сырья</vt:lpstr>
      <vt:lpstr>Слайд 10</vt:lpstr>
      <vt:lpstr>Слайд 11</vt:lpstr>
      <vt:lpstr>Слайд 12</vt:lpstr>
      <vt:lpstr>Крупнокусковые полуфабрикаты</vt:lpstr>
      <vt:lpstr>Слайд 14</vt:lpstr>
      <vt:lpstr>Порционные полуфабрикаты</vt:lpstr>
      <vt:lpstr>Слайд 16</vt:lpstr>
      <vt:lpstr>Слайд 17</vt:lpstr>
      <vt:lpstr>Мелкокусковые полуфабрикаты</vt:lpstr>
      <vt:lpstr>Мелкокусковые полуфабрикаты</vt:lpstr>
      <vt:lpstr>Мелкокусковые полуфабрикаты</vt:lpstr>
      <vt:lpstr>Мелкокусковые полуфабрикаты</vt:lpstr>
      <vt:lpstr>Слайд 22</vt:lpstr>
      <vt:lpstr>Слайд 23</vt:lpstr>
      <vt:lpstr>Слайд 24</vt:lpstr>
      <vt:lpstr>Слайд 25</vt:lpstr>
      <vt:lpstr>Крупнокусковые полуфабрикаты</vt:lpstr>
      <vt:lpstr>Порционные полуфабрикаты</vt:lpstr>
      <vt:lpstr>Эскалоп – из корейки свинины без реберных костей нарезают порционные куски толщиной 1,5–2 см, отбивают, надрезают сухожилия.  Используют по 1–2 куска на порцию   Шницель отбивной – из мякоти тазобедренной части баранины, свинины нарезают порционные куски толщиной 1,5–2 см. Мякоть отбивают, надрезают сухожилия, посыпают солью, перцем, смачивают в льезоне и панируют в сухарях, придают соответствующую форму.   Духовая свинина, баранина – из мякоти лопатки (у свиной туши – из шеи) нарезают порционные куски под углом 45°, толщиной 2–2,5 см.</vt:lpstr>
      <vt:lpstr>Мелкокусковые полуфабрикаты</vt:lpstr>
      <vt:lpstr>Рагу – из бараньей или свиной грудинки нарубают кусочки вместе с косточкой в виде кубиков массой 30 – 40г. по 3–4 кусочка на порцию.   Плов – из мякоти бараньей лопатки нарезают кусочки в виде кубиков массой 10–15г. по 6–8 кусочков на порцию.   Пилав – из бараньей грудинки и лопатки нарубают кусочки вместе с косточкой, массой 25г., по 5–6 кусочков на порцию.   Гуляш – из мякоти свиной лопатки и шеи нарезают кусочки в виде кубиков массой по 20–30г., с содержанием жира не более 20%.   Поджарка – из свиной корейки (без реберных костей) и тазобедренной части нарезают брусочки массой 10–15г.  </vt:lpstr>
      <vt:lpstr>Рубленная масса и п/ф из нее Для приготовления рубленой массы используют мясо шеи, пашины, покромки, а также обрезки, получаемые при разделке и обвалке мяса. Если используют мясо II категории, то для сочности и улучшения вкуса к нему добавляют шпик (сырец). Зачищенное мясо нарезают на кусочки, соединяют со шпиком, пропускают через мясорубку с двойной решеткой один раз, а с одной решеткой – два раза, добавляют воду или молоко, соль, перец и всѐ хорошо перемешивают. При приготовлении рубленой массы из жирного мяса шпик не используют, а норму мяса увеличивают.  На 1 кг рубленой массы берут (массой нетто в г): мяса – 800, шпика – 120, воды или молока – 70.</vt:lpstr>
      <vt:lpstr>Бифштекс рубленый – шпик нарезают мелкими кубиками, соединяют с рубленой массой, порционируют и придают изделиям приплюснуто-округлую форму толщиной 2 см. Используют по 1 шт. на порцию.   Филе рубленое – рубленую массу порционируют и придают форму цилиндра. Используют по 1 шт. на порцию.   Лангет рубленый – рубленую массу порционируют, придают изделиям приплюснутоокруглую форму толщиной 1–1,5 см. Используют по 2 шт. на порцию.   </vt:lpstr>
      <vt:lpstr>Котлеты натуральные рубленые – массу приготавливают из баранины, затем порционируют, придают изделиям овальную форму, вставляют косточку, смачивают в льезоне и панируют в сухарях.   Шницель натуральный рубленый – рубленую массу порционируют, придают изделиям овально-продолговатую форму толщиной 1 см, смачивают в льезоне и панируют в молотых сухарях.   Ромштекс рубленый – массу развешивают на порции, придают им овальную форму, смачивают в льезоне, панируют в молотых сухарях.</vt:lpstr>
      <vt:lpstr>Фрикадельки – мясо нарезают на куски, пропускают через мясорубку, соединяют с пассерованным репчатым луком, сырыми яйцами, молотым перцем солью, добавляют воду и всѐ хорошо перемешивают, за тем разделывают на порции в виде шариков по 7–10 г.   Люля-кебаб приготавливают из рубленой массы баранины. Котлетное мясо баранины нарезают на кусочки, соединяют с сырым репчатым луком, бараньим салом (курдючным), пропускают через мясорубку 2–3 раза, кладут соль, молотый перец и хорошо перемешивают. Можно добавить лимонную кислоту. Затем ставят в холодильник на 2–3ч. для маринования. После этого порционируют, придают форму маленьких колбасок, прикрепляют к шпажке и используют по 2–3 шт. на порцию</vt:lpstr>
      <vt:lpstr>Котлетная масса и п/ф из нее  Для приготовления котлетной массы используют говядину – мякоть шеи, пашину и обрезки, свинину – обрезки, которые получаются при разделке туш, и реже баранину –  мякоть шеи, обрезки. Лучше использовать мясо упитанных животных с содержанием жира до 10%, при этом котлетная масса получается хорошего качества. Если мясо нежирное, то добавляют шпик или натуральное сало (5–10%) Мясо зачищают от сухожилий, кровоподтеков, грубой соединительной ткани, нарезают на кусочки и пропускают через мясорубку. Пшеничный черствый хлеб из муки не ниже 1-го сорта замачивают в холодной воде или молоке. Измельченное мясо соединяют с замоченным хлебом, кладут соль, молотый перец, хорошо перемешивают, пропускают через мясорубку и выбивают. При этом масса обогащается воздухом, становится более однородной и изделия получаются пышными. Однако долго выбивать не рекомендуется, так как отделяется жир и изделия получаются менее сочными и вкусными.  На 1 кг мяса берут (масса нетто в г): хлеба пшеничного – 250, воды или молока – 300, соли – 20, перца молотого – 1. </vt:lpstr>
      <vt:lpstr>Слайд 36</vt:lpstr>
      <vt:lpstr>Слайд 37</vt:lpstr>
      <vt:lpstr>Слайд 38</vt:lpstr>
      <vt:lpstr>Требования к качеству </vt:lpstr>
      <vt:lpstr>Проверка знаний</vt:lpstr>
      <vt:lpstr>Проверка знаний</vt:lpstr>
      <vt:lpstr>Проверка знаний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Блюда из сыра</dc:title>
  <dc:creator>Настенька</dc:creator>
  <cp:lastModifiedBy>Настя</cp:lastModifiedBy>
  <cp:revision>92</cp:revision>
  <dcterms:created xsi:type="dcterms:W3CDTF">2020-01-14T13:09:45Z</dcterms:created>
  <dcterms:modified xsi:type="dcterms:W3CDTF">2024-04-23T08:58:15Z</dcterms:modified>
</cp:coreProperties>
</file>