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trictFirstAndLastChars="0" saveSubsetFonts="1" autoCompressPictures="0">
  <p:sldMasterIdLst>
    <p:sldMasterId id="2147483659" r:id="rId1"/>
  </p:sldMasterIdLst>
  <p:notesMasterIdLst>
    <p:notesMasterId r:id="rId20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</p:sldIdLst>
  <p:sldSz cx="9144000" cy="5143500" type="screen16x9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>
        <p15:guide id="1" orient="horz" pos="1620">
          <p15:clr>
            <a:srgbClr val="747775"/>
          </p15:clr>
        </p15:guide>
        <p15:guide id="2" pos="2880">
          <p15:clr>
            <a:srgbClr val="747775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37" d="100"/>
          <a:sy n="137" d="100"/>
        </p:scale>
        <p:origin x="-228" y="-72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Google Shape;56;SLIDES_API457741739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7" name="Google Shape;57;SLIDES_API457741739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SLIDES_API457741739_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3" name="Google Shape;63;SLIDES_API457741739_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" name="Google Shape;77;SLIDES_API457741739_1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8" name="Google Shape;78;SLIDES_API457741739_1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Google Shape;84;SLIDES_API457741739_1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5" name="Google Shape;85;SLIDES_API457741739_1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Google Shape;91;SLIDES_API457741739_2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2" name="Google Shape;92;SLIDES_API457741739_2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" name="Google Shape;106;SLIDES_API457741739_2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7" name="Google Shape;107;SLIDES_API457741739_2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" name="Google Shape;113;SLIDES_API457741739_3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4" name="Google Shape;114;SLIDES_API457741739_3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" name="Google Shape;120;SLIDES_API457741739_3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1" name="Google Shape;121;SLIDES_API457741739_3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" name="Google Shape;135;SLIDES_API457741739_4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6" name="Google Shape;136;SLIDES_API457741739_4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Google Shape;142;SLIDES_API457741739_4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3" name="Google Shape;143;SLIDES_API457741739_4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" name="Google Shape;149;SLIDES_API457741739_5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50" name="Google Shape;150;SLIDES_API457741739_5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" name="Google Shape;156;SLIDES_API457741739_5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57" name="Google Shape;157;SLIDES_API457741739_5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" name="Google Shape;163;SLIDES_API457741739_6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64" name="Google Shape;164;SLIDES_API457741739_6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8" name="Google Shape;178;SLIDES_API457741739_6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79" name="Google Shape;179;SLIDES_API457741739_6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5" name="Google Shape;185;SLIDES_API457741739_7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86" name="Google Shape;186;SLIDES_API457741739_7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2" name="Google Shape;192;SLIDES_API457741739_7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93" name="Google Shape;193;SLIDES_API457741739_7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9" name="Google Shape;199;SLIDES_API457741739_8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00" name="Google Shape;200;SLIDES_API457741739_8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6" name="Google Shape;206;SLIDES_API457741739_9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07" name="Google Shape;207;SLIDES_API457741739_9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bg>
      <p:bgPr>
        <a:solidFill>
          <a:schemeClr val="dk1"/>
        </a:solid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0" name="Google Shape;10;p2"/>
          <p:cNvCxnSpPr/>
          <p:nvPr/>
        </p:nvCxnSpPr>
        <p:spPr>
          <a:xfrm>
            <a:off x="0" y="2998150"/>
            <a:ext cx="9144000" cy="0"/>
          </a:xfrm>
          <a:prstGeom prst="straightConnector1">
            <a:avLst/>
          </a:prstGeom>
          <a:noFill/>
          <a:ln w="19050" cap="flat" cmpd="sng">
            <a:solidFill>
              <a:schemeClr val="lt2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11" name="Google Shape;11;p2"/>
          <p:cNvSpPr txBox="1">
            <a:spLocks noGrp="1"/>
          </p:cNvSpPr>
          <p:nvPr>
            <p:ph type="ctrTitle"/>
          </p:nvPr>
        </p:nvSpPr>
        <p:spPr>
          <a:xfrm>
            <a:off x="510450" y="1257300"/>
            <a:ext cx="8123100" cy="1588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000"/>
              <a:buNone/>
              <a:defRPr sz="4000">
                <a:solidFill>
                  <a:schemeClr val="lt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12" name="Google Shape;12;p2"/>
          <p:cNvSpPr txBox="1">
            <a:spLocks noGrp="1"/>
          </p:cNvSpPr>
          <p:nvPr>
            <p:ph type="subTitle" idx="1"/>
          </p:nvPr>
        </p:nvSpPr>
        <p:spPr>
          <a:xfrm>
            <a:off x="510450" y="3182313"/>
            <a:ext cx="8123100" cy="630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None/>
              <a:defRPr sz="2000">
                <a:solidFill>
                  <a:schemeClr val="lt1"/>
                </a:solidFill>
              </a:defRPr>
            </a:lvl1pPr>
            <a:lvl2pPr lvl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 sz="2400">
                <a:solidFill>
                  <a:schemeClr val="lt1"/>
                </a:solidFill>
              </a:defRPr>
            </a:lvl2pPr>
            <a:lvl3pPr lvl="2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 sz="2400">
                <a:solidFill>
                  <a:schemeClr val="lt1"/>
                </a:solidFill>
              </a:defRPr>
            </a:lvl3pPr>
            <a:lvl4pPr lvl="3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 sz="2400">
                <a:solidFill>
                  <a:schemeClr val="lt1"/>
                </a:solidFill>
              </a:defRPr>
            </a:lvl4pPr>
            <a:lvl5pPr lvl="4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 sz="2400">
                <a:solidFill>
                  <a:schemeClr val="lt1"/>
                </a:solidFill>
              </a:defRPr>
            </a:lvl5pPr>
            <a:lvl6pPr lvl="5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 sz="2400">
                <a:solidFill>
                  <a:schemeClr val="lt1"/>
                </a:solidFill>
              </a:defRPr>
            </a:lvl6pPr>
            <a:lvl7pPr lvl="6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 sz="2400">
                <a:solidFill>
                  <a:schemeClr val="lt1"/>
                </a:solidFill>
              </a:defRPr>
            </a:lvl7pPr>
            <a:lvl8pPr lvl="7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 sz="2400">
                <a:solidFill>
                  <a:schemeClr val="lt1"/>
                </a:solidFill>
              </a:defRPr>
            </a:lvl8pPr>
            <a:lvl9pPr lvl="8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 sz="2400"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13" name="Google Shape;13;p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>
                <a:solidFill>
                  <a:schemeClr val="lt1"/>
                </a:solidFill>
              </a:defRPr>
            </a:lvl1pPr>
            <a:lvl2pPr lvl="1">
              <a:buNone/>
              <a:defRPr>
                <a:solidFill>
                  <a:schemeClr val="lt1"/>
                </a:solidFill>
              </a:defRPr>
            </a:lvl2pPr>
            <a:lvl3pPr lvl="2">
              <a:buNone/>
              <a:defRPr>
                <a:solidFill>
                  <a:schemeClr val="lt1"/>
                </a:solidFill>
              </a:defRPr>
            </a:lvl3pPr>
            <a:lvl4pPr lvl="3">
              <a:buNone/>
              <a:defRPr>
                <a:solidFill>
                  <a:schemeClr val="lt1"/>
                </a:solidFill>
              </a:defRPr>
            </a:lvl4pPr>
            <a:lvl5pPr lvl="4">
              <a:buNone/>
              <a:defRPr>
                <a:solidFill>
                  <a:schemeClr val="lt1"/>
                </a:solidFill>
              </a:defRPr>
            </a:lvl5pPr>
            <a:lvl6pPr lvl="5">
              <a:buNone/>
              <a:defRPr>
                <a:solidFill>
                  <a:schemeClr val="lt1"/>
                </a:solidFill>
              </a:defRPr>
            </a:lvl6pPr>
            <a:lvl7pPr lvl="6">
              <a:buNone/>
              <a:defRPr>
                <a:solidFill>
                  <a:schemeClr val="lt1"/>
                </a:solidFill>
              </a:defRPr>
            </a:lvl7pPr>
            <a:lvl8pPr lvl="7">
              <a:buNone/>
              <a:defRPr>
                <a:solidFill>
                  <a:schemeClr val="lt1"/>
                </a:solidFill>
              </a:defRPr>
            </a:lvl8pPr>
            <a:lvl9pPr lvl="8">
              <a:buNone/>
              <a:defRPr>
                <a:solidFill>
                  <a:schemeClr val="lt1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bg>
      <p:bgPr>
        <a:solidFill>
          <a:schemeClr val="dk1"/>
        </a:solidFill>
        <a:effectLst/>
      </p:bgPr>
    </p:bg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5" name="Google Shape;15;p3"/>
          <p:cNvCxnSpPr/>
          <p:nvPr/>
        </p:nvCxnSpPr>
        <p:spPr>
          <a:xfrm>
            <a:off x="0" y="2998150"/>
            <a:ext cx="9144000" cy="0"/>
          </a:xfrm>
          <a:prstGeom prst="straightConnector1">
            <a:avLst/>
          </a:prstGeom>
          <a:noFill/>
          <a:ln w="19050" cap="flat" cmpd="sng">
            <a:solidFill>
              <a:schemeClr val="lt2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16" name="Google Shape;16;p3"/>
          <p:cNvSpPr txBox="1">
            <a:spLocks noGrp="1"/>
          </p:cNvSpPr>
          <p:nvPr>
            <p:ph type="title"/>
          </p:nvPr>
        </p:nvSpPr>
        <p:spPr>
          <a:xfrm>
            <a:off x="510450" y="2057400"/>
            <a:ext cx="8123100" cy="7788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17" name="Google Shape;17;p3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>
                <a:solidFill>
                  <a:schemeClr val="lt1"/>
                </a:solidFill>
              </a:defRPr>
            </a:lvl1pPr>
            <a:lvl2pPr lvl="1">
              <a:buNone/>
              <a:defRPr>
                <a:solidFill>
                  <a:schemeClr val="lt1"/>
                </a:solidFill>
              </a:defRPr>
            </a:lvl2pPr>
            <a:lvl3pPr lvl="2">
              <a:buNone/>
              <a:defRPr>
                <a:solidFill>
                  <a:schemeClr val="lt1"/>
                </a:solidFill>
              </a:defRPr>
            </a:lvl3pPr>
            <a:lvl4pPr lvl="3">
              <a:buNone/>
              <a:defRPr>
                <a:solidFill>
                  <a:schemeClr val="lt1"/>
                </a:solidFill>
              </a:defRPr>
            </a:lvl4pPr>
            <a:lvl5pPr lvl="4">
              <a:buNone/>
              <a:defRPr>
                <a:solidFill>
                  <a:schemeClr val="lt1"/>
                </a:solidFill>
              </a:defRPr>
            </a:lvl5pPr>
            <a:lvl6pPr lvl="5">
              <a:buNone/>
              <a:defRPr>
                <a:solidFill>
                  <a:schemeClr val="lt1"/>
                </a:solidFill>
              </a:defRPr>
            </a:lvl6pPr>
            <a:lvl7pPr lvl="6">
              <a:buNone/>
              <a:defRPr>
                <a:solidFill>
                  <a:schemeClr val="lt1"/>
                </a:solidFill>
              </a:defRPr>
            </a:lvl7pPr>
            <a:lvl8pPr lvl="7">
              <a:buNone/>
              <a:defRPr>
                <a:solidFill>
                  <a:schemeClr val="lt1"/>
                </a:solidFill>
              </a:defRPr>
            </a:lvl8pPr>
            <a:lvl9pPr lvl="8">
              <a:buNone/>
              <a:defRPr>
                <a:solidFill>
                  <a:schemeClr val="lt1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spTree>
      <p:nvGrpSpPr>
        <p:cNvPr id="1" name="Shape 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Google Shape;19;p4"/>
          <p:cNvSpPr/>
          <p:nvPr/>
        </p:nvSpPr>
        <p:spPr>
          <a:xfrm>
            <a:off x="0" y="5045700"/>
            <a:ext cx="9144000" cy="978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0" name="Google Shape;20;p4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1" name="Google Shape;21;p4"/>
          <p:cNvSpPr txBox="1">
            <a:spLocks noGrp="1"/>
          </p:cNvSpPr>
          <p:nvPr>
            <p:ph type="body" idx="1"/>
          </p:nvPr>
        </p:nvSpPr>
        <p:spPr>
          <a:xfrm>
            <a:off x="311700" y="1511975"/>
            <a:ext cx="8520600" cy="3203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22" name="Google Shape;22;p4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spTree>
      <p:nvGrpSpPr>
        <p:cNvPr id="1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Google Shape;24;p5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5" name="Google Shape;25;p5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6" name="Google Shape;26;p5"/>
          <p:cNvSpPr txBox="1">
            <a:spLocks noGrp="1"/>
          </p:cNvSpPr>
          <p:nvPr>
            <p:ph type="body" idx="2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7" name="Google Shape;27;p5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6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30" name="Google Shape;30;p6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spTree>
      <p:nvGrpSpPr>
        <p:cNvPr id="1" name="Shape 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Google Shape;32;p7"/>
          <p:cNvSpPr txBox="1">
            <a:spLocks noGrp="1"/>
          </p:cNvSpPr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>
            <a:endParaRPr/>
          </a:p>
        </p:txBody>
      </p:sp>
      <p:sp>
        <p:nvSpPr>
          <p:cNvPr id="33" name="Google Shape;33;p7"/>
          <p:cNvSpPr txBox="1">
            <a:spLocks noGrp="1"/>
          </p:cNvSpPr>
          <p:nvPr>
            <p:ph type="body" idx="1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34" name="Google Shape;34;p7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bg>
      <p:bgPr>
        <a:solidFill>
          <a:schemeClr val="lt2"/>
        </a:solidFill>
        <a:effectLst/>
      </p:bgPr>
    </p:bg>
    <p:spTree>
      <p:nvGrpSpPr>
        <p:cNvPr id="1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8"/>
          <p:cNvSpPr txBox="1">
            <a:spLocks noGrp="1"/>
          </p:cNvSpPr>
          <p:nvPr>
            <p:ph type="title"/>
          </p:nvPr>
        </p:nvSpPr>
        <p:spPr>
          <a:xfrm>
            <a:off x="490250" y="526350"/>
            <a:ext cx="5797500" cy="4090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>
            <a:endParaRPr/>
          </a:p>
        </p:txBody>
      </p:sp>
      <p:sp>
        <p:nvSpPr>
          <p:cNvPr id="37" name="Google Shape;37;p8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spTree>
      <p:nvGrpSpPr>
        <p:cNvPr id="1" name="Shape 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Google Shape;39;p9"/>
          <p:cNvSpPr/>
          <p:nvPr/>
        </p:nvSpPr>
        <p:spPr>
          <a:xfrm>
            <a:off x="4572000" y="75"/>
            <a:ext cx="4572000" cy="51435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cxnSp>
        <p:nvCxnSpPr>
          <p:cNvPr id="40" name="Google Shape;40;p9"/>
          <p:cNvCxnSpPr/>
          <p:nvPr/>
        </p:nvCxnSpPr>
        <p:spPr>
          <a:xfrm>
            <a:off x="5029675" y="4495500"/>
            <a:ext cx="468300" cy="0"/>
          </a:xfrm>
          <a:prstGeom prst="straightConnector1">
            <a:avLst/>
          </a:prstGeom>
          <a:noFill/>
          <a:ln w="19050" cap="flat" cmpd="sng">
            <a:solidFill>
              <a:schemeClr val="lt2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41" name="Google Shape;41;p9"/>
          <p:cNvSpPr txBox="1">
            <a:spLocks noGrp="1"/>
          </p:cNvSpPr>
          <p:nvPr>
            <p:ph type="title"/>
          </p:nvPr>
        </p:nvSpPr>
        <p:spPr>
          <a:xfrm>
            <a:off x="265500" y="1205825"/>
            <a:ext cx="4045200" cy="1509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>
            <a:endParaRPr/>
          </a:p>
        </p:txBody>
      </p:sp>
      <p:sp>
        <p:nvSpPr>
          <p:cNvPr id="42" name="Google Shape;42;p9"/>
          <p:cNvSpPr txBox="1">
            <a:spLocks noGrp="1"/>
          </p:cNvSpPr>
          <p:nvPr>
            <p:ph type="subTitle" idx="1"/>
          </p:nvPr>
        </p:nvSpPr>
        <p:spPr>
          <a:xfrm>
            <a:off x="265500" y="2769001"/>
            <a:ext cx="4045200" cy="1345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>
            <a:endParaRPr/>
          </a:p>
        </p:txBody>
      </p:sp>
      <p:sp>
        <p:nvSpPr>
          <p:cNvPr id="43" name="Google Shape;43;p9"/>
          <p:cNvSpPr txBox="1">
            <a:spLocks noGrp="1"/>
          </p:cNvSpPr>
          <p:nvPr>
            <p:ph type="body" idx="2"/>
          </p:nvPr>
        </p:nvSpPr>
        <p:spPr>
          <a:xfrm>
            <a:off x="4939500" y="724200"/>
            <a:ext cx="3837000" cy="369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Char char="●"/>
              <a:defRPr>
                <a:solidFill>
                  <a:schemeClr val="lt1"/>
                </a:solidFill>
              </a:defRPr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○"/>
              <a:defRPr>
                <a:solidFill>
                  <a:schemeClr val="lt1"/>
                </a:solidFill>
              </a:defRPr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■"/>
              <a:defRPr>
                <a:solidFill>
                  <a:schemeClr val="lt1"/>
                </a:solidFill>
              </a:defRPr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●"/>
              <a:defRPr>
                <a:solidFill>
                  <a:schemeClr val="lt1"/>
                </a:solidFill>
              </a:defRPr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○"/>
              <a:defRPr>
                <a:solidFill>
                  <a:schemeClr val="lt1"/>
                </a:solidFill>
              </a:defRPr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■"/>
              <a:defRPr>
                <a:solidFill>
                  <a:schemeClr val="lt1"/>
                </a:solidFill>
              </a:defRPr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●"/>
              <a:defRPr>
                <a:solidFill>
                  <a:schemeClr val="lt1"/>
                </a:solidFill>
              </a:defRPr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○"/>
              <a:defRPr>
                <a:solidFill>
                  <a:schemeClr val="lt1"/>
                </a:solidFill>
              </a:defRPr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■"/>
              <a:defRPr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44" name="Google Shape;44;p9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>
                <a:solidFill>
                  <a:schemeClr val="lt1"/>
                </a:solidFill>
              </a:defRPr>
            </a:lvl1pPr>
            <a:lvl2pPr lvl="1">
              <a:buNone/>
              <a:defRPr>
                <a:solidFill>
                  <a:schemeClr val="lt1"/>
                </a:solidFill>
              </a:defRPr>
            </a:lvl2pPr>
            <a:lvl3pPr lvl="2">
              <a:buNone/>
              <a:defRPr>
                <a:solidFill>
                  <a:schemeClr val="lt1"/>
                </a:solidFill>
              </a:defRPr>
            </a:lvl3pPr>
            <a:lvl4pPr lvl="3">
              <a:buNone/>
              <a:defRPr>
                <a:solidFill>
                  <a:schemeClr val="lt1"/>
                </a:solidFill>
              </a:defRPr>
            </a:lvl4pPr>
            <a:lvl5pPr lvl="4">
              <a:buNone/>
              <a:defRPr>
                <a:solidFill>
                  <a:schemeClr val="lt1"/>
                </a:solidFill>
              </a:defRPr>
            </a:lvl5pPr>
            <a:lvl6pPr lvl="5">
              <a:buNone/>
              <a:defRPr>
                <a:solidFill>
                  <a:schemeClr val="lt1"/>
                </a:solidFill>
              </a:defRPr>
            </a:lvl6pPr>
            <a:lvl7pPr lvl="6">
              <a:buNone/>
              <a:defRPr>
                <a:solidFill>
                  <a:schemeClr val="lt1"/>
                </a:solidFill>
              </a:defRPr>
            </a:lvl7pPr>
            <a:lvl8pPr lvl="7">
              <a:buNone/>
              <a:defRPr>
                <a:solidFill>
                  <a:schemeClr val="lt1"/>
                </a:solidFill>
              </a:defRPr>
            </a:lvl8pPr>
            <a:lvl9pPr lvl="8">
              <a:buNone/>
              <a:defRPr>
                <a:solidFill>
                  <a:schemeClr val="lt1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spTree>
      <p:nvGrpSpPr>
        <p:cNvPr id="1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10"/>
          <p:cNvSpPr txBox="1">
            <a:spLocks noGrp="1"/>
          </p:cNvSpPr>
          <p:nvPr>
            <p:ph type="body" idx="1"/>
          </p:nvPr>
        </p:nvSpPr>
        <p:spPr>
          <a:xfrm>
            <a:off x="311700" y="4236825"/>
            <a:ext cx="5998800" cy="598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marL="457200" lvl="0" indent="-2286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</a:lstStyle>
          <a:p>
            <a:endParaRPr/>
          </a:p>
        </p:txBody>
      </p:sp>
      <p:sp>
        <p:nvSpPr>
          <p:cNvPr id="47" name="Google Shape;47;p10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spTree>
      <p:nvGrpSpPr>
        <p:cNvPr id="1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1"/>
          <p:cNvSpPr/>
          <p:nvPr/>
        </p:nvSpPr>
        <p:spPr>
          <a:xfrm>
            <a:off x="0" y="5045700"/>
            <a:ext cx="9144000" cy="978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0" name="Google Shape;50;p11"/>
          <p:cNvSpPr txBox="1">
            <a:spLocks noGrp="1"/>
          </p:cNvSpPr>
          <p:nvPr>
            <p:ph type="title" hasCustomPrompt="1"/>
          </p:nvPr>
        </p:nvSpPr>
        <p:spPr>
          <a:xfrm>
            <a:off x="311700" y="991475"/>
            <a:ext cx="8520600" cy="19179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0"/>
              <a:buNone/>
              <a:defRPr sz="14000" b="1"/>
            </a:lvl1pPr>
            <a:lvl2pPr lvl="1" algn="ctr">
              <a:spcBef>
                <a:spcPts val="0"/>
              </a:spcBef>
              <a:spcAft>
                <a:spcPts val="0"/>
              </a:spcAft>
              <a:buSzPts val="14000"/>
              <a:buNone/>
              <a:defRPr sz="14000" b="1"/>
            </a:lvl2pPr>
            <a:lvl3pPr lvl="2" algn="ctr">
              <a:spcBef>
                <a:spcPts val="0"/>
              </a:spcBef>
              <a:spcAft>
                <a:spcPts val="0"/>
              </a:spcAft>
              <a:buSzPts val="14000"/>
              <a:buNone/>
              <a:defRPr sz="14000" b="1"/>
            </a:lvl3pPr>
            <a:lvl4pPr lvl="3" algn="ctr">
              <a:spcBef>
                <a:spcPts val="0"/>
              </a:spcBef>
              <a:spcAft>
                <a:spcPts val="0"/>
              </a:spcAft>
              <a:buSzPts val="14000"/>
              <a:buNone/>
              <a:defRPr sz="14000" b="1"/>
            </a:lvl4pPr>
            <a:lvl5pPr lvl="4" algn="ctr">
              <a:spcBef>
                <a:spcPts val="0"/>
              </a:spcBef>
              <a:spcAft>
                <a:spcPts val="0"/>
              </a:spcAft>
              <a:buSzPts val="14000"/>
              <a:buNone/>
              <a:defRPr sz="14000" b="1"/>
            </a:lvl5pPr>
            <a:lvl6pPr lvl="5" algn="ctr">
              <a:spcBef>
                <a:spcPts val="0"/>
              </a:spcBef>
              <a:spcAft>
                <a:spcPts val="0"/>
              </a:spcAft>
              <a:buSzPts val="14000"/>
              <a:buNone/>
              <a:defRPr sz="14000" b="1"/>
            </a:lvl6pPr>
            <a:lvl7pPr lvl="6" algn="ctr">
              <a:spcBef>
                <a:spcPts val="0"/>
              </a:spcBef>
              <a:spcAft>
                <a:spcPts val="0"/>
              </a:spcAft>
              <a:buSzPts val="14000"/>
              <a:buNone/>
              <a:defRPr sz="14000" b="1"/>
            </a:lvl7pPr>
            <a:lvl8pPr lvl="7" algn="ctr">
              <a:spcBef>
                <a:spcPts val="0"/>
              </a:spcBef>
              <a:spcAft>
                <a:spcPts val="0"/>
              </a:spcAft>
              <a:buSzPts val="14000"/>
              <a:buNone/>
              <a:defRPr sz="14000" b="1"/>
            </a:lvl8pPr>
            <a:lvl9pPr lvl="8" algn="ctr">
              <a:spcBef>
                <a:spcPts val="0"/>
              </a:spcBef>
              <a:spcAft>
                <a:spcPts val="0"/>
              </a:spcAft>
              <a:buSzPts val="14000"/>
              <a:buNone/>
              <a:defRPr sz="14000" b="1"/>
            </a:lvl9pPr>
          </a:lstStyle>
          <a:p>
            <a:r>
              <a:t>xx%</a:t>
            </a:r>
          </a:p>
        </p:txBody>
      </p:sp>
      <p:sp>
        <p:nvSpPr>
          <p:cNvPr id="51" name="Google Shape;51;p11"/>
          <p:cNvSpPr txBox="1">
            <a:spLocks noGrp="1"/>
          </p:cNvSpPr>
          <p:nvPr>
            <p:ph type="body" idx="1"/>
          </p:nvPr>
        </p:nvSpPr>
        <p:spPr>
          <a:xfrm>
            <a:off x="311700" y="3071300"/>
            <a:ext cx="8520600" cy="901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52" name="Google Shape;52;p1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Google Shape;54;p1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pearmint"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Proxima Nova"/>
              <a:buNone/>
              <a:defRPr sz="2800">
                <a:solidFill>
                  <a:schemeClr val="dk1"/>
                </a:solidFill>
                <a:latin typeface="Proxima Nova"/>
                <a:ea typeface="Proxima Nova"/>
                <a:cs typeface="Proxima Nova"/>
                <a:sym typeface="Proxima Nova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Proxima Nova"/>
              <a:buNone/>
              <a:defRPr sz="2800">
                <a:solidFill>
                  <a:schemeClr val="dk1"/>
                </a:solidFill>
                <a:latin typeface="Proxima Nova"/>
                <a:ea typeface="Proxima Nova"/>
                <a:cs typeface="Proxima Nova"/>
                <a:sym typeface="Proxima Nova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Proxima Nova"/>
              <a:buNone/>
              <a:defRPr sz="2800">
                <a:solidFill>
                  <a:schemeClr val="dk1"/>
                </a:solidFill>
                <a:latin typeface="Proxima Nova"/>
                <a:ea typeface="Proxima Nova"/>
                <a:cs typeface="Proxima Nova"/>
                <a:sym typeface="Proxima Nova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Proxima Nova"/>
              <a:buNone/>
              <a:defRPr sz="2800">
                <a:solidFill>
                  <a:schemeClr val="dk1"/>
                </a:solidFill>
                <a:latin typeface="Proxima Nova"/>
                <a:ea typeface="Proxima Nova"/>
                <a:cs typeface="Proxima Nova"/>
                <a:sym typeface="Proxima Nova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Proxima Nova"/>
              <a:buNone/>
              <a:defRPr sz="2800">
                <a:solidFill>
                  <a:schemeClr val="dk1"/>
                </a:solidFill>
                <a:latin typeface="Proxima Nova"/>
                <a:ea typeface="Proxima Nova"/>
                <a:cs typeface="Proxima Nova"/>
                <a:sym typeface="Proxima Nova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Proxima Nova"/>
              <a:buNone/>
              <a:defRPr sz="2800">
                <a:solidFill>
                  <a:schemeClr val="dk1"/>
                </a:solidFill>
                <a:latin typeface="Proxima Nova"/>
                <a:ea typeface="Proxima Nova"/>
                <a:cs typeface="Proxima Nova"/>
                <a:sym typeface="Proxima Nova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Proxima Nova"/>
              <a:buNone/>
              <a:defRPr sz="2800">
                <a:solidFill>
                  <a:schemeClr val="dk1"/>
                </a:solidFill>
                <a:latin typeface="Proxima Nova"/>
                <a:ea typeface="Proxima Nova"/>
                <a:cs typeface="Proxima Nova"/>
                <a:sym typeface="Proxima Nova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Proxima Nova"/>
              <a:buNone/>
              <a:defRPr sz="2800">
                <a:solidFill>
                  <a:schemeClr val="dk1"/>
                </a:solidFill>
                <a:latin typeface="Proxima Nova"/>
                <a:ea typeface="Proxima Nova"/>
                <a:cs typeface="Proxima Nova"/>
                <a:sym typeface="Proxima Nova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Proxima Nova"/>
              <a:buNone/>
              <a:defRPr sz="2800">
                <a:solidFill>
                  <a:schemeClr val="dk1"/>
                </a:solidFill>
                <a:latin typeface="Proxima Nova"/>
                <a:ea typeface="Proxima Nova"/>
                <a:cs typeface="Proxima Nova"/>
                <a:sym typeface="Proxima Nova"/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800"/>
              <a:buFont typeface="Proxima Nova"/>
              <a:buChar char="●"/>
              <a:defRPr sz="1800">
                <a:solidFill>
                  <a:schemeClr val="accent3"/>
                </a:solidFill>
                <a:latin typeface="Proxima Nova"/>
                <a:ea typeface="Proxima Nova"/>
                <a:cs typeface="Proxima Nova"/>
                <a:sym typeface="Proxima Nova"/>
              </a:defRPr>
            </a:lvl1pPr>
            <a:lvl2pPr marL="914400" lvl="1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400"/>
              <a:buFont typeface="Proxima Nova"/>
              <a:buChar char="○"/>
              <a:defRPr>
                <a:solidFill>
                  <a:schemeClr val="accent3"/>
                </a:solidFill>
                <a:latin typeface="Proxima Nova"/>
                <a:ea typeface="Proxima Nova"/>
                <a:cs typeface="Proxima Nova"/>
                <a:sym typeface="Proxima Nova"/>
              </a:defRPr>
            </a:lvl2pPr>
            <a:lvl3pPr marL="1371600" lvl="2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400"/>
              <a:buFont typeface="Proxima Nova"/>
              <a:buChar char="■"/>
              <a:defRPr>
                <a:solidFill>
                  <a:schemeClr val="accent3"/>
                </a:solidFill>
                <a:latin typeface="Proxima Nova"/>
                <a:ea typeface="Proxima Nova"/>
                <a:cs typeface="Proxima Nova"/>
                <a:sym typeface="Proxima Nova"/>
              </a:defRPr>
            </a:lvl3pPr>
            <a:lvl4pPr marL="1828800" lvl="3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400"/>
              <a:buFont typeface="Proxima Nova"/>
              <a:buChar char="●"/>
              <a:defRPr>
                <a:solidFill>
                  <a:schemeClr val="accent3"/>
                </a:solidFill>
                <a:latin typeface="Proxima Nova"/>
                <a:ea typeface="Proxima Nova"/>
                <a:cs typeface="Proxima Nova"/>
                <a:sym typeface="Proxima Nova"/>
              </a:defRPr>
            </a:lvl4pPr>
            <a:lvl5pPr marL="2286000" lvl="4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400"/>
              <a:buFont typeface="Proxima Nova"/>
              <a:buChar char="○"/>
              <a:defRPr>
                <a:solidFill>
                  <a:schemeClr val="accent3"/>
                </a:solidFill>
                <a:latin typeface="Proxima Nova"/>
                <a:ea typeface="Proxima Nova"/>
                <a:cs typeface="Proxima Nova"/>
                <a:sym typeface="Proxima Nova"/>
              </a:defRPr>
            </a:lvl5pPr>
            <a:lvl6pPr marL="2743200" lvl="5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400"/>
              <a:buFont typeface="Proxima Nova"/>
              <a:buChar char="■"/>
              <a:defRPr>
                <a:solidFill>
                  <a:schemeClr val="accent3"/>
                </a:solidFill>
                <a:latin typeface="Proxima Nova"/>
                <a:ea typeface="Proxima Nova"/>
                <a:cs typeface="Proxima Nova"/>
                <a:sym typeface="Proxima Nova"/>
              </a:defRPr>
            </a:lvl6pPr>
            <a:lvl7pPr marL="3200400" lvl="6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400"/>
              <a:buFont typeface="Proxima Nova"/>
              <a:buChar char="●"/>
              <a:defRPr>
                <a:solidFill>
                  <a:schemeClr val="accent3"/>
                </a:solidFill>
                <a:latin typeface="Proxima Nova"/>
                <a:ea typeface="Proxima Nova"/>
                <a:cs typeface="Proxima Nova"/>
                <a:sym typeface="Proxima Nova"/>
              </a:defRPr>
            </a:lvl7pPr>
            <a:lvl8pPr marL="3657600" lvl="7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400"/>
              <a:buFont typeface="Proxima Nova"/>
              <a:buChar char="○"/>
              <a:defRPr>
                <a:solidFill>
                  <a:schemeClr val="accent3"/>
                </a:solidFill>
                <a:latin typeface="Proxima Nova"/>
                <a:ea typeface="Proxima Nova"/>
                <a:cs typeface="Proxima Nova"/>
                <a:sym typeface="Proxima Nova"/>
              </a:defRPr>
            </a:lvl8pPr>
            <a:lvl9pPr marL="4114800" lvl="8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400"/>
              <a:buFont typeface="Proxima Nova"/>
              <a:buChar char="■"/>
              <a:defRPr>
                <a:solidFill>
                  <a:schemeClr val="accent3"/>
                </a:solidFill>
                <a:latin typeface="Proxima Nova"/>
                <a:ea typeface="Proxima Nova"/>
                <a:cs typeface="Proxima Nova"/>
                <a:sym typeface="Proxima Nova"/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r">
              <a:buNone/>
              <a:defRPr sz="1000">
                <a:solidFill>
                  <a:schemeClr val="dk1"/>
                </a:solidFill>
                <a:latin typeface="Proxima Nova"/>
                <a:ea typeface="Proxima Nova"/>
                <a:cs typeface="Proxima Nova"/>
                <a:sym typeface="Proxima Nova"/>
              </a:defRPr>
            </a:lvl1pPr>
            <a:lvl2pPr lvl="1" algn="r">
              <a:buNone/>
              <a:defRPr sz="1000">
                <a:solidFill>
                  <a:schemeClr val="dk1"/>
                </a:solidFill>
                <a:latin typeface="Proxima Nova"/>
                <a:ea typeface="Proxima Nova"/>
                <a:cs typeface="Proxima Nova"/>
                <a:sym typeface="Proxima Nova"/>
              </a:defRPr>
            </a:lvl2pPr>
            <a:lvl3pPr lvl="2" algn="r">
              <a:buNone/>
              <a:defRPr sz="1000">
                <a:solidFill>
                  <a:schemeClr val="dk1"/>
                </a:solidFill>
                <a:latin typeface="Proxima Nova"/>
                <a:ea typeface="Proxima Nova"/>
                <a:cs typeface="Proxima Nova"/>
                <a:sym typeface="Proxima Nova"/>
              </a:defRPr>
            </a:lvl3pPr>
            <a:lvl4pPr lvl="3" algn="r">
              <a:buNone/>
              <a:defRPr sz="1000">
                <a:solidFill>
                  <a:schemeClr val="dk1"/>
                </a:solidFill>
                <a:latin typeface="Proxima Nova"/>
                <a:ea typeface="Proxima Nova"/>
                <a:cs typeface="Proxima Nova"/>
                <a:sym typeface="Proxima Nova"/>
              </a:defRPr>
            </a:lvl4pPr>
            <a:lvl5pPr lvl="4" algn="r">
              <a:buNone/>
              <a:defRPr sz="1000">
                <a:solidFill>
                  <a:schemeClr val="dk1"/>
                </a:solidFill>
                <a:latin typeface="Proxima Nova"/>
                <a:ea typeface="Proxima Nova"/>
                <a:cs typeface="Proxima Nova"/>
                <a:sym typeface="Proxima Nova"/>
              </a:defRPr>
            </a:lvl5pPr>
            <a:lvl6pPr lvl="5" algn="r">
              <a:buNone/>
              <a:defRPr sz="1000">
                <a:solidFill>
                  <a:schemeClr val="dk1"/>
                </a:solidFill>
                <a:latin typeface="Proxima Nova"/>
                <a:ea typeface="Proxima Nova"/>
                <a:cs typeface="Proxima Nova"/>
                <a:sym typeface="Proxima Nova"/>
              </a:defRPr>
            </a:lvl6pPr>
            <a:lvl7pPr lvl="6" algn="r">
              <a:buNone/>
              <a:defRPr sz="1000">
                <a:solidFill>
                  <a:schemeClr val="dk1"/>
                </a:solidFill>
                <a:latin typeface="Proxima Nova"/>
                <a:ea typeface="Proxima Nova"/>
                <a:cs typeface="Proxima Nova"/>
                <a:sym typeface="Proxima Nova"/>
              </a:defRPr>
            </a:lvl7pPr>
            <a:lvl8pPr lvl="7" algn="r">
              <a:buNone/>
              <a:defRPr sz="1000">
                <a:solidFill>
                  <a:schemeClr val="dk1"/>
                </a:solidFill>
                <a:latin typeface="Proxima Nova"/>
                <a:ea typeface="Proxima Nova"/>
                <a:cs typeface="Proxima Nova"/>
                <a:sym typeface="Proxima Nova"/>
              </a:defRPr>
            </a:lvl8pPr>
            <a:lvl9pPr lvl="8" algn="r">
              <a:buNone/>
              <a:defRPr sz="1000">
                <a:solidFill>
                  <a:schemeClr val="dk1"/>
                </a:solidFill>
                <a:latin typeface="Proxima Nova"/>
                <a:ea typeface="Proxima Nova"/>
                <a:cs typeface="Proxima Nova"/>
                <a:sym typeface="Proxima Nova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9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9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9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9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9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9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9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Google Shape;59;p13"/>
          <p:cNvSpPr txBox="1">
            <a:spLocks noGrp="1"/>
          </p:cNvSpPr>
          <p:nvPr>
            <p:ph type="ctrTitle"/>
          </p:nvPr>
        </p:nvSpPr>
        <p:spPr>
          <a:xfrm>
            <a:off x="510450" y="810492"/>
            <a:ext cx="8123100" cy="14478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Методика преподавания по</a:t>
            </a:r>
            <a:r>
              <a:rPr lang="en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en" sz="2400" dirty="0" smtClean="0">
                <a:latin typeface="Times New Roman" pitchFamily="18" charset="0"/>
                <a:cs typeface="Times New Roman" pitchFamily="18" charset="0"/>
              </a:rPr>
              <a:t>Основам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безопасности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и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защиты Родины»</a:t>
            </a:r>
            <a:r>
              <a:rPr lang="en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" sz="2400" dirty="0">
                <a:latin typeface="Times New Roman" pitchFamily="18" charset="0"/>
                <a:cs typeface="Times New Roman" pitchFamily="18" charset="0"/>
              </a:rPr>
              <a:t>с использованием проектного метода обучения</a:t>
            </a:r>
            <a:endParaRPr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0" name="Google Shape;60;p13"/>
          <p:cNvSpPr txBox="1">
            <a:spLocks noGrp="1"/>
          </p:cNvSpPr>
          <p:nvPr>
            <p:ph type="subTitle" idx="1"/>
          </p:nvPr>
        </p:nvSpPr>
        <p:spPr>
          <a:xfrm>
            <a:off x="510450" y="3182313"/>
            <a:ext cx="8123100" cy="168756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dirty="0" smtClean="0"/>
              <a:t>				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Презентацию подготовила преподаватель ОБЗР </a:t>
            </a:r>
          </a:p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				ГАПОУ «Нижнекамский многопрофильный колледж»</a:t>
            </a:r>
          </a:p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				Руцкая Юлия Анатольевна</a:t>
            </a:r>
            <a:endParaRPr sz="14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Google Shape;65;p14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Введение</a:t>
            </a:r>
            <a:endParaRPr/>
          </a:p>
        </p:txBody>
      </p:sp>
      <p:sp>
        <p:nvSpPr>
          <p:cNvPr id="66" name="Google Shape;66;p14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2</a:t>
            </a:fld>
            <a:endParaRPr/>
          </a:p>
        </p:txBody>
      </p:sp>
      <p:pic>
        <p:nvPicPr>
          <p:cNvPr id="67" name="Google Shape;67;p1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44500" y="1524000"/>
            <a:ext cx="508000" cy="508000"/>
          </a:xfrm>
          <a:prstGeom prst="rect">
            <a:avLst/>
          </a:prstGeom>
          <a:noFill/>
          <a:ln>
            <a:noFill/>
          </a:ln>
        </p:spPr>
      </p:pic>
      <p:sp>
        <p:nvSpPr>
          <p:cNvPr id="68" name="Google Shape;68;p14"/>
          <p:cNvSpPr txBox="1"/>
          <p:nvPr/>
        </p:nvSpPr>
        <p:spPr>
          <a:xfrm>
            <a:off x="317500" y="2159000"/>
            <a:ext cx="2793900" cy="381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accent3"/>
                </a:solidFill>
                <a:latin typeface="Proxima Nova"/>
                <a:ea typeface="Proxima Nova"/>
                <a:cs typeface="Proxima Nova"/>
                <a:sym typeface="Proxima Nova"/>
              </a:rPr>
              <a:t>Актуальность дисциплины</a:t>
            </a:r>
            <a:endParaRPr sz="1800">
              <a:solidFill>
                <a:schemeClr val="accent3"/>
              </a:solidFill>
              <a:latin typeface="Proxima Nova"/>
              <a:ea typeface="Proxima Nova"/>
              <a:cs typeface="Proxima Nova"/>
              <a:sym typeface="Proxima Nova"/>
            </a:endParaRPr>
          </a:p>
        </p:txBody>
      </p:sp>
      <p:sp>
        <p:nvSpPr>
          <p:cNvPr id="69" name="Google Shape;69;p14"/>
          <p:cNvSpPr txBox="1"/>
          <p:nvPr/>
        </p:nvSpPr>
        <p:spPr>
          <a:xfrm>
            <a:off x="317500" y="2794000"/>
            <a:ext cx="2540100" cy="1269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chemeClr val="accent3"/>
                </a:solidFill>
                <a:latin typeface="Proxima Nova"/>
                <a:ea typeface="Proxima Nova"/>
                <a:cs typeface="Proxima Nova"/>
                <a:sym typeface="Proxima Nova"/>
              </a:rPr>
              <a:t>Основы безопасности жизнедеятельности (ОБЖ) формируют у студентов осознание важности безопасности в жизни, особенно в условиях современных угроз.</a:t>
            </a:r>
            <a:endParaRPr>
              <a:solidFill>
                <a:schemeClr val="accent3"/>
              </a:solidFill>
              <a:latin typeface="Proxima Nova"/>
              <a:ea typeface="Proxima Nova"/>
              <a:cs typeface="Proxima Nova"/>
              <a:sym typeface="Proxima Nova"/>
            </a:endParaRPr>
          </a:p>
        </p:txBody>
      </p:sp>
      <p:pic>
        <p:nvPicPr>
          <p:cNvPr id="70" name="Google Shape;70;p14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238500" y="1524000"/>
            <a:ext cx="508000" cy="508000"/>
          </a:xfrm>
          <a:prstGeom prst="rect">
            <a:avLst/>
          </a:prstGeom>
          <a:noFill/>
          <a:ln>
            <a:noFill/>
          </a:ln>
        </p:spPr>
      </p:pic>
      <p:sp>
        <p:nvSpPr>
          <p:cNvPr id="71" name="Google Shape;71;p14"/>
          <p:cNvSpPr txBox="1"/>
          <p:nvPr/>
        </p:nvSpPr>
        <p:spPr>
          <a:xfrm>
            <a:off x="3111500" y="2159000"/>
            <a:ext cx="2793900" cy="381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accent3"/>
                </a:solidFill>
                <a:latin typeface="Proxima Nova"/>
                <a:ea typeface="Proxima Nova"/>
                <a:cs typeface="Proxima Nova"/>
                <a:sym typeface="Proxima Nova"/>
              </a:rPr>
              <a:t>Проектный метод</a:t>
            </a:r>
            <a:endParaRPr sz="1800">
              <a:solidFill>
                <a:schemeClr val="accent3"/>
              </a:solidFill>
              <a:latin typeface="Proxima Nova"/>
              <a:ea typeface="Proxima Nova"/>
              <a:cs typeface="Proxima Nova"/>
              <a:sym typeface="Proxima Nova"/>
            </a:endParaRPr>
          </a:p>
        </p:txBody>
      </p:sp>
      <p:sp>
        <p:nvSpPr>
          <p:cNvPr id="72" name="Google Shape;72;p14"/>
          <p:cNvSpPr txBox="1"/>
          <p:nvPr/>
        </p:nvSpPr>
        <p:spPr>
          <a:xfrm>
            <a:off x="3111500" y="2794000"/>
            <a:ext cx="2540100" cy="1269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chemeClr val="accent3"/>
                </a:solidFill>
                <a:latin typeface="Proxima Nova"/>
                <a:ea typeface="Proxima Nova"/>
                <a:cs typeface="Proxima Nova"/>
                <a:sym typeface="Proxima Nova"/>
              </a:rPr>
              <a:t>Проектный метод обучения позволяет соединить теорию и практику, развивая у студентов навыки применения знаний по безопасности.</a:t>
            </a:r>
            <a:endParaRPr>
              <a:solidFill>
                <a:schemeClr val="accent3"/>
              </a:solidFill>
              <a:latin typeface="Proxima Nova"/>
              <a:ea typeface="Proxima Nova"/>
              <a:cs typeface="Proxima Nova"/>
              <a:sym typeface="Proxima Nova"/>
            </a:endParaRPr>
          </a:p>
        </p:txBody>
      </p:sp>
      <p:pic>
        <p:nvPicPr>
          <p:cNvPr id="73" name="Google Shape;73;p14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6032500" y="1524000"/>
            <a:ext cx="508000" cy="508000"/>
          </a:xfrm>
          <a:prstGeom prst="rect">
            <a:avLst/>
          </a:prstGeom>
          <a:noFill/>
          <a:ln>
            <a:noFill/>
          </a:ln>
        </p:spPr>
      </p:pic>
      <p:sp>
        <p:nvSpPr>
          <p:cNvPr id="74" name="Google Shape;74;p14"/>
          <p:cNvSpPr txBox="1"/>
          <p:nvPr/>
        </p:nvSpPr>
        <p:spPr>
          <a:xfrm>
            <a:off x="5905500" y="2159000"/>
            <a:ext cx="2793900" cy="381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accent3"/>
                </a:solidFill>
                <a:latin typeface="Proxima Nova"/>
                <a:ea typeface="Proxima Nova"/>
                <a:cs typeface="Proxima Nova"/>
                <a:sym typeface="Proxima Nova"/>
              </a:rPr>
              <a:t>Современные вызовы</a:t>
            </a:r>
            <a:endParaRPr sz="1800">
              <a:solidFill>
                <a:schemeClr val="accent3"/>
              </a:solidFill>
              <a:latin typeface="Proxima Nova"/>
              <a:ea typeface="Proxima Nova"/>
              <a:cs typeface="Proxima Nova"/>
              <a:sym typeface="Proxima Nova"/>
            </a:endParaRPr>
          </a:p>
        </p:txBody>
      </p:sp>
      <p:sp>
        <p:nvSpPr>
          <p:cNvPr id="75" name="Google Shape;75;p14"/>
          <p:cNvSpPr txBox="1"/>
          <p:nvPr/>
        </p:nvSpPr>
        <p:spPr>
          <a:xfrm>
            <a:off x="5905500" y="2794000"/>
            <a:ext cx="2540100" cy="1269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chemeClr val="accent3"/>
                </a:solidFill>
                <a:latin typeface="Proxima Nova"/>
                <a:ea typeface="Proxima Nova"/>
                <a:cs typeface="Proxima Nova"/>
                <a:sym typeface="Proxima Nova"/>
              </a:rPr>
              <a:t>Глобализация и цифровизация требуют адаптации учебных материалов и внедрения инновационных методик, таких как интерактивные платформы и кейс-методы.</a:t>
            </a:r>
            <a:endParaRPr>
              <a:solidFill>
                <a:schemeClr val="accent3"/>
              </a:solidFill>
              <a:latin typeface="Proxima Nova"/>
              <a:ea typeface="Proxima Nova"/>
              <a:cs typeface="Proxima Nova"/>
              <a:sym typeface="Proxima Nova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Google Shape;80;p15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Исторические аспекты проектного метода обучения в России</a:t>
            </a:r>
            <a:endParaRPr/>
          </a:p>
        </p:txBody>
      </p:sp>
      <p:sp>
        <p:nvSpPr>
          <p:cNvPr id="81" name="Google Shape;81;p15"/>
          <p:cNvSpPr txBox="1">
            <a:spLocks noGrp="1"/>
          </p:cNvSpPr>
          <p:nvPr>
            <p:ph type="body" idx="1"/>
          </p:nvPr>
        </p:nvSpPr>
        <p:spPr>
          <a:xfrm>
            <a:off x="311700" y="1511975"/>
            <a:ext cx="8520600" cy="3203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200"/>
              </a:spcAft>
              <a:buNone/>
            </a:pPr>
            <a:r>
              <a:rPr lang="en"/>
              <a:t>Проектный метод обучения в России имеет корни с конца XIX века. В 1905 году педагог С.Т. Шацкий, основываясь на идеях Джона Дьюи, разработал проектные методы, вовлекая единомышленников и создавая педагогические клубы. После Октябрьской революции метод столкнулся с трудностями, но его идеи не исчезли. В 1980-х годах, на фоне изменений, проектные методы снова начали внедряться, акцентируя внимание на личностном развитии студентов. Метод продолжает эволюционировать, адаптируясь к новым требованиям образования.</a:t>
            </a:r>
            <a:endParaRPr/>
          </a:p>
        </p:txBody>
      </p:sp>
      <p:sp>
        <p:nvSpPr>
          <p:cNvPr id="82" name="Google Shape;82;p15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3</a:t>
            </a:fld>
            <a:endParaRPr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Google Shape;87;p16"/>
          <p:cNvSpPr txBox="1">
            <a:spLocks noGrp="1"/>
          </p:cNvSpPr>
          <p:nvPr>
            <p:ph type="body" idx="1"/>
          </p:nvPr>
        </p:nvSpPr>
        <p:spPr>
          <a:xfrm>
            <a:off x="311700" y="4236825"/>
            <a:ext cx="5998800" cy="598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Историческая хронология проектного метода обучения в России</a:t>
            </a:r>
            <a:endParaRPr/>
          </a:p>
        </p:txBody>
      </p:sp>
      <p:sp>
        <p:nvSpPr>
          <p:cNvPr id="88" name="Google Shape;88;p16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4</a:t>
            </a:fld>
            <a:endParaRPr/>
          </a:p>
        </p:txBody>
      </p:sp>
      <p:pic>
        <p:nvPicPr>
          <p:cNvPr id="89" name="Google Shape;89;p1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905000" y="1053582"/>
            <a:ext cx="5080001" cy="195683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Google Shape;94;p17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Советский период и проектное обучение: Проблемы и достижения</a:t>
            </a:r>
            <a:endParaRPr/>
          </a:p>
        </p:txBody>
      </p:sp>
      <p:sp>
        <p:nvSpPr>
          <p:cNvPr id="95" name="Google Shape;95;p17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5</a:t>
            </a:fld>
            <a:endParaRPr/>
          </a:p>
        </p:txBody>
      </p:sp>
      <p:pic>
        <p:nvPicPr>
          <p:cNvPr id="96" name="Google Shape;96;p1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44500" y="1651000"/>
            <a:ext cx="508000" cy="508000"/>
          </a:xfrm>
          <a:prstGeom prst="rect">
            <a:avLst/>
          </a:prstGeom>
          <a:noFill/>
          <a:ln>
            <a:noFill/>
          </a:ln>
        </p:spPr>
      </p:pic>
      <p:sp>
        <p:nvSpPr>
          <p:cNvPr id="97" name="Google Shape;97;p17"/>
          <p:cNvSpPr txBox="1"/>
          <p:nvPr/>
        </p:nvSpPr>
        <p:spPr>
          <a:xfrm>
            <a:off x="317500" y="2159000"/>
            <a:ext cx="2793900" cy="381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accent3"/>
                </a:solidFill>
                <a:latin typeface="Proxima Nova"/>
                <a:ea typeface="Proxima Nova"/>
                <a:cs typeface="Proxima Nova"/>
                <a:sym typeface="Proxima Nova"/>
              </a:rPr>
              <a:t>Зарождение методов</a:t>
            </a:r>
            <a:endParaRPr sz="1800">
              <a:solidFill>
                <a:schemeClr val="accent3"/>
              </a:solidFill>
              <a:latin typeface="Proxima Nova"/>
              <a:ea typeface="Proxima Nova"/>
              <a:cs typeface="Proxima Nova"/>
              <a:sym typeface="Proxima Nova"/>
            </a:endParaRPr>
          </a:p>
        </p:txBody>
      </p:sp>
      <p:sp>
        <p:nvSpPr>
          <p:cNvPr id="98" name="Google Shape;98;p17"/>
          <p:cNvSpPr txBox="1"/>
          <p:nvPr/>
        </p:nvSpPr>
        <p:spPr>
          <a:xfrm>
            <a:off x="317500" y="2794000"/>
            <a:ext cx="2540100" cy="1269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chemeClr val="accent3"/>
                </a:solidFill>
                <a:latin typeface="Proxima Nova"/>
                <a:ea typeface="Proxima Nova"/>
                <a:cs typeface="Proxima Nova"/>
                <a:sym typeface="Proxima Nova"/>
              </a:rPr>
              <a:t>Проектное обучение начало развиваться в начале XX века, инициируя практическое обучение. Несмотря на интерес, власти критиковали метод, ограничивая его развитие.</a:t>
            </a:r>
            <a:endParaRPr>
              <a:solidFill>
                <a:schemeClr val="accent3"/>
              </a:solidFill>
              <a:latin typeface="Proxima Nova"/>
              <a:ea typeface="Proxima Nova"/>
              <a:cs typeface="Proxima Nova"/>
              <a:sym typeface="Proxima Nova"/>
            </a:endParaRPr>
          </a:p>
        </p:txBody>
      </p:sp>
      <p:pic>
        <p:nvPicPr>
          <p:cNvPr id="99" name="Google Shape;99;p17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238500" y="1651000"/>
            <a:ext cx="508000" cy="508000"/>
          </a:xfrm>
          <a:prstGeom prst="rect">
            <a:avLst/>
          </a:prstGeom>
          <a:noFill/>
          <a:ln>
            <a:noFill/>
          </a:ln>
        </p:spPr>
      </p:pic>
      <p:sp>
        <p:nvSpPr>
          <p:cNvPr id="100" name="Google Shape;100;p17"/>
          <p:cNvSpPr txBox="1"/>
          <p:nvPr/>
        </p:nvSpPr>
        <p:spPr>
          <a:xfrm>
            <a:off x="3111500" y="2159000"/>
            <a:ext cx="2793900" cy="381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accent3"/>
                </a:solidFill>
                <a:latin typeface="Proxima Nova"/>
                <a:ea typeface="Proxima Nova"/>
                <a:cs typeface="Proxima Nova"/>
                <a:sym typeface="Proxima Nova"/>
              </a:rPr>
              <a:t>Поддержка и ограничения</a:t>
            </a:r>
            <a:endParaRPr sz="1800">
              <a:solidFill>
                <a:schemeClr val="accent3"/>
              </a:solidFill>
              <a:latin typeface="Proxima Nova"/>
              <a:ea typeface="Proxima Nova"/>
              <a:cs typeface="Proxima Nova"/>
              <a:sym typeface="Proxima Nova"/>
            </a:endParaRPr>
          </a:p>
        </p:txBody>
      </p:sp>
      <p:sp>
        <p:nvSpPr>
          <p:cNvPr id="101" name="Google Shape;101;p17"/>
          <p:cNvSpPr txBox="1"/>
          <p:nvPr/>
        </p:nvSpPr>
        <p:spPr>
          <a:xfrm>
            <a:off x="3111500" y="2794000"/>
            <a:ext cx="2540100" cy="1269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chemeClr val="accent3"/>
                </a:solidFill>
                <a:latin typeface="Proxima Nova"/>
                <a:ea typeface="Proxima Nova"/>
                <a:cs typeface="Proxima Nova"/>
                <a:sym typeface="Proxima Nova"/>
              </a:rPr>
              <a:t>В 1920-е проектное обучение получило поддержку, но уже в 1931 году его осудили из-за идеологических причин, что привело к кризису метода.</a:t>
            </a:r>
            <a:endParaRPr>
              <a:solidFill>
                <a:schemeClr val="accent3"/>
              </a:solidFill>
              <a:latin typeface="Proxima Nova"/>
              <a:ea typeface="Proxima Nova"/>
              <a:cs typeface="Proxima Nova"/>
              <a:sym typeface="Proxima Nova"/>
            </a:endParaRPr>
          </a:p>
        </p:txBody>
      </p:sp>
      <p:pic>
        <p:nvPicPr>
          <p:cNvPr id="102" name="Google Shape;102;p17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6032500" y="1651000"/>
            <a:ext cx="508000" cy="508000"/>
          </a:xfrm>
          <a:prstGeom prst="rect">
            <a:avLst/>
          </a:prstGeom>
          <a:noFill/>
          <a:ln>
            <a:noFill/>
          </a:ln>
        </p:spPr>
      </p:pic>
      <p:sp>
        <p:nvSpPr>
          <p:cNvPr id="103" name="Google Shape;103;p17"/>
          <p:cNvSpPr txBox="1"/>
          <p:nvPr/>
        </p:nvSpPr>
        <p:spPr>
          <a:xfrm>
            <a:off x="5905500" y="2159000"/>
            <a:ext cx="2793900" cy="381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accent3"/>
                </a:solidFill>
                <a:latin typeface="Proxima Nova"/>
                <a:ea typeface="Proxima Nova"/>
                <a:cs typeface="Proxima Nova"/>
                <a:sym typeface="Proxima Nova"/>
              </a:rPr>
              <a:t>Достижения и наследие</a:t>
            </a:r>
            <a:endParaRPr sz="1800">
              <a:solidFill>
                <a:schemeClr val="accent3"/>
              </a:solidFill>
              <a:latin typeface="Proxima Nova"/>
              <a:ea typeface="Proxima Nova"/>
              <a:cs typeface="Proxima Nova"/>
              <a:sym typeface="Proxima Nova"/>
            </a:endParaRPr>
          </a:p>
        </p:txBody>
      </p:sp>
      <p:sp>
        <p:nvSpPr>
          <p:cNvPr id="104" name="Google Shape;104;p17"/>
          <p:cNvSpPr txBox="1"/>
          <p:nvPr/>
        </p:nvSpPr>
        <p:spPr>
          <a:xfrm>
            <a:off x="5905500" y="2794000"/>
            <a:ext cx="2540100" cy="1269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chemeClr val="accent3"/>
                </a:solidFill>
                <a:latin typeface="Proxima Nova"/>
                <a:ea typeface="Proxima Nova"/>
                <a:cs typeface="Proxima Nova"/>
                <a:sym typeface="Proxima Nova"/>
              </a:rPr>
              <a:t>Несмотря на кризис, проектный метод стимулировал практические навыки и остается актуальным в XXI веке, учитывая богатый исторический опыт.</a:t>
            </a:r>
            <a:endParaRPr>
              <a:solidFill>
                <a:schemeClr val="accent3"/>
              </a:solidFill>
              <a:latin typeface="Proxima Nova"/>
              <a:ea typeface="Proxima Nova"/>
              <a:cs typeface="Proxima Nova"/>
              <a:sym typeface="Proxima Nova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" name="Google Shape;109;p18"/>
          <p:cNvSpPr txBox="1">
            <a:spLocks noGrp="1"/>
          </p:cNvSpPr>
          <p:nvPr>
            <p:ph type="body" idx="1"/>
          </p:nvPr>
        </p:nvSpPr>
        <p:spPr>
          <a:xfrm>
            <a:off x="311700" y="4236825"/>
            <a:ext cx="5998800" cy="598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Проектное обучение в советский период: классы и методы</a:t>
            </a:r>
            <a:endParaRPr/>
          </a:p>
        </p:txBody>
      </p:sp>
      <p:sp>
        <p:nvSpPr>
          <p:cNvPr id="110" name="Google Shape;110;p18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6</a:t>
            </a:fld>
            <a:endParaRPr/>
          </a:p>
        </p:txBody>
      </p:sp>
      <p:pic>
        <p:nvPicPr>
          <p:cNvPr id="111" name="Google Shape;111;p1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905000" y="403505"/>
            <a:ext cx="5080000" cy="325699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" name="Google Shape;116;p19"/>
          <p:cNvSpPr txBox="1">
            <a:spLocks noGrp="1"/>
          </p:cNvSpPr>
          <p:nvPr>
            <p:ph type="body" idx="1"/>
          </p:nvPr>
        </p:nvSpPr>
        <p:spPr>
          <a:xfrm>
            <a:off x="311700" y="4236825"/>
            <a:ext cx="5998800" cy="598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Проектное обучение в советский период: классы и методы</a:t>
            </a:r>
            <a:endParaRPr/>
          </a:p>
        </p:txBody>
      </p:sp>
      <p:sp>
        <p:nvSpPr>
          <p:cNvPr id="117" name="Google Shape;117;p19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7</a:t>
            </a:fld>
            <a:endParaRPr/>
          </a:p>
        </p:txBody>
      </p:sp>
      <p:pic>
        <p:nvPicPr>
          <p:cNvPr id="118" name="Google Shape;118;p1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905000" y="390348"/>
            <a:ext cx="5079999" cy="328330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Google Shape;123;p20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Современные тенденции в обучении безопасности жизнедеятельности</a:t>
            </a:r>
            <a:endParaRPr/>
          </a:p>
        </p:txBody>
      </p:sp>
      <p:sp>
        <p:nvSpPr>
          <p:cNvPr id="124" name="Google Shape;124;p20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8</a:t>
            </a:fld>
            <a:endParaRPr/>
          </a:p>
        </p:txBody>
      </p:sp>
      <p:pic>
        <p:nvPicPr>
          <p:cNvPr id="125" name="Google Shape;125;p2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44500" y="1651000"/>
            <a:ext cx="508000" cy="508000"/>
          </a:xfrm>
          <a:prstGeom prst="rect">
            <a:avLst/>
          </a:prstGeom>
          <a:noFill/>
          <a:ln>
            <a:noFill/>
          </a:ln>
        </p:spPr>
      </p:pic>
      <p:sp>
        <p:nvSpPr>
          <p:cNvPr id="126" name="Google Shape;126;p20"/>
          <p:cNvSpPr txBox="1"/>
          <p:nvPr/>
        </p:nvSpPr>
        <p:spPr>
          <a:xfrm>
            <a:off x="317500" y="2159000"/>
            <a:ext cx="2793900" cy="381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accent3"/>
                </a:solidFill>
                <a:latin typeface="Proxima Nova"/>
                <a:ea typeface="Proxima Nova"/>
                <a:cs typeface="Proxima Nova"/>
                <a:sym typeface="Proxima Nova"/>
              </a:rPr>
              <a:t>Активное обучение</a:t>
            </a:r>
            <a:endParaRPr sz="1800">
              <a:solidFill>
                <a:schemeClr val="accent3"/>
              </a:solidFill>
              <a:latin typeface="Proxima Nova"/>
              <a:ea typeface="Proxima Nova"/>
              <a:cs typeface="Proxima Nova"/>
              <a:sym typeface="Proxima Nova"/>
            </a:endParaRPr>
          </a:p>
        </p:txBody>
      </p:sp>
      <p:sp>
        <p:nvSpPr>
          <p:cNvPr id="127" name="Google Shape;127;p20"/>
          <p:cNvSpPr txBox="1"/>
          <p:nvPr/>
        </p:nvSpPr>
        <p:spPr>
          <a:xfrm>
            <a:off x="317500" y="2794000"/>
            <a:ext cx="2540100" cy="1269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chemeClr val="accent3"/>
                </a:solidFill>
                <a:latin typeface="Proxima Nova"/>
                <a:ea typeface="Proxima Nova"/>
                <a:cs typeface="Proxima Nova"/>
                <a:sym typeface="Proxima Nova"/>
              </a:rPr>
              <a:t>Современные методы подчеркивают активное участие студентов, превращая их в создателей знаний. Подходы, такие как проблемно-диалогическое обучение, способствуют глубокому пониманию материала.</a:t>
            </a:r>
            <a:endParaRPr>
              <a:solidFill>
                <a:schemeClr val="accent3"/>
              </a:solidFill>
              <a:latin typeface="Proxima Nova"/>
              <a:ea typeface="Proxima Nova"/>
              <a:cs typeface="Proxima Nova"/>
              <a:sym typeface="Proxima Nova"/>
            </a:endParaRPr>
          </a:p>
        </p:txBody>
      </p:sp>
      <p:pic>
        <p:nvPicPr>
          <p:cNvPr id="128" name="Google Shape;128;p20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238500" y="1651000"/>
            <a:ext cx="508000" cy="508000"/>
          </a:xfrm>
          <a:prstGeom prst="rect">
            <a:avLst/>
          </a:prstGeom>
          <a:noFill/>
          <a:ln>
            <a:noFill/>
          </a:ln>
        </p:spPr>
      </p:pic>
      <p:sp>
        <p:nvSpPr>
          <p:cNvPr id="129" name="Google Shape;129;p20"/>
          <p:cNvSpPr txBox="1"/>
          <p:nvPr/>
        </p:nvSpPr>
        <p:spPr>
          <a:xfrm>
            <a:off x="3111500" y="2159000"/>
            <a:ext cx="2793900" cy="381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accent3"/>
                </a:solidFill>
                <a:latin typeface="Proxima Nova"/>
                <a:ea typeface="Proxima Nova"/>
                <a:cs typeface="Proxima Nova"/>
                <a:sym typeface="Proxima Nova"/>
              </a:rPr>
              <a:t>Игровые технологии</a:t>
            </a:r>
            <a:endParaRPr sz="1800">
              <a:solidFill>
                <a:schemeClr val="accent3"/>
              </a:solidFill>
              <a:latin typeface="Proxima Nova"/>
              <a:ea typeface="Proxima Nova"/>
              <a:cs typeface="Proxima Nova"/>
              <a:sym typeface="Proxima Nova"/>
            </a:endParaRPr>
          </a:p>
        </p:txBody>
      </p:sp>
      <p:sp>
        <p:nvSpPr>
          <p:cNvPr id="130" name="Google Shape;130;p20"/>
          <p:cNvSpPr txBox="1"/>
          <p:nvPr/>
        </p:nvSpPr>
        <p:spPr>
          <a:xfrm>
            <a:off x="3111500" y="2794000"/>
            <a:ext cx="2540100" cy="1269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chemeClr val="accent3"/>
                </a:solidFill>
                <a:latin typeface="Proxima Nova"/>
                <a:ea typeface="Proxima Nova"/>
                <a:cs typeface="Proxima Nova"/>
                <a:sym typeface="Proxima Nova"/>
              </a:rPr>
              <a:t>Игровые методы и проектная деятельность позволяют студентам применять знания на практике, развивая навыки для решения реальных задач, связанных с безопасностью.</a:t>
            </a:r>
            <a:endParaRPr>
              <a:solidFill>
                <a:schemeClr val="accent3"/>
              </a:solidFill>
              <a:latin typeface="Proxima Nova"/>
              <a:ea typeface="Proxima Nova"/>
              <a:cs typeface="Proxima Nova"/>
              <a:sym typeface="Proxima Nova"/>
            </a:endParaRPr>
          </a:p>
        </p:txBody>
      </p:sp>
      <p:pic>
        <p:nvPicPr>
          <p:cNvPr id="131" name="Google Shape;131;p20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6032500" y="1651000"/>
            <a:ext cx="508000" cy="508000"/>
          </a:xfrm>
          <a:prstGeom prst="rect">
            <a:avLst/>
          </a:prstGeom>
          <a:noFill/>
          <a:ln>
            <a:noFill/>
          </a:ln>
        </p:spPr>
      </p:pic>
      <p:sp>
        <p:nvSpPr>
          <p:cNvPr id="132" name="Google Shape;132;p20"/>
          <p:cNvSpPr txBox="1"/>
          <p:nvPr/>
        </p:nvSpPr>
        <p:spPr>
          <a:xfrm>
            <a:off x="5905500" y="2159000"/>
            <a:ext cx="2793900" cy="381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accent3"/>
                </a:solidFill>
                <a:latin typeface="Proxima Nova"/>
                <a:ea typeface="Proxima Nova"/>
                <a:cs typeface="Proxima Nova"/>
                <a:sym typeface="Proxima Nova"/>
              </a:rPr>
              <a:t>Здоровьесберегающие технологии</a:t>
            </a:r>
            <a:endParaRPr sz="1800">
              <a:solidFill>
                <a:schemeClr val="accent3"/>
              </a:solidFill>
              <a:latin typeface="Proxima Nova"/>
              <a:ea typeface="Proxima Nova"/>
              <a:cs typeface="Proxima Nova"/>
              <a:sym typeface="Proxima Nova"/>
            </a:endParaRPr>
          </a:p>
        </p:txBody>
      </p:sp>
      <p:sp>
        <p:nvSpPr>
          <p:cNvPr id="133" name="Google Shape;133;p20"/>
          <p:cNvSpPr txBox="1"/>
          <p:nvPr/>
        </p:nvSpPr>
        <p:spPr>
          <a:xfrm>
            <a:off x="5905500" y="2794000"/>
            <a:ext cx="2540100" cy="1269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chemeClr val="accent3"/>
                </a:solidFill>
                <a:latin typeface="Proxima Nova"/>
                <a:ea typeface="Proxima Nova"/>
                <a:cs typeface="Proxima Nova"/>
                <a:sym typeface="Proxima Nova"/>
              </a:rPr>
              <a:t>Современное образование акцентирует внимание на здоровье студентов, обеспечивая комплексный подход для развития когнитивных и эмоциональных навыков, что делает обучение более активным.</a:t>
            </a:r>
            <a:endParaRPr>
              <a:solidFill>
                <a:schemeClr val="accent3"/>
              </a:solidFill>
              <a:latin typeface="Proxima Nova"/>
              <a:ea typeface="Proxima Nova"/>
              <a:cs typeface="Proxima Nova"/>
              <a:sym typeface="Proxima Nova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" name="Google Shape;138;p21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Проблемы и вызовы при внедрении проектного метода</a:t>
            </a:r>
            <a:endParaRPr/>
          </a:p>
        </p:txBody>
      </p:sp>
      <p:sp>
        <p:nvSpPr>
          <p:cNvPr id="139" name="Google Shape;139;p21"/>
          <p:cNvSpPr txBox="1">
            <a:spLocks noGrp="1"/>
          </p:cNvSpPr>
          <p:nvPr>
            <p:ph type="body" idx="1"/>
          </p:nvPr>
        </p:nvSpPr>
        <p:spPr>
          <a:xfrm>
            <a:off x="311700" y="1511975"/>
            <a:ext cx="8520600" cy="3203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200"/>
              </a:spcAft>
              <a:buNone/>
            </a:pPr>
            <a:r>
              <a:rPr lang="en"/>
              <a:t>Внедрение проектного метода обучения в ОБЖ сталкивается с проблемами, включая маргинальное положение в учебных планах и недостаточную подготовку преподавателей. Отсутствие ясных критериев оценки и необходимость интеграции с традиционными методами обучения также создают препятствия. Поэтому критично переосмыслить учебные планы, повысить квалификацию педагогов и создать эффективную систему оценки с использованием современных технологий.</a:t>
            </a:r>
            <a:endParaRPr/>
          </a:p>
        </p:txBody>
      </p:sp>
      <p:sp>
        <p:nvSpPr>
          <p:cNvPr id="140" name="Google Shape;140;p2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9</a:t>
            </a:fld>
            <a:endParaRPr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Google Shape;145;p22"/>
          <p:cNvSpPr txBox="1">
            <a:spLocks noGrp="1"/>
          </p:cNvSpPr>
          <p:nvPr>
            <p:ph type="body" idx="1"/>
          </p:nvPr>
        </p:nvSpPr>
        <p:spPr>
          <a:xfrm>
            <a:off x="311700" y="4236825"/>
            <a:ext cx="5998800" cy="598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Схемы и аспекты внедрения проектного метода в образовательный процесс</a:t>
            </a:r>
            <a:endParaRPr/>
          </a:p>
        </p:txBody>
      </p:sp>
      <p:sp>
        <p:nvSpPr>
          <p:cNvPr id="146" name="Google Shape;146;p2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10</a:t>
            </a:fld>
            <a:endParaRPr/>
          </a:p>
        </p:txBody>
      </p:sp>
      <p:pic>
        <p:nvPicPr>
          <p:cNvPr id="147" name="Google Shape;147;p22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905000" y="128982"/>
            <a:ext cx="5080000" cy="380603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2" name="Google Shape;152;p23"/>
          <p:cNvSpPr txBox="1">
            <a:spLocks noGrp="1"/>
          </p:cNvSpPr>
          <p:nvPr>
            <p:ph type="body" idx="1"/>
          </p:nvPr>
        </p:nvSpPr>
        <p:spPr>
          <a:xfrm>
            <a:off x="311700" y="4236825"/>
            <a:ext cx="5998800" cy="598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Схемы и аспекты внедрения проектного метода в образовательный процесс</a:t>
            </a:r>
            <a:endParaRPr/>
          </a:p>
        </p:txBody>
      </p:sp>
      <p:sp>
        <p:nvSpPr>
          <p:cNvPr id="153" name="Google Shape;153;p23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11</a:t>
            </a:fld>
            <a:endParaRPr/>
          </a:p>
        </p:txBody>
      </p:sp>
      <p:pic>
        <p:nvPicPr>
          <p:cNvPr id="154" name="Google Shape;154;p2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905000" y="127000"/>
            <a:ext cx="5080000" cy="3810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9" name="Google Shape;159;p24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Инновационные методики в ОБЖ</a:t>
            </a:r>
            <a:endParaRPr/>
          </a:p>
        </p:txBody>
      </p:sp>
      <p:sp>
        <p:nvSpPr>
          <p:cNvPr id="160" name="Google Shape;160;p24"/>
          <p:cNvSpPr txBox="1">
            <a:spLocks noGrp="1"/>
          </p:cNvSpPr>
          <p:nvPr>
            <p:ph type="body" idx="1"/>
          </p:nvPr>
        </p:nvSpPr>
        <p:spPr>
          <a:xfrm>
            <a:off x="311700" y="1511975"/>
            <a:ext cx="8520600" cy="3203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200"/>
              </a:spcAft>
              <a:buNone/>
            </a:pPr>
            <a:r>
              <a:rPr lang="en"/>
              <a:t>Современное преподавание ОБЖ требует использования инновационных методик, таких как проектный метод, «кейс-стадиз» и «перевернутый класс». Эти подходы активизируют учебный процесс, развивают критическое мышление и обучают самостоятельному поиску информации. Важно также обучение в сотрудничестве, что формирует социальные навыки. Интеграция компьютерных технологий расширяет доступ к информации и позволяет проводить виртуальные симуляции, повышая готовность учащихся к реальным ситуациям. Инновации обогащают образовательный процесс и отвечают требованиям XXI века.</a:t>
            </a:r>
            <a:endParaRPr/>
          </a:p>
        </p:txBody>
      </p:sp>
      <p:sp>
        <p:nvSpPr>
          <p:cNvPr id="161" name="Google Shape;161;p24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12</a:t>
            </a:fld>
            <a:endParaRPr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6" name="Google Shape;166;p25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Формирование практических навыков у студентов через проектное обучение</a:t>
            </a:r>
            <a:endParaRPr/>
          </a:p>
        </p:txBody>
      </p:sp>
      <p:sp>
        <p:nvSpPr>
          <p:cNvPr id="167" name="Google Shape;167;p25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13</a:t>
            </a:fld>
            <a:endParaRPr/>
          </a:p>
        </p:txBody>
      </p:sp>
      <p:pic>
        <p:nvPicPr>
          <p:cNvPr id="168" name="Google Shape;168;p2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44500" y="1651000"/>
            <a:ext cx="508000" cy="508000"/>
          </a:xfrm>
          <a:prstGeom prst="rect">
            <a:avLst/>
          </a:prstGeom>
          <a:noFill/>
          <a:ln>
            <a:noFill/>
          </a:ln>
        </p:spPr>
      </p:pic>
      <p:sp>
        <p:nvSpPr>
          <p:cNvPr id="169" name="Google Shape;169;p25"/>
          <p:cNvSpPr txBox="1"/>
          <p:nvPr/>
        </p:nvSpPr>
        <p:spPr>
          <a:xfrm>
            <a:off x="317500" y="2159000"/>
            <a:ext cx="2793900" cy="381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accent3"/>
                </a:solidFill>
                <a:latin typeface="Proxima Nova"/>
                <a:ea typeface="Proxima Nova"/>
                <a:cs typeface="Proxima Nova"/>
                <a:sym typeface="Proxima Nova"/>
              </a:rPr>
              <a:t>Активное участие</a:t>
            </a:r>
            <a:endParaRPr sz="1800">
              <a:solidFill>
                <a:schemeClr val="accent3"/>
              </a:solidFill>
              <a:latin typeface="Proxima Nova"/>
              <a:ea typeface="Proxima Nova"/>
              <a:cs typeface="Proxima Nova"/>
              <a:sym typeface="Proxima Nova"/>
            </a:endParaRPr>
          </a:p>
        </p:txBody>
      </p:sp>
      <p:sp>
        <p:nvSpPr>
          <p:cNvPr id="170" name="Google Shape;170;p25"/>
          <p:cNvSpPr txBox="1"/>
          <p:nvPr/>
        </p:nvSpPr>
        <p:spPr>
          <a:xfrm>
            <a:off x="317500" y="2794000"/>
            <a:ext cx="2540100" cy="1269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chemeClr val="accent3"/>
                </a:solidFill>
                <a:latin typeface="Proxima Nova"/>
                <a:ea typeface="Proxima Nova"/>
                <a:cs typeface="Proxima Nova"/>
                <a:sym typeface="Proxima Nova"/>
              </a:rPr>
              <a:t>Проектный метод позволяет студентам активно участвовать в обучении, интегрируя теорию и практику на протяжении курса 'Основы безопасности жизнедеятельности'.</a:t>
            </a:r>
            <a:endParaRPr>
              <a:solidFill>
                <a:schemeClr val="accent3"/>
              </a:solidFill>
              <a:latin typeface="Proxima Nova"/>
              <a:ea typeface="Proxima Nova"/>
              <a:cs typeface="Proxima Nova"/>
              <a:sym typeface="Proxima Nova"/>
            </a:endParaRPr>
          </a:p>
        </p:txBody>
      </p:sp>
      <p:pic>
        <p:nvPicPr>
          <p:cNvPr id="171" name="Google Shape;171;p25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238500" y="1651000"/>
            <a:ext cx="508000" cy="508000"/>
          </a:xfrm>
          <a:prstGeom prst="rect">
            <a:avLst/>
          </a:prstGeom>
          <a:noFill/>
          <a:ln>
            <a:noFill/>
          </a:ln>
        </p:spPr>
      </p:pic>
      <p:sp>
        <p:nvSpPr>
          <p:cNvPr id="172" name="Google Shape;172;p25"/>
          <p:cNvSpPr txBox="1"/>
          <p:nvPr/>
        </p:nvSpPr>
        <p:spPr>
          <a:xfrm>
            <a:off x="3111500" y="2159000"/>
            <a:ext cx="2793900" cy="381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accent3"/>
                </a:solidFill>
                <a:latin typeface="Proxima Nova"/>
                <a:ea typeface="Proxima Nova"/>
                <a:cs typeface="Proxima Nova"/>
                <a:sym typeface="Proxima Nova"/>
              </a:rPr>
              <a:t>Практические занятия</a:t>
            </a:r>
            <a:endParaRPr sz="1800">
              <a:solidFill>
                <a:schemeClr val="accent3"/>
              </a:solidFill>
              <a:latin typeface="Proxima Nova"/>
              <a:ea typeface="Proxima Nova"/>
              <a:cs typeface="Proxima Nova"/>
              <a:sym typeface="Proxima Nova"/>
            </a:endParaRPr>
          </a:p>
        </p:txBody>
      </p:sp>
      <p:sp>
        <p:nvSpPr>
          <p:cNvPr id="173" name="Google Shape;173;p25"/>
          <p:cNvSpPr txBox="1"/>
          <p:nvPr/>
        </p:nvSpPr>
        <p:spPr>
          <a:xfrm>
            <a:off x="3111500" y="2794000"/>
            <a:ext cx="2540100" cy="1269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chemeClr val="accent3"/>
                </a:solidFill>
                <a:latin typeface="Proxima Nova"/>
                <a:ea typeface="Proxima Nova"/>
                <a:cs typeface="Proxima Nova"/>
                <a:sym typeface="Proxima Nova"/>
              </a:rPr>
              <a:t>Использование ролевых игр и ситуационных задач дает возможность студентам отрабатывать навыки первой помощи и реагирования в экстренных ситуациях через реализация учебных проектов.</a:t>
            </a:r>
            <a:endParaRPr>
              <a:solidFill>
                <a:schemeClr val="accent3"/>
              </a:solidFill>
              <a:latin typeface="Proxima Nova"/>
              <a:ea typeface="Proxima Nova"/>
              <a:cs typeface="Proxima Nova"/>
              <a:sym typeface="Proxima Nova"/>
            </a:endParaRPr>
          </a:p>
        </p:txBody>
      </p:sp>
      <p:pic>
        <p:nvPicPr>
          <p:cNvPr id="174" name="Google Shape;174;p25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6032500" y="1651000"/>
            <a:ext cx="508000" cy="508000"/>
          </a:xfrm>
          <a:prstGeom prst="rect">
            <a:avLst/>
          </a:prstGeom>
          <a:noFill/>
          <a:ln>
            <a:noFill/>
          </a:ln>
        </p:spPr>
      </p:pic>
      <p:sp>
        <p:nvSpPr>
          <p:cNvPr id="175" name="Google Shape;175;p25"/>
          <p:cNvSpPr txBox="1"/>
          <p:nvPr/>
        </p:nvSpPr>
        <p:spPr>
          <a:xfrm>
            <a:off x="5905500" y="2159000"/>
            <a:ext cx="2793900" cy="381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accent3"/>
                </a:solidFill>
                <a:latin typeface="Proxima Nova"/>
                <a:ea typeface="Proxima Nova"/>
                <a:cs typeface="Proxima Nova"/>
                <a:sym typeface="Proxima Nova"/>
              </a:rPr>
              <a:t>Индивидуальный подход</a:t>
            </a:r>
            <a:endParaRPr sz="1800">
              <a:solidFill>
                <a:schemeClr val="accent3"/>
              </a:solidFill>
              <a:latin typeface="Proxima Nova"/>
              <a:ea typeface="Proxima Nova"/>
              <a:cs typeface="Proxima Nova"/>
              <a:sym typeface="Proxima Nova"/>
            </a:endParaRPr>
          </a:p>
        </p:txBody>
      </p:sp>
      <p:sp>
        <p:nvSpPr>
          <p:cNvPr id="176" name="Google Shape;176;p25"/>
          <p:cNvSpPr txBox="1"/>
          <p:nvPr/>
        </p:nvSpPr>
        <p:spPr>
          <a:xfrm>
            <a:off x="5905500" y="2794000"/>
            <a:ext cx="2540100" cy="1269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chemeClr val="accent3"/>
                </a:solidFill>
                <a:latin typeface="Proxima Nova"/>
                <a:ea typeface="Proxima Nova"/>
                <a:cs typeface="Proxima Nova"/>
                <a:sym typeface="Proxima Nova"/>
              </a:rPr>
              <a:t>Учет возрастных и психофизических особенностей учащихся способствует адаптации учебного процесса, обеспечивая интерес к темам и развитие полезных навыков.</a:t>
            </a:r>
            <a:endParaRPr>
              <a:solidFill>
                <a:schemeClr val="accent3"/>
              </a:solidFill>
              <a:latin typeface="Proxima Nova"/>
              <a:ea typeface="Proxima Nova"/>
              <a:cs typeface="Proxima Nova"/>
              <a:sym typeface="Proxima Nova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1" name="Google Shape;181;p26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Ожидаемые результаты разработки УК по ОБЖ</a:t>
            </a:r>
            <a:endParaRPr/>
          </a:p>
        </p:txBody>
      </p:sp>
      <p:sp>
        <p:nvSpPr>
          <p:cNvPr id="182" name="Google Shape;182;p26"/>
          <p:cNvSpPr txBox="1">
            <a:spLocks noGrp="1"/>
          </p:cNvSpPr>
          <p:nvPr>
            <p:ph type="body" idx="1"/>
          </p:nvPr>
        </p:nvSpPr>
        <p:spPr>
          <a:xfrm>
            <a:off x="311700" y="1511975"/>
            <a:ext cx="8520600" cy="3203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200"/>
              </a:spcAft>
              <a:buNone/>
            </a:pPr>
            <a:r>
              <a:rPr lang="en"/>
              <a:t>Разработка учебно-методического комплекса по основам безопасности жизнедеятельности с проектным методом обучения даст следующие результаты: 1) Повышение эффективности усвоения материала через структурирование процесса. 2) Улучшение качества преподавания с помощью методической поддержки для учителей. 3) Формирование безопасной культуры у школьников, улучшение уверенности и способности принимать решения в экстренных ситуациях. 4) Развитие практических компетенций для адекватной реакции на риски.</a:t>
            </a:r>
            <a:endParaRPr/>
          </a:p>
        </p:txBody>
      </p:sp>
      <p:sp>
        <p:nvSpPr>
          <p:cNvPr id="183" name="Google Shape;183;p26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14</a:t>
            </a:fld>
            <a:endParaRPr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8" name="Google Shape;188;p27"/>
          <p:cNvSpPr txBox="1">
            <a:spLocks noGrp="1"/>
          </p:cNvSpPr>
          <p:nvPr>
            <p:ph type="body" idx="1"/>
          </p:nvPr>
        </p:nvSpPr>
        <p:spPr>
          <a:xfrm>
            <a:off x="311700" y="4236825"/>
            <a:ext cx="5998800" cy="598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Структура и компоненты учебно-методического комплекса</a:t>
            </a:r>
            <a:endParaRPr/>
          </a:p>
        </p:txBody>
      </p:sp>
      <p:sp>
        <p:nvSpPr>
          <p:cNvPr id="189" name="Google Shape;189;p27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15</a:t>
            </a:fld>
            <a:endParaRPr/>
          </a:p>
        </p:txBody>
      </p:sp>
      <p:pic>
        <p:nvPicPr>
          <p:cNvPr id="190" name="Google Shape;190;p2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905000" y="263525"/>
            <a:ext cx="5080000" cy="35369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5" name="Google Shape;195;p28"/>
          <p:cNvSpPr txBox="1">
            <a:spLocks noGrp="1"/>
          </p:cNvSpPr>
          <p:nvPr>
            <p:ph type="body" idx="1"/>
          </p:nvPr>
        </p:nvSpPr>
        <p:spPr>
          <a:xfrm>
            <a:off x="311700" y="4236825"/>
            <a:ext cx="5998800" cy="598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Структура и компоненты учебно-методического комплекса</a:t>
            </a:r>
            <a:endParaRPr/>
          </a:p>
        </p:txBody>
      </p:sp>
      <p:sp>
        <p:nvSpPr>
          <p:cNvPr id="196" name="Google Shape;196;p28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16</a:t>
            </a:fld>
            <a:endParaRPr/>
          </a:p>
        </p:txBody>
      </p:sp>
      <p:pic>
        <p:nvPicPr>
          <p:cNvPr id="197" name="Google Shape;197;p2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905000" y="519465"/>
            <a:ext cx="5080000" cy="302507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2" name="Google Shape;202;p29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Заключение</a:t>
            </a:r>
            <a:endParaRPr/>
          </a:p>
        </p:txBody>
      </p:sp>
      <p:sp>
        <p:nvSpPr>
          <p:cNvPr id="203" name="Google Shape;203;p29"/>
          <p:cNvSpPr txBox="1">
            <a:spLocks noGrp="1"/>
          </p:cNvSpPr>
          <p:nvPr>
            <p:ph type="body" idx="1"/>
          </p:nvPr>
        </p:nvSpPr>
        <p:spPr>
          <a:xfrm>
            <a:off x="311700" y="1511975"/>
            <a:ext cx="8520600" cy="3203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200"/>
              </a:spcAft>
              <a:buNone/>
            </a:pPr>
            <a:r>
              <a:rPr lang="en"/>
              <a:t>В заключение, разработка учебно-методического комплекса по Основам безопасности жизнедеятельности с использованием проектного метода обучения показала свою эффективность в вовлечении студентов и формировании практических навыков. Исторический анализ проектного метода демонстрирует его значимость в образовании, несмотря на определённые трудности. Современные тенденции требуют интеграции данного метода, что позволит создать интерактивную образовательную среду для повышения уровень знаний и формирования активной жизненной позиции у студентов.</a:t>
            </a:r>
            <a:endParaRPr/>
          </a:p>
        </p:txBody>
      </p:sp>
      <p:sp>
        <p:nvSpPr>
          <p:cNvPr id="204" name="Google Shape;204;p29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17</a:t>
            </a:fld>
            <a:endParaRPr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9" name="Google Shape;209;p30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Список литературы</a:t>
            </a:r>
            <a:endParaRPr/>
          </a:p>
        </p:txBody>
      </p:sp>
      <p:sp>
        <p:nvSpPr>
          <p:cNvPr id="210" name="Google Shape;210;p30"/>
          <p:cNvSpPr txBox="1">
            <a:spLocks noGrp="1"/>
          </p:cNvSpPr>
          <p:nvPr>
            <p:ph type="body" idx="1"/>
          </p:nvPr>
        </p:nvSpPr>
        <p:spPr>
          <a:xfrm>
            <a:off x="311700" y="1511975"/>
            <a:ext cx="8520600" cy="3203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1. Проектная деятельность в школе: проблемы и перспективы. researchgate.net</a:t>
            </a:r>
            <a:endParaRPr/>
          </a:p>
          <a:p>
            <a:pPr marL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r>
              <a:rPr lang="en"/>
              <a:t>2. Как в советских школах вводили проектный... vk.com</a:t>
            </a:r>
            <a:endParaRPr/>
          </a:p>
          <a:p>
            <a:pPr marL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r>
              <a:rPr lang="en"/>
              <a:t>3. Основные различия между проектным обучением в США... ya.ru</a:t>
            </a:r>
            <a:endParaRPr/>
          </a:p>
          <a:p>
            <a:pPr marL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r>
              <a:rPr lang="en"/>
              <a:t>4. Диссертация о учебно-методическом комплексе. dissercat.com</a:t>
            </a:r>
            <a:endParaRPr/>
          </a:p>
          <a:p>
            <a:pPr marL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r>
              <a:rPr lang="en"/>
              <a:t>5. Инновационные подходы в организации урока ОБЖ. Достижения науки и образования. 2018.</a:t>
            </a:r>
            <a:endParaRPr/>
          </a:p>
          <a:p>
            <a:pPr marL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r>
              <a:rPr lang="en"/>
              <a:t>6. Инновационные технологии на уроках ОБЖ. </a:t>
            </a:r>
            <a:endParaRPr/>
          </a:p>
          <a:p>
            <a:pPr marL="0" lvl="0" indent="0" algn="l" rtl="0">
              <a:spcBef>
                <a:spcPts val="1200"/>
              </a:spcBef>
              <a:spcAft>
                <a:spcPts val="1200"/>
              </a:spcAft>
              <a:buNone/>
            </a:pPr>
            <a:r>
              <a:rPr lang="en"/>
              <a:t>... (и далее другие ссылки по тому же формату)....</a:t>
            </a:r>
            <a:endParaRPr/>
          </a:p>
        </p:txBody>
      </p:sp>
      <p:sp>
        <p:nvSpPr>
          <p:cNvPr id="211" name="Google Shape;211;p30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18</a:t>
            </a:fld>
            <a:endParaRPr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Spearmint">
  <a:themeElements>
    <a:clrScheme name="Spearmint">
      <a:dk1>
        <a:srgbClr val="202729"/>
      </a:dk1>
      <a:lt1>
        <a:srgbClr val="FFFFFF"/>
      </a:lt1>
      <a:dk2>
        <a:srgbClr val="4BA173"/>
      </a:dk2>
      <a:lt2>
        <a:srgbClr val="63D297"/>
      </a:lt2>
      <a:accent1>
        <a:srgbClr val="353744"/>
      </a:accent1>
      <a:accent2>
        <a:srgbClr val="424242"/>
      </a:accent2>
      <a:accent3>
        <a:srgbClr val="616161"/>
      </a:accent3>
      <a:accent4>
        <a:srgbClr val="999999"/>
      </a:accent4>
      <a:accent5>
        <a:srgbClr val="FF5252"/>
      </a:accent5>
      <a:accent6>
        <a:srgbClr val="FFF176"/>
      </a:accent6>
      <a:hlink>
        <a:srgbClr val="FF5252"/>
      </a:hlink>
      <a:folHlink>
        <a:srgbClr val="FF525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847</Words>
  <Application>Microsoft Office PowerPoint</Application>
  <PresentationFormat>Экран (16:9)</PresentationFormat>
  <Paragraphs>74</Paragraphs>
  <Slides>18</Slides>
  <Notes>18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18</vt:i4>
      </vt:variant>
    </vt:vector>
  </HeadingPairs>
  <TitlesOfParts>
    <vt:vector size="19" baseType="lpstr">
      <vt:lpstr>Spearmint</vt:lpstr>
      <vt:lpstr>Методика преподавания по «Основам безопасности и защиты Родины» с использованием проектного метода обучения</vt:lpstr>
      <vt:lpstr>Введение</vt:lpstr>
      <vt:lpstr>Исторические аспекты проектного метода обучения в России</vt:lpstr>
      <vt:lpstr>Слайд 4</vt:lpstr>
      <vt:lpstr>Советский период и проектное обучение: Проблемы и достижения</vt:lpstr>
      <vt:lpstr>Слайд 6</vt:lpstr>
      <vt:lpstr>Слайд 7</vt:lpstr>
      <vt:lpstr>Современные тенденции в обучении безопасности жизнедеятельности</vt:lpstr>
      <vt:lpstr>Проблемы и вызовы при внедрении проектного метода</vt:lpstr>
      <vt:lpstr>Слайд 10</vt:lpstr>
      <vt:lpstr>Слайд 11</vt:lpstr>
      <vt:lpstr>Инновационные методики в ОБЖ</vt:lpstr>
      <vt:lpstr>Формирование практических навыков у студентов через проектное обучение</vt:lpstr>
      <vt:lpstr>Ожидаемые результаты разработки УК по ОБЖ</vt:lpstr>
      <vt:lpstr>Слайд 15</vt:lpstr>
      <vt:lpstr>Слайд 16</vt:lpstr>
      <vt:lpstr>Заключение</vt:lpstr>
      <vt:lpstr>Список литературы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Методика преподавания по «Основам безопасности и защиты Родины» с использованием проектного метода обучения</dc:title>
  <dc:creator>Admin</dc:creator>
  <cp:lastModifiedBy>Admin</cp:lastModifiedBy>
  <cp:revision>1</cp:revision>
  <dcterms:modified xsi:type="dcterms:W3CDTF">2025-11-26T18:40:26Z</dcterms:modified>
</cp:coreProperties>
</file>