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59" r:id="rId3"/>
    <p:sldId id="274" r:id="rId4"/>
    <p:sldId id="275" r:id="rId5"/>
    <p:sldId id="258" r:id="rId6"/>
    <p:sldId id="273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2" r:id="rId18"/>
    <p:sldId id="271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8FD033C-8674-4BB0-8FD6-76F1E017058F}">
          <p14:sldIdLst>
            <p14:sldId id="256"/>
            <p14:sldId id="259"/>
            <p14:sldId id="274"/>
            <p14:sldId id="275"/>
            <p14:sldId id="258"/>
            <p14:sldId id="273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2"/>
            <p14:sldId id="271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094D4-B789-4426-BD02-A6B375C6AD75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BF7AA-AB7B-448A-9BDB-026863692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880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2BF7AA-AB7B-448A-9BDB-02686369203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934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556792"/>
            <a:ext cx="6777318" cy="1731982"/>
          </a:xfrm>
        </p:spPr>
        <p:txBody>
          <a:bodyPr/>
          <a:lstStyle/>
          <a:p>
            <a:r>
              <a:rPr lang="ru-RU" sz="4000" dirty="0"/>
              <a:t>«</a:t>
            </a:r>
            <a:r>
              <a:rPr lang="ru-RU" sz="4400" dirty="0"/>
              <a:t>Педагоги Красноярского края в годы </a:t>
            </a:r>
            <a:r>
              <a:rPr lang="ru-RU" sz="4400" dirty="0" smtClean="0"/>
              <a:t>Великой»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Отечественной войны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653136"/>
            <a:ext cx="6656784" cy="1821378"/>
          </a:xfrm>
        </p:spPr>
        <p:txBody>
          <a:bodyPr>
            <a:normAutofit/>
          </a:bodyPr>
          <a:lstStyle/>
          <a:p>
            <a:pPr algn="r"/>
            <a:r>
              <a:rPr lang="ru-RU" smtClean="0">
                <a:effectLst/>
              </a:rPr>
              <a:t>Авторы: </a:t>
            </a:r>
            <a:r>
              <a:rPr lang="ru-RU" dirty="0">
                <a:effectLst/>
              </a:rPr>
              <a:t> </a:t>
            </a:r>
          </a:p>
          <a:p>
            <a:pPr algn="r"/>
            <a:r>
              <a:rPr lang="ru-RU" dirty="0" smtClean="0">
                <a:effectLst/>
              </a:rPr>
              <a:t>Моисеенко </a:t>
            </a:r>
            <a:r>
              <a:rPr lang="ru-RU" dirty="0">
                <a:effectLst/>
              </a:rPr>
              <a:t>Е.А. </a:t>
            </a:r>
            <a:r>
              <a:rPr lang="ru-RU" dirty="0" smtClean="0">
                <a:effectLst/>
              </a:rPr>
              <a:t>, </a:t>
            </a:r>
            <a:r>
              <a:rPr lang="ru-RU" dirty="0">
                <a:effectLst/>
              </a:rPr>
              <a:t>учитель-дефектолог</a:t>
            </a:r>
          </a:p>
          <a:p>
            <a:pPr algn="r"/>
            <a:r>
              <a:rPr lang="ru-RU" dirty="0">
                <a:effectLst/>
              </a:rPr>
              <a:t>                       </a:t>
            </a:r>
            <a:r>
              <a:rPr lang="ru-RU" dirty="0" err="1">
                <a:effectLst/>
              </a:rPr>
              <a:t>Светцова</a:t>
            </a:r>
            <a:r>
              <a:rPr lang="ru-RU" dirty="0">
                <a:effectLst/>
              </a:rPr>
              <a:t> Н. В. </a:t>
            </a:r>
            <a:r>
              <a:rPr lang="ru-RU" dirty="0" smtClean="0">
                <a:effectLst/>
              </a:rPr>
              <a:t>,учитель-дефектолог</a:t>
            </a:r>
            <a:endParaRPr lang="ru-RU" dirty="0">
              <a:effectLst/>
            </a:endParaRPr>
          </a:p>
          <a:p>
            <a:pPr algn="r"/>
            <a:endParaRPr lang="ru-RU" dirty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69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>
                <a:solidFill>
                  <a:schemeClr val="accent1"/>
                </a:solidFill>
              </a:rPr>
              <a:t>Великая Отечественная война (1941-1945) стала беспрецедентным испытанием для советского народа.</a:t>
            </a:r>
          </a:p>
          <a:p>
            <a:r>
              <a:rPr lang="ru-RU" dirty="0">
                <a:solidFill>
                  <a:schemeClr val="accent1"/>
                </a:solidFill>
              </a:rPr>
              <a:t>Учителя-фронтовики — это особенная категория педагогов, дававших детям больше, чем математические формулы и правила грамматики. </a:t>
            </a:r>
          </a:p>
          <a:p>
            <a:r>
              <a:rPr lang="ru-RU" dirty="0">
                <a:solidFill>
                  <a:schemeClr val="accent1"/>
                </a:solidFill>
              </a:rPr>
              <a:t>Красноярский край прибыли 716 учителей, эвакуированных из западных областей СССР; из них 348 устроились в местные школы.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ru-RU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долг – сохранить память о наших доблестных земляках!</a:t>
            </a:r>
          </a:p>
        </p:txBody>
      </p:sp>
    </p:spTree>
    <p:extLst>
      <p:ext uri="{BB962C8B-B14F-4D97-AF65-F5344CB8AC3E}">
        <p14:creationId xmlns:p14="http://schemas.microsoft.com/office/powerpoint/2010/main" val="152538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accent1"/>
                </a:solidFill>
              </a:rPr>
              <a:t>Школьные здания в городах Красноярского края были переоборудованы под нужды госпиталей, эвакуированных производств и детских домов, что привело к тому, что значительная часть школ перешла на </a:t>
            </a:r>
            <a:r>
              <a:rPr lang="ru-RU" dirty="0" smtClean="0">
                <a:solidFill>
                  <a:schemeClr val="accent1"/>
                </a:solidFill>
              </a:rPr>
              <a:t>двух- </a:t>
            </a:r>
            <a:r>
              <a:rPr lang="ru-RU" dirty="0">
                <a:solidFill>
                  <a:schemeClr val="accent1"/>
                </a:solidFill>
              </a:rPr>
              <a:t>или трехсменную работу. </a:t>
            </a:r>
            <a:endParaRPr lang="ru-RU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accent1"/>
                </a:solidFill>
              </a:rPr>
              <a:t>Многие учителя с оружием в руках сражались с врагом и были награждены орденами и медалями, удостоены звания Героя Советского Союза, многие пали смертью храбрых в борьбе за освобождение родной земли от фашистов.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188640"/>
            <a:ext cx="7756263" cy="1054250"/>
          </a:xfrm>
        </p:spPr>
        <p:txBody>
          <a:bodyPr/>
          <a:lstStyle/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sz="2400" dirty="0" smtClean="0">
                <a:solidFill>
                  <a:schemeClr val="accent1"/>
                </a:solidFill>
              </a:rPr>
              <a:t>Вопреки </a:t>
            </a:r>
            <a:r>
              <a:rPr lang="ru-RU" sz="2400" dirty="0">
                <a:solidFill>
                  <a:schemeClr val="accent1"/>
                </a:solidFill>
              </a:rPr>
              <a:t>всем трудностям повседневной жизни в  условиях войны, учителя, как все советские люди, вносили большой вклад в дело общей победы над фашистской </a:t>
            </a:r>
            <a:r>
              <a:rPr lang="ru-RU" sz="2400" dirty="0" smtClean="0">
                <a:solidFill>
                  <a:schemeClr val="accent1"/>
                </a:solidFill>
              </a:rPr>
              <a:t>Германией</a:t>
            </a:r>
            <a:r>
              <a:rPr lang="ru-RU" sz="2000" dirty="0" smtClean="0">
                <a:solidFill>
                  <a:schemeClr val="accent1"/>
                </a:solidFill>
              </a:rPr>
              <a:t>.</a:t>
            </a:r>
            <a:endParaRPr lang="ru-RU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3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276872"/>
            <a:ext cx="7745505" cy="3877815"/>
          </a:xfrm>
        </p:spPr>
        <p:txBody>
          <a:bodyPr/>
          <a:lstStyle/>
          <a:p>
            <a:pPr marL="0" indent="0" algn="just">
              <a:buNone/>
            </a:pPr>
            <a:endParaRPr lang="ru-RU" dirty="0" smtClean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endParaRPr lang="ru-RU" dirty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endParaRPr lang="ru-RU" dirty="0" smtClean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accent1"/>
                </a:solidFill>
              </a:rPr>
              <a:t>В </a:t>
            </a:r>
            <a:r>
              <a:rPr lang="ru-RU" dirty="0">
                <a:solidFill>
                  <a:schemeClr val="accent1"/>
                </a:solidFill>
              </a:rPr>
              <a:t>военные годы учителям не предоставлялись отпуска и их привлекали к работе в колхозах и на промышленных предприятиях в свободное от основной работы время</a:t>
            </a:r>
            <a:r>
              <a:rPr lang="ru-RU" dirty="0" smtClean="0">
                <a:solidFill>
                  <a:schemeClr val="accent1"/>
                </a:solidFill>
              </a:rPr>
              <a:t>.</a:t>
            </a:r>
            <a:endParaRPr lang="ru-RU" dirty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accent1"/>
                </a:solidFill>
              </a:rPr>
              <a:t>Педагоги </a:t>
            </a:r>
            <a:r>
              <a:rPr lang="ru-RU" dirty="0">
                <a:solidFill>
                  <a:schemeClr val="accent1"/>
                </a:solidFill>
              </a:rPr>
              <a:t>участвовали в заготовке дров, обработке пришкольных участков, дежурили в местах скопления людей для выявления безнадзорных детей.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4" y="260648"/>
            <a:ext cx="6678228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57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i="1" dirty="0"/>
              <a:t>В честь учителей-фронтовиков Красноярского края увековечена </a:t>
            </a:r>
            <a:r>
              <a:rPr lang="ru-RU" sz="3200" b="1" i="1" dirty="0" smtClean="0"/>
              <a:t>память: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Памятник </a:t>
            </a:r>
            <a:r>
              <a:rPr lang="ru-RU" sz="2000" b="1" dirty="0">
                <a:solidFill>
                  <a:schemeClr val="accent1"/>
                </a:solidFill>
              </a:rPr>
              <a:t>фронтовикам-студентам и выпускникам Красноярского педагогического института</a:t>
            </a:r>
            <a:r>
              <a:rPr lang="ru-RU" sz="2000" dirty="0">
                <a:solidFill>
                  <a:schemeClr val="accent1"/>
                </a:solidFill>
              </a:rPr>
              <a:t> — открыт 22 ноября 1983 года по инициативе выпускников, студентов и преподавателей института</a:t>
            </a:r>
            <a:r>
              <a:rPr lang="ru-RU" sz="2000" dirty="0" smtClean="0">
                <a:solidFill>
                  <a:schemeClr val="accent1"/>
                </a:solidFill>
              </a:rPr>
              <a:t>.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EM\Desktop\Красноярье 2025-26\Памятника_фронтовикам-_студентам_КГПУ_имени_В._П._Астафье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4864"/>
            <a:ext cx="388843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22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988840"/>
            <a:ext cx="3803904" cy="3877056"/>
          </a:xfrm>
        </p:spPr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Обелиск Славы учителям и ученикам красноярской школы №19</a:t>
            </a:r>
            <a:r>
              <a:rPr lang="ru-RU" dirty="0">
                <a:solidFill>
                  <a:schemeClr val="accent1"/>
                </a:solidFill>
              </a:rPr>
              <a:t>, погибшим на фронтах Великой Отечественной войны — открыт 27 апреля 1985 года во дворе школы.</a:t>
            </a:r>
          </a:p>
        </p:txBody>
      </p:sp>
      <p:pic>
        <p:nvPicPr>
          <p:cNvPr id="1026" name="Picture 2" descr="C:\Users\EM\Desktop\Красноярье 2025-26\b-5219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76872"/>
            <a:ext cx="403244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0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1"/>
                </a:solidFill>
              </a:rPr>
              <a:t>Советское учительство героически трудилось в тылу и проявляло героизм на фронте. Многие учителя с оружием в руках сражались с врагом и были награждены орденами и медалями, удостоены звания Героя Советского Союза, многие пали смертью храбрых в борьбе за освобождение родной земли от фашистов. </a:t>
            </a:r>
          </a:p>
        </p:txBody>
      </p:sp>
    </p:spTree>
    <p:extLst>
      <p:ext uri="{BB962C8B-B14F-4D97-AF65-F5344CB8AC3E}">
        <p14:creationId xmlns:p14="http://schemas.microsoft.com/office/powerpoint/2010/main" val="323737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Головач Фёдор Семёнович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4355976" y="2204864"/>
            <a:ext cx="4093079" cy="391247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600" dirty="0">
                <a:solidFill>
                  <a:schemeClr val="accent1"/>
                </a:solidFill>
              </a:rPr>
              <a:t>Родился в 1922 году в Партизанском районе Красноярского края. Служил на Дальнем Востоке стрелком-радистом авиационного полка, принимал участие в боях с Японией. В 1945 году продолжил и орденом Отечественной войны II степени</a:t>
            </a:r>
          </a:p>
          <a:p>
            <a:endParaRPr lang="ru-RU" dirty="0"/>
          </a:p>
        </p:txBody>
      </p:sp>
      <p:pic>
        <p:nvPicPr>
          <p:cNvPr id="7" name="Рисунок 6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3168352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167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48680"/>
            <a:ext cx="8748464" cy="1224136"/>
          </a:xfrm>
        </p:spPr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Корабельников Фёдор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Фёдорович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355976" y="2240280"/>
            <a:ext cx="4093079" cy="4357072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accent1"/>
                </a:solidFill>
              </a:rPr>
              <a:t>В 1941 году ушёл на фронт, воевал в звании обучение в Томске, стал учителем. Награждён орденом Трудового Красного Знамени старшего сержанта радистом в 52-м гвардейском миномётном полку. За боевые заслуги награждён медалями «За боевые заслуги», «За отвагу», Орденом Отечественной войны II степени.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Объект 6" descr="Picture background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2856"/>
            <a:ext cx="3384376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405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756263" cy="1054250"/>
          </a:xfrm>
        </p:spPr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Крылов Владимир Дмитриевич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900" dirty="0">
                <a:solidFill>
                  <a:schemeClr val="accent1"/>
                </a:solidFill>
              </a:rPr>
              <a:t>Родился в 1912 году в Самаре. В 1930 году окончил педагогический техникум и преподавал историю в школе. Затем переехал в Сибирь в с. </a:t>
            </a:r>
            <a:r>
              <a:rPr lang="ru-RU" sz="2900" dirty="0" err="1">
                <a:solidFill>
                  <a:schemeClr val="accent1"/>
                </a:solidFill>
              </a:rPr>
              <a:t>Толстихино</a:t>
            </a:r>
            <a:r>
              <a:rPr lang="ru-RU" sz="2900" dirty="0">
                <a:solidFill>
                  <a:schemeClr val="accent1"/>
                </a:solidFill>
              </a:rPr>
              <a:t> </a:t>
            </a:r>
            <a:r>
              <a:rPr lang="ru-RU" sz="2900" dirty="0" err="1">
                <a:solidFill>
                  <a:schemeClr val="accent1"/>
                </a:solidFill>
              </a:rPr>
              <a:t>Уярского</a:t>
            </a:r>
            <a:r>
              <a:rPr lang="ru-RU" sz="2900" dirty="0">
                <a:solidFill>
                  <a:schemeClr val="accent1"/>
                </a:solidFill>
              </a:rPr>
              <a:t> района, в 1937 году его назначили директором местной школы. Когда началась Великая Отечественная война, ушёл на фронт добровольцем. Служил политруком роты миномётного батальона, в январе 1942 года участвовал в прорыве блокады Ленинграда. Пропал без вести в боях в районе д. Новая </a:t>
            </a:r>
            <a:r>
              <a:rPr lang="ru-RU" sz="2900" dirty="0" err="1">
                <a:solidFill>
                  <a:schemeClr val="accent1"/>
                </a:solidFill>
              </a:rPr>
              <a:t>Кересть</a:t>
            </a:r>
            <a:r>
              <a:rPr lang="ru-RU" sz="2900" dirty="0">
                <a:solidFill>
                  <a:schemeClr val="accent1"/>
                </a:solidFill>
              </a:rPr>
              <a:t> </a:t>
            </a:r>
            <a:r>
              <a:rPr lang="ru-RU" sz="2900" dirty="0" err="1">
                <a:solidFill>
                  <a:schemeClr val="accent1"/>
                </a:solidFill>
              </a:rPr>
              <a:t>Чудовского</a:t>
            </a:r>
            <a:r>
              <a:rPr lang="ru-RU" sz="2900" dirty="0">
                <a:solidFill>
                  <a:schemeClr val="accent1"/>
                </a:solidFill>
              </a:rPr>
              <a:t> района Ленинградской области.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Picture background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3312368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77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Белоголов Дмитрий Иванович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355976" y="2060848"/>
            <a:ext cx="4093079" cy="432048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ru-RU" sz="8000" dirty="0">
                <a:solidFill>
                  <a:schemeClr val="accent1"/>
                </a:solidFill>
              </a:rPr>
              <a:t>Родился в 1922 г. в </a:t>
            </a:r>
            <a:r>
              <a:rPr lang="ru-RU" sz="8000" dirty="0" err="1">
                <a:solidFill>
                  <a:schemeClr val="accent1"/>
                </a:solidFill>
              </a:rPr>
              <a:t>Абанском</a:t>
            </a:r>
            <a:r>
              <a:rPr lang="ru-RU" sz="8000" dirty="0">
                <a:solidFill>
                  <a:schemeClr val="accent1"/>
                </a:solidFill>
              </a:rPr>
              <a:t> районе с. </a:t>
            </a:r>
            <a:r>
              <a:rPr lang="ru-RU" sz="8000" dirty="0" err="1">
                <a:solidFill>
                  <a:schemeClr val="accent1"/>
                </a:solidFill>
              </a:rPr>
              <a:t>Ношино</a:t>
            </a:r>
            <a:r>
              <a:rPr lang="ru-RU" sz="8000" dirty="0">
                <a:solidFill>
                  <a:schemeClr val="accent1"/>
                </a:solidFill>
              </a:rPr>
              <a:t>. В начале войны был отправлен в Омское пехотное училище, в 9142 г. направлен на Сталинградский фронт в должности командира орудия. В сражении за Сталинград был награжден медалями «За отвагу», «За боевые заслуги», «За оборону Сталинграда». Здесь же получил тяжелое ранение, после госпиталя попал на Курскую дугу. Победу встретил в немецком г. Барт. Демобилизовался в 1946 г. После войны окончил Красноярский государственный педагогический институт. Преподавал в школе с. </a:t>
            </a:r>
            <a:r>
              <a:rPr lang="ru-RU" sz="8000" dirty="0" err="1">
                <a:solidFill>
                  <a:schemeClr val="accent1"/>
                </a:solidFill>
              </a:rPr>
              <a:t>Ношино</a:t>
            </a:r>
            <a:r>
              <a:rPr lang="ru-RU" sz="8000" dirty="0">
                <a:solidFill>
                  <a:schemeClr val="accent1"/>
                </a:solidFill>
              </a:rPr>
              <a:t> историю, несколько лет работал директором.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https://kipk.ru/images/KDONCiTV/nash-uchitel-frontovik/Belogolov-DI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596" y="2239963"/>
            <a:ext cx="2982057" cy="3876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600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756263" cy="1054250"/>
          </a:xfrm>
        </p:spPr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Лазарев Иван Тимофеевич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accent1"/>
                </a:solidFill>
              </a:rPr>
              <a:t>Родился в 1921 году в селе Быструха </a:t>
            </a:r>
            <a:r>
              <a:rPr lang="ru-RU" dirty="0" err="1">
                <a:solidFill>
                  <a:schemeClr val="accent1"/>
                </a:solidFill>
              </a:rPr>
              <a:t>Коченевского</a:t>
            </a:r>
            <a:r>
              <a:rPr lang="ru-RU" dirty="0">
                <a:solidFill>
                  <a:schemeClr val="accent1"/>
                </a:solidFill>
              </a:rPr>
              <a:t> района Новосибирской области. Перед Великой Отечественной войной окончил педагогическое училище и по распределению приехал в </a:t>
            </a:r>
            <a:r>
              <a:rPr lang="ru-RU" dirty="0" err="1">
                <a:solidFill>
                  <a:schemeClr val="accent1"/>
                </a:solidFill>
              </a:rPr>
              <a:t>Большеулуйский</a:t>
            </a:r>
            <a:r>
              <a:rPr lang="ru-RU" dirty="0">
                <a:solidFill>
                  <a:schemeClr val="accent1"/>
                </a:solidFill>
              </a:rPr>
              <a:t> район Красноярского края. Призван в армию в 1942 году рядовым. Служил в 1716-м отдельном батальоне, 128-м стрелковом полку, с 1942 по 1945 годы.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Picture background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72" y="2239963"/>
            <a:ext cx="2907506" cy="3876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537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1054250"/>
          </a:xfrm>
        </p:spPr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Акулов Василий Михайлович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211960" y="2060848"/>
            <a:ext cx="4608512" cy="460851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accent1"/>
                </a:solidFill>
              </a:rPr>
              <a:t>Родился в 1918 г. в Читинской области (ныне Забайкальский край). На фронт был призван в 1942 г. Служил в должности стрелка. После войны окончил Красноярский педагогический институт. Работал директором </a:t>
            </a:r>
            <a:r>
              <a:rPr lang="ru-RU" dirty="0" err="1">
                <a:solidFill>
                  <a:schemeClr val="accent1"/>
                </a:solidFill>
              </a:rPr>
              <a:t>Богучанской</a:t>
            </a:r>
            <a:r>
              <a:rPr lang="ru-RU" dirty="0">
                <a:solidFill>
                  <a:schemeClr val="accent1"/>
                </a:solidFill>
              </a:rPr>
              <a:t> школы № 1 с 1950 по 1955 гг. и с 1959 по 1963 гг. В истории школы с именем Василия Михайловича Акулова связана целая эпоха. Он ввёл в школьную программу такие предметы, как черчение, машиноведение, слесарное и столярное дело. </a:t>
            </a:r>
            <a:r>
              <a:rPr lang="ru-RU" dirty="0" smtClean="0">
                <a:solidFill>
                  <a:schemeClr val="accent1"/>
                </a:solidFill>
              </a:rPr>
              <a:t>За </a:t>
            </a:r>
            <a:r>
              <a:rPr lang="ru-RU" dirty="0">
                <a:solidFill>
                  <a:schemeClr val="accent1"/>
                </a:solidFill>
              </a:rPr>
              <a:t>боевые заслуги Акулов В.М. был награжден Орденом Отечественной войны II степени.</a:t>
            </a:r>
          </a:p>
        </p:txBody>
      </p:sp>
      <p:pic>
        <p:nvPicPr>
          <p:cNvPr id="5" name="Объект 4" descr="https://kipk.ru/images/KDONCiTV/nash-uchitel-frontovik/Akulov-VM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3456384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433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Грядунов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Алексей Алексеевич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sz="2900" dirty="0">
                <a:solidFill>
                  <a:schemeClr val="accent1"/>
                </a:solidFill>
              </a:rPr>
              <a:t>Родился в 1927 г. в Брянской области. Когда началась Великая Отечественная война ему было 14 лет, родное село было оккупировано немцами, и он, как и многие ребята его возраста стал помогать партизанам, а затем и вовсе ушел в партизанский отряд. Перед самым окончанием войны был тяжело ранен, получил контузию и ослеп. За проявленные мужество и героизм командование наградило его орденом Красной Звезды. </a:t>
            </a:r>
            <a:r>
              <a:rPr lang="ru-RU" sz="2900" dirty="0" smtClean="0">
                <a:solidFill>
                  <a:schemeClr val="accent1"/>
                </a:solidFill>
              </a:rPr>
              <a:t>Позже </a:t>
            </a:r>
            <a:r>
              <a:rPr lang="ru-RU" sz="2900" dirty="0">
                <a:solidFill>
                  <a:schemeClr val="accent1"/>
                </a:solidFill>
              </a:rPr>
              <a:t>с семьей Алексей Алексеевич переезжает в г. Уяр Красноярского края, где работает учителем пения в местной школе.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https://kipk.ru/images/KDONCiTV/nash-uchitel-frontovik/Gryadunov-AA.jpg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3240359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581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Лидия Алексеевна </a:t>
            </a:r>
            <a:r>
              <a:rPr lang="ru-RU" sz="3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Дарочкина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(Соколова) 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16016" y="2060848"/>
            <a:ext cx="3803904" cy="3877056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ru-RU" sz="7400" dirty="0" smtClean="0">
                <a:solidFill>
                  <a:schemeClr val="accent1"/>
                </a:solidFill>
              </a:rPr>
              <a:t>Знаменитый </a:t>
            </a:r>
            <a:r>
              <a:rPr lang="ru-RU" sz="7400" dirty="0">
                <a:solidFill>
                  <a:schemeClr val="accent1"/>
                </a:solidFill>
              </a:rPr>
              <a:t>директор школы № 91 г. Железногорска (с 1959 по 1979 гг.), учитель истории. Родилась в Калужской области. В апреле 1942 года 18-летняя Лида </a:t>
            </a:r>
            <a:r>
              <a:rPr lang="ru-RU" sz="7400" dirty="0" err="1">
                <a:solidFill>
                  <a:schemeClr val="accent1"/>
                </a:solidFill>
              </a:rPr>
              <a:t>Дарочкина</a:t>
            </a:r>
            <a:r>
              <a:rPr lang="ru-RU" sz="7400" dirty="0">
                <a:solidFill>
                  <a:schemeClr val="accent1"/>
                </a:solidFill>
              </a:rPr>
              <a:t> добровольцем записалась в Красную Армию, окончила курсы связистов в Энгельсе, а затем была направлена в 99-й отдельный батальон ВНОС (воздушное наблюдение, оповещение, связь) войск ПВО. Участвовала в Сталинградской битве. За боевые заслуги ефрейтор </a:t>
            </a:r>
            <a:r>
              <a:rPr lang="ru-RU" sz="7400" dirty="0" err="1">
                <a:solidFill>
                  <a:schemeClr val="accent1"/>
                </a:solidFill>
              </a:rPr>
              <a:t>Дарочкина</a:t>
            </a:r>
            <a:r>
              <a:rPr lang="ru-RU" sz="7400" dirty="0">
                <a:solidFill>
                  <a:schemeClr val="accent1"/>
                </a:solidFill>
              </a:rPr>
              <a:t> была награждена орденом Отечественной войны II степени и медалью «За Победу над Германией в Великой Отечественной войне 1941–1945гг.».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https://kipk.ru/images/KDONCiTV/nash-uchitel-frontovik/Sokolova-LA.jpg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3240360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685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Синяков Владимир Петрович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496478" y="2132856"/>
            <a:ext cx="4644007" cy="417646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accent1"/>
                </a:solidFill>
              </a:rPr>
              <a:t>Родился в 1924 году в г. Красноярске. Учился в школе № 11, а из 10 класса ушел на фронт. Воевал на Северо-Западном, </a:t>
            </a:r>
            <a:r>
              <a:rPr lang="ru-RU" dirty="0" err="1">
                <a:solidFill>
                  <a:schemeClr val="accent1"/>
                </a:solidFill>
              </a:rPr>
              <a:t>Волховском</a:t>
            </a:r>
            <a:r>
              <a:rPr lang="ru-RU" dirty="0">
                <a:solidFill>
                  <a:schemeClr val="accent1"/>
                </a:solidFill>
              </a:rPr>
              <a:t>, Прибалтийском фронтах сначала рядовым, а затем гвардии сержантом. На войне был разведчиком. За личный героизм награжден орденом Славы III степени, Отечественной войны I степени, многими </a:t>
            </a:r>
            <a:r>
              <a:rPr lang="ru-RU" dirty="0" err="1" smtClean="0">
                <a:solidFill>
                  <a:schemeClr val="accent1"/>
                </a:solidFill>
              </a:rPr>
              <a:t>медалями.В</a:t>
            </a:r>
            <a:r>
              <a:rPr lang="ru-RU" dirty="0" smtClean="0">
                <a:solidFill>
                  <a:schemeClr val="accent1"/>
                </a:solidFill>
              </a:rPr>
              <a:t> </a:t>
            </a:r>
            <a:r>
              <a:rPr lang="ru-RU" dirty="0">
                <a:solidFill>
                  <a:schemeClr val="accent1"/>
                </a:solidFill>
              </a:rPr>
              <a:t>1967 году ему было присвоено почетное звание «Заслуженный учитель РСФСР». В 1998 г. школе-интернату № 1 присвоено имя </a:t>
            </a:r>
            <a:r>
              <a:rPr lang="ru-RU" dirty="0" err="1">
                <a:solidFill>
                  <a:schemeClr val="accent1"/>
                </a:solidFill>
              </a:rPr>
              <a:t>В.П.Синякова</a:t>
            </a:r>
            <a:r>
              <a:rPr lang="ru-RU" dirty="0">
                <a:solidFill>
                  <a:schemeClr val="accent1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 descr="https://kipk.ru/images/KDONCiTV/nash-uchitel-frontovik/Sinyakov-VP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457202" cy="39020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574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chemeClr val="accent1"/>
                </a:solidFill>
              </a:rPr>
              <a:t>Среди ушедших на фонт жителей нашего края было немало учителей и тех, кто после войны связали свою жизнь с профессией учитель. </a:t>
            </a:r>
            <a:endParaRPr lang="ru-RU" sz="3200" dirty="0" smtClean="0">
              <a:solidFill>
                <a:schemeClr val="accent1"/>
              </a:solidFill>
            </a:endParaRPr>
          </a:p>
          <a:p>
            <a:r>
              <a:rPr lang="ru-RU" sz="3200" dirty="0" smtClean="0">
                <a:solidFill>
                  <a:schemeClr val="accent1"/>
                </a:solidFill>
              </a:rPr>
              <a:t>Наши </a:t>
            </a:r>
            <a:r>
              <a:rPr lang="ru-RU" sz="3200" dirty="0">
                <a:solidFill>
                  <a:schemeClr val="accent1"/>
                </a:solidFill>
              </a:rPr>
              <a:t>земляки совершили много подвигов на войне и после войны.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1466"/>
            <a:ext cx="360039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2487"/>
            <a:ext cx="3744416" cy="184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65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99247" y="2060848"/>
            <a:ext cx="7745505" cy="406531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выражаем глубочайшее уважение всем ветеранам войны и тем, кто неустанно трудился в тылу, с достоинством преодолевшим все тяготы и лишения!</a:t>
            </a:r>
          </a:p>
        </p:txBody>
      </p:sp>
    </p:spTree>
    <p:extLst>
      <p:ext uri="{BB962C8B-B14F-4D97-AF65-F5344CB8AC3E}">
        <p14:creationId xmlns:p14="http://schemas.microsoft.com/office/powerpoint/2010/main" val="370518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115616" y="260648"/>
            <a:ext cx="6777318" cy="2066983"/>
          </a:xfrm>
        </p:spPr>
        <p:txBody>
          <a:bodyPr/>
          <a:lstStyle/>
          <a:p>
            <a:r>
              <a:rPr lang="ru-RU" dirty="0">
                <a:effectLst/>
              </a:rPr>
              <a:t> </a:t>
            </a:r>
            <a:r>
              <a:rPr lang="ru-RU" sz="4400" dirty="0" smtClean="0">
                <a:solidFill>
                  <a:schemeClr val="accent3"/>
                </a:solidFill>
                <a:effectLst/>
              </a:rPr>
              <a:t>Вечная память героям!</a:t>
            </a:r>
            <a:endParaRPr lang="ru-RU" sz="4400" dirty="0">
              <a:solidFill>
                <a:schemeClr val="accent3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232543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Вечный огонь в Александровском саду проверили перед Днем Победы / Новости города / Сайт Москвы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645024"/>
            <a:ext cx="6480720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847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124</TotalTime>
  <Words>961</Words>
  <Application>Microsoft Office PowerPoint</Application>
  <PresentationFormat>Экран (4:3)</PresentationFormat>
  <Paragraphs>46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Твердый переплет</vt:lpstr>
      <vt:lpstr>«Педагоги Красноярского края в годы Великой» Отечественной войны</vt:lpstr>
      <vt:lpstr>Наш долг – сохранить память о наших доблестных земляках!</vt:lpstr>
      <vt:lpstr> Вопреки всем трудностям повседневной жизни в  условиях войны, учителя, как все советские люди, вносили большой вклад в дело общей победы над фашистской Германией.</vt:lpstr>
      <vt:lpstr>Презентация PowerPoint</vt:lpstr>
      <vt:lpstr> В честь учителей-фронтовиков Красноярского края увековечена память:  </vt:lpstr>
      <vt:lpstr>Презентация PowerPoint</vt:lpstr>
      <vt:lpstr>Презентация PowerPoint</vt:lpstr>
      <vt:lpstr> Головач Фёдор Семёнович</vt:lpstr>
      <vt:lpstr>Корабельников Фёдор Фёдорович</vt:lpstr>
      <vt:lpstr>Крылов Владимир Дмитриевич</vt:lpstr>
      <vt:lpstr>Белоголов Дмитрий Иванович </vt:lpstr>
      <vt:lpstr>Лазарев Иван Тимофеевич</vt:lpstr>
      <vt:lpstr>Акулов Василий Михайлович</vt:lpstr>
      <vt:lpstr>Грядунов Алексей Алексеевич</vt:lpstr>
      <vt:lpstr>Лидия Алексеевна Дарочкина (Соколова) </vt:lpstr>
      <vt:lpstr>Синяков Владимир Петрович</vt:lpstr>
      <vt:lpstr>Презентация PowerPoint</vt:lpstr>
      <vt:lpstr>Презентация PowerPoint</vt:lpstr>
      <vt:lpstr> Вечная память героям!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«Педагоги Красноярского края в годы Великой» Отечественной войны</dc:title>
  <dc:creator>EM</dc:creator>
  <cp:lastModifiedBy>EM</cp:lastModifiedBy>
  <cp:revision>22</cp:revision>
  <dcterms:created xsi:type="dcterms:W3CDTF">2025-11-18T05:27:17Z</dcterms:created>
  <dcterms:modified xsi:type="dcterms:W3CDTF">2026-04-07T05:39:51Z</dcterms:modified>
</cp:coreProperties>
</file>